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8" r:id="rId2"/>
    <p:sldId id="30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1" r:id="rId34"/>
    <p:sldId id="292" r:id="rId35"/>
    <p:sldId id="293" r:id="rId36"/>
    <p:sldId id="294" r:id="rId37"/>
    <p:sldId id="295" r:id="rId38"/>
    <p:sldId id="296" r:id="rId39"/>
    <p:sldId id="297" r:id="rId40"/>
    <p:sldId id="299" r:id="rId41"/>
    <p:sldId id="300" r:id="rId42"/>
    <p:sldId id="301" r:id="rId43"/>
    <p:sldId id="302" r:id="rId44"/>
    <p:sldId id="303" r:id="rId45"/>
    <p:sldId id="304" r:id="rId46"/>
    <p:sldId id="305"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30" r:id="rId67"/>
    <p:sldId id="331" r:id="rId68"/>
    <p:sldId id="334" r:id="rId69"/>
    <p:sldId id="360" r:id="rId70"/>
    <p:sldId id="362" r:id="rId71"/>
    <p:sldId id="364" r:id="rId72"/>
    <p:sldId id="338" r:id="rId73"/>
    <p:sldId id="339" r:id="rId74"/>
    <p:sldId id="340" r:id="rId75"/>
    <p:sldId id="341" r:id="rId76"/>
    <p:sldId id="342" r:id="rId77"/>
    <p:sldId id="343" r:id="rId78"/>
    <p:sldId id="34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97E26-6C92-4AD6-AEE7-5ED6776A19A2}" type="datetimeFigureOut">
              <a:rPr lang="en-US" smtClean="0"/>
              <a:pPr/>
              <a:t>17/8/2022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D5B82-5851-408C-8D44-FCD13AB4A83F}" type="slidenum">
              <a:rPr lang="en-US" smtClean="0"/>
              <a:pPr/>
              <a:t>‹#›</a:t>
            </a:fld>
            <a:endParaRPr lang="en-US"/>
          </a:p>
        </p:txBody>
      </p:sp>
    </p:spTree>
    <p:extLst>
      <p:ext uri="{BB962C8B-B14F-4D97-AF65-F5344CB8AC3E}">
        <p14:creationId xmlns:p14="http://schemas.microsoft.com/office/powerpoint/2010/main" val="404712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D5B82-5851-408C-8D44-FCD13AB4A83F}" type="slidenum">
              <a:rPr lang="en-US" smtClean="0"/>
              <a:pPr/>
              <a:t>38</a:t>
            </a:fld>
            <a:endParaRPr lang="en-US"/>
          </a:p>
        </p:txBody>
      </p:sp>
    </p:spTree>
    <p:extLst>
      <p:ext uri="{BB962C8B-B14F-4D97-AF65-F5344CB8AC3E}">
        <p14:creationId xmlns:p14="http://schemas.microsoft.com/office/powerpoint/2010/main" val="407030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solidFill>
                  <a:prstClr val="black"/>
                </a:solidFill>
                <a:ea typeface="宋体" panose="02010600030101010101" pitchFamily="2" charset="-122"/>
              </a:rPr>
              <a:pPr/>
              <a:t>47</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36868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Trong CT môn Công nghệ, tư tưởng thiết kế được nhấn mạnh và xuyên suốt từ cấp tiểu học đến cấp trung học phổ thông và được thực hiện thông qua các mạch nội dung, thực hành, trải nghiệm từ đơn giản đến phức tạp là điều kiện để hình thành, phát triển NL giải quyết vấn đề và sáng tạo.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581B65-6685-4CE4-A2E2-856B0739521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36437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Trong CT môn Công nghệ, tư tưởng thiết kế được nhấn mạnh và xuyên suốt từ cấp tiểu học đến cấp trung học phổ thông và được thực hiện thông qua các mạch nội dung, thực hành, trải nghiệm từ đơn giản đến phức tạp là điều kiện để hình thành, phát triển NL giải quyết vấn đề và sáng tạo.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581B65-6685-4CE4-A2E2-856B07395210}"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57791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solidFill>
                  <a:prstClr val="black"/>
                </a:solidFill>
                <a:ea typeface="宋体" panose="02010600030101010101" pitchFamily="2" charset="-122"/>
              </a:rPr>
              <a:pPr/>
              <a:t>56</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339921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just" defTabSz="914400" rtl="0" eaLnBrk="1" fontAlgn="auto" latinLnBrk="0" hangingPunct="1">
              <a:lnSpc>
                <a:spcPct val="120000"/>
              </a:lnSpc>
              <a:spcBef>
                <a:spcPts val="1000"/>
              </a:spcBef>
              <a:spcAft>
                <a:spcPts val="0"/>
              </a:spcAft>
              <a:buClr>
                <a:srgbClr val="5B9BD5"/>
              </a:buClr>
              <a:buSzPct val="80000"/>
              <a:buFont typeface="Wingdings 3" panose="05040102010807070707" pitchFamily="18" charset="2"/>
              <a:buChar char=""/>
              <a:tabLst/>
              <a:defRPr/>
            </a:pPr>
            <a:r>
              <a:rPr kumimoji="0" lang="en-US" sz="12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Vào</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cuối</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kỳ</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I </a:t>
            </a:r>
            <a:r>
              <a:rPr kumimoji="0" lang="en-US" sz="12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và</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cuối</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năm</a:t>
            </a: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đối</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với</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các</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môn</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bắt</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buộc</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Tiếng</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Việt</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Toán</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Ngoại</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ngữ</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1,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Lịch</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sử</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và</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Địa</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lí</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Khoa</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Tin </a:t>
            </a:r>
            <a:r>
              <a:rPr kumimoji="0" lang="en-US" sz="1200" b="1" i="0" u="none" strike="noStrike" kern="1200" cap="none" spc="0" normalizeH="0" baseline="0" noProof="0" dirty="0" err="1" smtClean="0">
                <a:ln>
                  <a:noFill/>
                </a:ln>
                <a:solidFill>
                  <a:srgbClr val="0000FF"/>
                </a:solidFill>
                <a:effectLst/>
                <a:uLnTx/>
                <a:uFillTx/>
                <a:latin typeface="Arial" panose="020B0604020202020204" pitchFamily="34" charset="0"/>
                <a:cs typeface="Arial" panose="020B0604020202020204" pitchFamily="34" charset="0"/>
              </a:rPr>
              <a:t>học</a:t>
            </a:r>
            <a:r>
              <a:rPr kumimoji="0" lang="en-US" sz="1200" b="1" i="0" u="none" strike="noStrike" kern="120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srgbClr val="0000FF"/>
                </a:solidFill>
                <a:effectLst/>
                <a:uLnTx/>
                <a:uFillTx/>
                <a:latin typeface="Arial" panose="020B0604020202020204" pitchFamily="34" charset="0"/>
                <a:cs typeface="Arial" panose="020B0604020202020204" pitchFamily="34" charset="0"/>
              </a:rPr>
              <a:t>và</a:t>
            </a:r>
            <a:r>
              <a:rPr kumimoji="0" lang="en-US" sz="1200" b="1" i="0" u="none" strike="noStrike" kern="120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srgbClr val="0000FF"/>
                </a:solidFill>
                <a:effectLst/>
                <a:uLnTx/>
                <a:uFillTx/>
                <a:latin typeface="Arial" panose="020B0604020202020204" pitchFamily="34" charset="0"/>
                <a:cs typeface="Arial" panose="020B0604020202020204" pitchFamily="34" charset="0"/>
              </a:rPr>
              <a:t>Công</a:t>
            </a:r>
            <a:r>
              <a:rPr kumimoji="0" lang="en-US" sz="1200" b="1" i="0" u="none" strike="noStrike" kern="1200" cap="none" spc="0" normalizeH="0" baseline="0" noProof="0" dirty="0" smtClean="0">
                <a:ln>
                  <a:noFill/>
                </a:ln>
                <a:solidFill>
                  <a:srgbClr val="0000FF"/>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srgbClr val="0000FF"/>
                </a:solidFill>
                <a:effectLst/>
                <a:uLnTx/>
                <a:uFillTx/>
                <a:latin typeface="Arial" panose="020B0604020202020204" pitchFamily="34" charset="0"/>
                <a:cs typeface="Arial" panose="020B0604020202020204" pitchFamily="34" charset="0"/>
              </a:rPr>
              <a:t>nghệ</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có</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bài</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srgbClr val="FF0000"/>
                </a:solidFill>
                <a:effectLst/>
                <a:uLnTx/>
                <a:uFillTx/>
                <a:latin typeface="Arial" panose="020B0604020202020204" pitchFamily="34" charset="0"/>
                <a:cs typeface="Arial" panose="020B0604020202020204" pitchFamily="34" charset="0"/>
              </a:rPr>
              <a:t>kiểm</a:t>
            </a:r>
            <a:r>
              <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srgbClr val="FF0000"/>
                </a:solidFill>
                <a:effectLst/>
                <a:uLnTx/>
                <a:uFillTx/>
                <a:latin typeface="Arial" panose="020B0604020202020204" pitchFamily="34" charset="0"/>
                <a:cs typeface="Arial" panose="020B0604020202020204" pitchFamily="34" charset="0"/>
              </a:rPr>
              <a:t>tra</a:t>
            </a:r>
            <a:r>
              <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srgbClr val="FF0000"/>
                </a:solidFill>
                <a:effectLst/>
                <a:uLnTx/>
                <a:uFillTx/>
                <a:latin typeface="Arial" panose="020B0604020202020204" pitchFamily="34" charset="0"/>
                <a:cs typeface="Arial" panose="020B0604020202020204" pitchFamily="34" charset="0"/>
              </a:rPr>
              <a:t>định</a:t>
            </a:r>
            <a:r>
              <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srgbClr val="FF0000"/>
                </a:solidFill>
                <a:effectLst/>
                <a:uLnTx/>
                <a:uFillTx/>
                <a:latin typeface="Arial" panose="020B0604020202020204" pitchFamily="34" charset="0"/>
                <a:cs typeface="Arial" panose="020B0604020202020204" pitchFamily="34" charset="0"/>
              </a:rPr>
              <a:t>kỳ</a:t>
            </a:r>
            <a:r>
              <a:rPr lang="en-US" sz="1200" b="1" dirty="0" smtClean="0">
                <a:solidFill>
                  <a:srgbClr val="FF0000"/>
                </a:solidFill>
                <a:latin typeface="Arial" panose="020B0604020202020204" pitchFamily="34" charset="0"/>
                <a:cs typeface="Arial" panose="020B0604020202020204" pitchFamily="34" charset="0"/>
              </a:rPr>
              <a:t> </a:t>
            </a:r>
            <a:r>
              <a:rPr lang="en-US" sz="1200" b="1" dirty="0" smtClean="0">
                <a:solidFill>
                  <a:schemeClr val="tx1"/>
                </a:solidFill>
                <a:latin typeface="Arial" panose="020B0604020202020204" pitchFamily="34" charset="0"/>
                <a:cs typeface="Arial" panose="020B0604020202020204" pitchFamily="34" charset="0"/>
              </a:rPr>
              <a:t>(ĐIỂU 7)</a:t>
            </a:r>
          </a:p>
          <a:p>
            <a:pPr marL="457200" marR="0" lvl="0" indent="-457200" algn="just" defTabSz="914400" rtl="0" eaLnBrk="1" fontAlgn="auto" latinLnBrk="0" hangingPunct="1">
              <a:lnSpc>
                <a:spcPct val="120000"/>
              </a:lnSpc>
              <a:spcBef>
                <a:spcPts val="1000"/>
              </a:spcBef>
              <a:spcAft>
                <a:spcPts val="0"/>
              </a:spcAft>
              <a:buClr>
                <a:srgbClr val="5B9BD5"/>
              </a:buClr>
              <a:buSzPct val="80000"/>
              <a:buFont typeface="Wingdings 3" panose="05040102010807070707" pitchFamily="18" charset="2"/>
              <a:buChar char=""/>
              <a:tabLst/>
              <a:defRPr/>
            </a:pPr>
            <a:r>
              <a:rPr kumimoji="0" lang="en-US" sz="1200" b="1"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Đối</a:t>
            </a:r>
            <a:r>
              <a:rPr kumimoji="0" lang="en-US" sz="12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1"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lớp</a:t>
            </a:r>
            <a:r>
              <a:rPr kumimoji="0" lang="en-US" sz="12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4 </a:t>
            </a:r>
            <a:r>
              <a:rPr kumimoji="0" lang="en-US" sz="1200" b="1"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và</a:t>
            </a:r>
            <a:r>
              <a:rPr kumimoji="0" lang="en-US" sz="12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5: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thêm</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bài</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kiểm</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tra</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định</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kì</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Tiếng</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Việt</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Toán</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giữa</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kì</a:t>
            </a:r>
            <a:endPar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20000"/>
              </a:lnSpc>
              <a:spcBef>
                <a:spcPts val="1000"/>
              </a:spcBef>
              <a:spcAft>
                <a:spcPts val="0"/>
              </a:spcAft>
              <a:buClr>
                <a:srgbClr val="5B9BD5"/>
              </a:buClr>
              <a:buSzPct val="80000"/>
              <a:buFont typeface="Wingdings 3" panose="05040102010807070707" pitchFamily="18" charset="2"/>
              <a:buChar char=""/>
              <a:tabLst/>
              <a:defRPr/>
            </a:pP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Bài</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kiểm</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tra</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định</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kì</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3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mức</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Nhận</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biết</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nhắc</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lại</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Kết</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nối</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sắp</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xếp</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Vận</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dung</a:t>
            </a: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C581B65-6685-4CE4-A2E2-856B07395210}" type="slidenum">
              <a:rPr lang="en-US" smtClean="0"/>
              <a:t>57</a:t>
            </a:fld>
            <a:endParaRPr lang="en-US"/>
          </a:p>
        </p:txBody>
      </p:sp>
    </p:spTree>
    <p:extLst>
      <p:ext uri="{BB962C8B-B14F-4D97-AF65-F5344CB8AC3E}">
        <p14:creationId xmlns:p14="http://schemas.microsoft.com/office/powerpoint/2010/main" val="123976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solidFill>
                  <a:prstClr val="black"/>
                </a:solidFill>
                <a:ea typeface="宋体" panose="02010600030101010101" pitchFamily="2" charset="-122"/>
              </a:rPr>
              <a:pPr/>
              <a:t>65</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218476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81B65-6685-4CE4-A2E2-856B07395210}" type="slidenum">
              <a:rPr lang="en-US" smtClean="0"/>
              <a:t>66</a:t>
            </a:fld>
            <a:endParaRPr lang="en-US"/>
          </a:p>
        </p:txBody>
      </p:sp>
    </p:spTree>
    <p:extLst>
      <p:ext uri="{BB962C8B-B14F-4D97-AF65-F5344CB8AC3E}">
        <p14:creationId xmlns:p14="http://schemas.microsoft.com/office/powerpoint/2010/main" val="226682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81B65-6685-4CE4-A2E2-856B07395210}" type="slidenum">
              <a:rPr lang="en-US" smtClean="0"/>
              <a:t>67</a:t>
            </a:fld>
            <a:endParaRPr lang="en-US"/>
          </a:p>
        </p:txBody>
      </p:sp>
    </p:spTree>
    <p:extLst>
      <p:ext uri="{BB962C8B-B14F-4D97-AF65-F5344CB8AC3E}">
        <p14:creationId xmlns:p14="http://schemas.microsoft.com/office/powerpoint/2010/main" val="116598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30D86-8B90-42BD-B845-AA4476151D89}" type="datetimeFigureOut">
              <a:rPr lang="en-US" smtClean="0"/>
              <a:pPr/>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148423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30D86-8B90-42BD-B845-AA4476151D89}" type="datetimeFigureOut">
              <a:rPr lang="en-US" smtClean="0"/>
              <a:pPr/>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313092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30D86-8B90-42BD-B845-AA4476151D89}" type="datetimeFigureOut">
              <a:rPr lang="en-US" smtClean="0"/>
              <a:pPr/>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1966917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80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30D86-8B90-42BD-B845-AA4476151D89}" type="datetimeFigureOut">
              <a:rPr lang="en-US" smtClean="0"/>
              <a:pPr/>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407682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0D86-8B90-42BD-B845-AA4476151D89}" type="datetimeFigureOut">
              <a:rPr lang="en-US" smtClean="0"/>
              <a:pPr/>
              <a:t>17/8/2022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327326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30D86-8B90-42BD-B845-AA4476151D89}" type="datetimeFigureOut">
              <a:rPr lang="en-US" smtClean="0"/>
              <a:pPr/>
              <a:t>17/8/2022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414976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130D86-8B90-42BD-B845-AA4476151D89}" type="datetimeFigureOut">
              <a:rPr lang="en-US" smtClean="0"/>
              <a:pPr/>
              <a:t>17/8/2022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4269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130D86-8B90-42BD-B845-AA4476151D89}" type="datetimeFigureOut">
              <a:rPr lang="en-US" smtClean="0"/>
              <a:pPr/>
              <a:t>17/8/2022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309315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30D86-8B90-42BD-B845-AA4476151D89}" type="datetimeFigureOut">
              <a:rPr lang="en-US" smtClean="0"/>
              <a:pPr/>
              <a:t>17/8/2022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316039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30D86-8B90-42BD-B845-AA4476151D89}" type="datetimeFigureOut">
              <a:rPr lang="en-US" smtClean="0"/>
              <a:pPr/>
              <a:t>17/8/2022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160096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130D86-8B90-42BD-B845-AA4476151D89}" type="datetimeFigureOut">
              <a:rPr lang="en-US" smtClean="0"/>
              <a:pPr/>
              <a:t>17/8/2022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9D6A1-D5B8-4986-9EF2-C03EFDA5E4A3}" type="slidenum">
              <a:rPr lang="en-US" smtClean="0"/>
              <a:pPr/>
              <a:t>‹#›</a:t>
            </a:fld>
            <a:endParaRPr lang="en-US"/>
          </a:p>
        </p:txBody>
      </p:sp>
    </p:spTree>
    <p:extLst>
      <p:ext uri="{BB962C8B-B14F-4D97-AF65-F5344CB8AC3E}">
        <p14:creationId xmlns:p14="http://schemas.microsoft.com/office/powerpoint/2010/main" val="409827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30D86-8B90-42BD-B845-AA4476151D89}" type="datetimeFigureOut">
              <a:rPr lang="en-US" smtClean="0"/>
              <a:pPr/>
              <a:t>17/8/2022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9D6A1-D5B8-4986-9EF2-C03EFDA5E4A3}" type="slidenum">
              <a:rPr lang="en-US" smtClean="0"/>
              <a:pPr/>
              <a:t>‹#›</a:t>
            </a:fld>
            <a:endParaRPr lang="en-US"/>
          </a:p>
        </p:txBody>
      </p:sp>
    </p:spTree>
    <p:extLst>
      <p:ext uri="{BB962C8B-B14F-4D97-AF65-F5344CB8AC3E}">
        <p14:creationId xmlns:p14="http://schemas.microsoft.com/office/powerpoint/2010/main" val="2418204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45178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6" name="TextBox 3"/>
          <p:cNvSpPr txBox="1">
            <a:spLocks noChangeArrowheads="1"/>
          </p:cNvSpPr>
          <p:nvPr/>
        </p:nvSpPr>
        <p:spPr bwMode="auto">
          <a:xfrm>
            <a:off x="1185452" y="2076760"/>
            <a:ext cx="788136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sz="4400" b="1" dirty="0"/>
              <a:t> </a:t>
            </a:r>
            <a:r>
              <a:rPr lang="en-US" sz="4400" b="1" dirty="0" smtClean="0"/>
              <a:t>    </a:t>
            </a:r>
            <a:r>
              <a:rPr lang="en-US" sz="4400" b="1" dirty="0"/>
              <a:t>T</a:t>
            </a:r>
            <a:r>
              <a:rPr lang="en-US" sz="4400" b="1" dirty="0" smtClean="0"/>
              <a:t>ẬP HUẤN MÔN CÔNG </a:t>
            </a:r>
            <a:r>
              <a:rPr lang="en-US" sz="4400" b="1" dirty="0"/>
              <a:t>NGHỆ LỚP 3</a:t>
            </a:r>
            <a:endParaRPr lang="en-US" sz="4400" dirty="0"/>
          </a:p>
        </p:txBody>
      </p:sp>
      <p:pic>
        <p:nvPicPr>
          <p:cNvPr id="8" name="Picture 7"/>
          <p:cNvPicPr>
            <a:picLocks noChangeAspect="1"/>
          </p:cNvPicPr>
          <p:nvPr/>
        </p:nvPicPr>
        <p:blipFill>
          <a:blip r:embed="rId2"/>
          <a:stretch>
            <a:fillRect/>
          </a:stretch>
        </p:blipFill>
        <p:spPr>
          <a:xfrm>
            <a:off x="285751" y="1895404"/>
            <a:ext cx="1799403" cy="33722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86931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22487" y="6442362"/>
            <a:ext cx="707658" cy="38100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0"/>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507672" y="990600"/>
            <a:ext cx="8220693" cy="954107"/>
          </a:xfrm>
          <a:prstGeom prst="rect">
            <a:avLst/>
          </a:prstGeom>
          <a:noFill/>
        </p:spPr>
        <p:txBody>
          <a:bodyPr wrap="square" rtlCol="0">
            <a:spAutoFit/>
          </a:bodyPr>
          <a:lstStyle/>
          <a:p>
            <a:r>
              <a:rPr lang="en-US" sz="2800" b="1">
                <a:solidFill>
                  <a:srgbClr val="0000FF"/>
                </a:solidFill>
              </a:rPr>
              <a:t>II. QUAN ĐIỂM XÂY DỰNG CHƯƠNG TRÌNH VÀ TIẾP CẬN BIÊN SOẠN</a:t>
            </a:r>
            <a:endParaRPr lang="en-US" sz="2800">
              <a:solidFill>
                <a:srgbClr val="0000FF"/>
              </a:solidFill>
            </a:endParaRPr>
          </a:p>
        </p:txBody>
      </p:sp>
      <p:sp>
        <p:nvSpPr>
          <p:cNvPr id="5" name="TextBox 4"/>
          <p:cNvSpPr txBox="1"/>
          <p:nvPr/>
        </p:nvSpPr>
        <p:spPr>
          <a:xfrm>
            <a:off x="596737" y="2414349"/>
            <a:ext cx="7971311" cy="4062651"/>
          </a:xfrm>
          <a:prstGeom prst="rect">
            <a:avLst/>
          </a:prstGeom>
          <a:solidFill>
            <a:schemeClr val="bg1"/>
          </a:solidFill>
        </p:spPr>
        <p:txBody>
          <a:bodyPr wrap="square" rtlCol="0">
            <a:spAutoFit/>
          </a:bodyPr>
          <a:lstStyle/>
          <a:p>
            <a:pPr>
              <a:spcBef>
                <a:spcPts val="600"/>
              </a:spcBef>
            </a:pPr>
            <a:r>
              <a:rPr lang="en-US" sz="2400" i="1" dirty="0" smtClean="0">
                <a:latin typeface="Arial" pitchFamily="34" charset="0"/>
                <a:cs typeface="Arial" pitchFamily="34" charset="0"/>
              </a:rPr>
              <a:t>1.2  </a:t>
            </a:r>
            <a:r>
              <a:rPr lang="en-US" sz="2400" i="1" dirty="0" err="1">
                <a:latin typeface="Arial" pitchFamily="34" charset="0"/>
                <a:cs typeface="Arial" pitchFamily="34" charset="0"/>
              </a:rPr>
              <a:t>Kế</a:t>
            </a:r>
            <a:r>
              <a:rPr lang="en-US" sz="2400" i="1" dirty="0">
                <a:latin typeface="Arial" pitchFamily="34" charset="0"/>
                <a:cs typeface="Arial" pitchFamily="34" charset="0"/>
              </a:rPr>
              <a:t> </a:t>
            </a:r>
            <a:r>
              <a:rPr lang="en-US" sz="2400" i="1" dirty="0" err="1">
                <a:latin typeface="Arial" pitchFamily="34" charset="0"/>
                <a:cs typeface="Arial" pitchFamily="34" charset="0"/>
              </a:rPr>
              <a:t>thừa</a:t>
            </a:r>
            <a:r>
              <a:rPr lang="en-US" sz="2400" i="1" dirty="0">
                <a:latin typeface="Arial" pitchFamily="34" charset="0"/>
                <a:cs typeface="Arial" pitchFamily="34" charset="0"/>
              </a:rPr>
              <a:t> </a:t>
            </a:r>
            <a:r>
              <a:rPr lang="en-US" sz="2400" i="1" dirty="0" err="1">
                <a:latin typeface="Arial" pitchFamily="34" charset="0"/>
                <a:cs typeface="Arial" pitchFamily="34" charset="0"/>
              </a:rPr>
              <a:t>và</a:t>
            </a:r>
            <a:r>
              <a:rPr lang="en-US" sz="2400" i="1" dirty="0">
                <a:latin typeface="Arial" pitchFamily="34" charset="0"/>
                <a:cs typeface="Arial" pitchFamily="34" charset="0"/>
              </a:rPr>
              <a:t> </a:t>
            </a:r>
            <a:r>
              <a:rPr lang="en-US" sz="2400" i="1" dirty="0" err="1">
                <a:latin typeface="Arial" pitchFamily="34" charset="0"/>
                <a:cs typeface="Arial" pitchFamily="34" charset="0"/>
              </a:rPr>
              <a:t>phát</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triển</a:t>
            </a:r>
            <a:r>
              <a:rPr lang="en-US" sz="2400" i="1" dirty="0" smtClean="0">
                <a:latin typeface="Arial" pitchFamily="34" charset="0"/>
                <a:cs typeface="Arial" pitchFamily="34" charset="0"/>
              </a:rPr>
              <a:t>:</a:t>
            </a:r>
          </a:p>
          <a:p>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a:latin typeface="Arial" pitchFamily="34" charset="0"/>
                <a:cs typeface="Arial" pitchFamily="34" charset="0"/>
              </a:rPr>
              <a:t>SGK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3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biên</a:t>
            </a:r>
            <a:r>
              <a:rPr lang="en-US" sz="2400" dirty="0">
                <a:latin typeface="Arial" pitchFamily="34" charset="0"/>
                <a:cs typeface="Arial" pitchFamily="34" charset="0"/>
              </a:rPr>
              <a:t> </a:t>
            </a:r>
            <a:r>
              <a:rPr lang="en-US" sz="2400" dirty="0" err="1">
                <a:latin typeface="Arial" pitchFamily="34" charset="0"/>
                <a:cs typeface="Arial" pitchFamily="34" charset="0"/>
              </a:rPr>
              <a:t>soạn</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cận</a:t>
            </a:r>
            <a:r>
              <a:rPr lang="en-US" sz="2400" dirty="0">
                <a:latin typeface="Arial" pitchFamily="34" charset="0"/>
                <a:cs typeface="Arial" pitchFamily="34" charset="0"/>
              </a:rPr>
              <a:t> </a:t>
            </a:r>
            <a:r>
              <a:rPr lang="en-US" sz="2400" dirty="0" err="1">
                <a:latin typeface="Arial" pitchFamily="34" charset="0"/>
                <a:cs typeface="Arial" pitchFamily="34" charset="0"/>
              </a:rPr>
              <a:t>xu</a:t>
            </a:r>
            <a:r>
              <a:rPr lang="en-US" sz="2400" dirty="0">
                <a:latin typeface="Arial" pitchFamily="34" charset="0"/>
                <a:cs typeface="Arial" pitchFamily="34" charset="0"/>
              </a:rPr>
              <a:t>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Quốc</a:t>
            </a:r>
            <a:r>
              <a:rPr lang="en-US" sz="2400" dirty="0">
                <a:latin typeface="Arial" pitchFamily="34" charset="0"/>
                <a:cs typeface="Arial" pitchFamily="34" charset="0"/>
              </a:rPr>
              <a:t> </a:t>
            </a:r>
            <a:r>
              <a:rPr lang="en-US" sz="2400" dirty="0" err="1">
                <a:latin typeface="Arial" pitchFamily="34" charset="0"/>
                <a:cs typeface="Arial" pitchFamily="34" charset="0"/>
              </a:rPr>
              <a:t>tế</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thừa</a:t>
            </a:r>
            <a:r>
              <a:rPr lang="en-US" sz="2400" dirty="0">
                <a:latin typeface="Arial" pitchFamily="34" charset="0"/>
                <a:cs typeface="Arial" pitchFamily="34" charset="0"/>
              </a:rPr>
              <a:t> </a:t>
            </a:r>
            <a:r>
              <a:rPr lang="en-US" sz="2400" dirty="0" err="1">
                <a:latin typeface="Arial" pitchFamily="34" charset="0"/>
                <a:cs typeface="Arial" pitchFamily="34" charset="0"/>
              </a:rPr>
              <a:t>ưu</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sách</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khoa</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phương</a:t>
            </a:r>
            <a:r>
              <a:rPr lang="en-US" sz="2400" dirty="0">
                <a:latin typeface="Arial" pitchFamily="34" charset="0"/>
                <a:cs typeface="Arial" pitchFamily="34" charset="0"/>
              </a:rPr>
              <a:t> </a:t>
            </a:r>
            <a:r>
              <a:rPr lang="en-US" sz="2400" dirty="0" err="1">
                <a:latin typeface="Arial" pitchFamily="34" charset="0"/>
                <a:cs typeface="Arial" pitchFamily="34" charset="0"/>
              </a:rPr>
              <a:t>diện</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r>
              <a:rPr lang="en-US" sz="2400" dirty="0" err="1">
                <a:latin typeface="Arial" pitchFamily="34" charset="0"/>
                <a:cs typeface="Arial" pitchFamily="34" charset="0"/>
              </a:rPr>
              <a:t>xây</a:t>
            </a:r>
            <a:r>
              <a:rPr lang="en-US" sz="2400" dirty="0">
                <a:latin typeface="Arial" pitchFamily="34" charset="0"/>
                <a:cs typeface="Arial" pitchFamily="34" charset="0"/>
              </a:rPr>
              <a:t> </a:t>
            </a:r>
            <a:r>
              <a:rPr lang="en-US" sz="2400" dirty="0" err="1">
                <a:latin typeface="Arial" pitchFamily="34" charset="0"/>
                <a:cs typeface="Arial" pitchFamily="34" charset="0"/>
              </a:rPr>
              <a:t>dựng</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mục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chuẩn</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đạt</a:t>
            </a:r>
            <a:r>
              <a:rPr lang="en-US" sz="2400" dirty="0">
                <a:latin typeface="Arial" pitchFamily="34" charset="0"/>
                <a:cs typeface="Arial" pitchFamily="34" charset="0"/>
              </a:rPr>
              <a:t>, </a:t>
            </a:r>
            <a:r>
              <a:rPr lang="en-US" sz="2400" dirty="0" err="1">
                <a:latin typeface="Arial" pitchFamily="34" charset="0"/>
                <a:cs typeface="Arial" pitchFamily="34" charset="0"/>
              </a:rPr>
              <a:t>phương</a:t>
            </a:r>
            <a:r>
              <a:rPr lang="en-US" sz="2400" dirty="0">
                <a:latin typeface="Arial" pitchFamily="34" charset="0"/>
                <a:cs typeface="Arial" pitchFamily="34" charset="0"/>
              </a:rPr>
              <a:t> </a:t>
            </a:r>
            <a:r>
              <a:rPr lang="en-US" sz="2400" dirty="0" err="1">
                <a:latin typeface="Arial" pitchFamily="34" charset="0"/>
                <a:cs typeface="Arial" pitchFamily="34" charset="0"/>
              </a:rPr>
              <a:t>pháp</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tổ</a:t>
            </a:r>
            <a:r>
              <a:rPr lang="en-US" sz="2400" dirty="0">
                <a:latin typeface="Arial" pitchFamily="34" charset="0"/>
                <a:cs typeface="Arial" pitchFamily="34" charset="0"/>
              </a:rPr>
              <a:t> </a:t>
            </a:r>
            <a:r>
              <a:rPr lang="en-US" sz="2400" dirty="0" err="1">
                <a:latin typeface="Arial" pitchFamily="34" charset="0"/>
                <a:cs typeface="Arial" pitchFamily="34" charset="0"/>
              </a:rPr>
              <a:t>chức</a:t>
            </a:r>
            <a:r>
              <a:rPr lang="en-US" sz="2400" dirty="0">
                <a:latin typeface="Arial" pitchFamily="34" charset="0"/>
                <a:cs typeface="Arial" pitchFamily="34" charset="0"/>
              </a:rPr>
              <a:t>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phản</a:t>
            </a:r>
            <a:r>
              <a:rPr lang="en-US" sz="2400" dirty="0">
                <a:latin typeface="Arial" pitchFamily="34" charset="0"/>
                <a:cs typeface="Arial" pitchFamily="34" charset="0"/>
              </a:rPr>
              <a:t> </a:t>
            </a:r>
            <a:r>
              <a:rPr lang="en-US" sz="2400" dirty="0" err="1">
                <a:latin typeface="Arial" pitchFamily="34" charset="0"/>
                <a:cs typeface="Arial" pitchFamily="34" charset="0"/>
              </a:rPr>
              <a:t>ánh</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cận</a:t>
            </a:r>
            <a:r>
              <a:rPr lang="en-US" sz="2400" dirty="0">
                <a:latin typeface="Arial" pitchFamily="34" charset="0"/>
                <a:cs typeface="Arial" pitchFamily="34" charset="0"/>
              </a:rPr>
              <a:t> </a:t>
            </a:r>
            <a:r>
              <a:rPr lang="en-US" sz="2400" dirty="0" err="1">
                <a:latin typeface="Arial" pitchFamily="34" charset="0"/>
                <a:cs typeface="Arial" pitchFamily="34" charset="0"/>
              </a:rPr>
              <a:t>mới</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vị</a:t>
            </a:r>
            <a:r>
              <a:rPr lang="en-US" sz="2400" dirty="0">
                <a:latin typeface="Arial" pitchFamily="34" charset="0"/>
                <a:cs typeface="Arial" pitchFamily="34" charset="0"/>
              </a:rPr>
              <a:t> </a:t>
            </a:r>
            <a:r>
              <a:rPr lang="en-US" sz="2400" dirty="0" err="1">
                <a:latin typeface="Arial" pitchFamily="34" charset="0"/>
                <a:cs typeface="Arial" pitchFamily="34" charset="0"/>
              </a:rPr>
              <a:t>trí</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r>
              <a:rPr lang="en-US" sz="2400" dirty="0" err="1">
                <a:latin typeface="Arial" pitchFamily="34" charset="0"/>
                <a:cs typeface="Arial" pitchFamily="34" charset="0"/>
              </a:rPr>
              <a:t>mục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phương</a:t>
            </a:r>
            <a:r>
              <a:rPr lang="en-US" sz="2400" dirty="0">
                <a:latin typeface="Arial" pitchFamily="34" charset="0"/>
                <a:cs typeface="Arial" pitchFamily="34" charset="0"/>
              </a:rPr>
              <a:t> </a:t>
            </a:r>
            <a:r>
              <a:rPr lang="en-US" sz="2400" dirty="0" err="1">
                <a:latin typeface="Arial" pitchFamily="34" charset="0"/>
                <a:cs typeface="Arial" pitchFamily="34" charset="0"/>
              </a:rPr>
              <a:t>pháp</a:t>
            </a:r>
            <a:r>
              <a:rPr lang="en-US" sz="2400" dirty="0">
                <a:latin typeface="Arial" pitchFamily="34" charset="0"/>
                <a:cs typeface="Arial" pitchFamily="34" charset="0"/>
              </a:rPr>
              <a:t>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tra</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a:t>
            </a:r>
          </a:p>
          <a:p>
            <a:endParaRPr lang="en-US" sz="2400" dirty="0">
              <a:latin typeface="Arial" pitchFamily="34" charset="0"/>
              <a:cs typeface="Arial" pitchFamily="34" charset="0"/>
            </a:endParaRPr>
          </a:p>
          <a:p>
            <a:endParaRPr lang="en-US" dirty="0">
              <a:latin typeface="Arial" pitchFamily="34" charset="0"/>
              <a:cs typeface="Arial" pitchFamily="34" charset="0"/>
            </a:endParaRPr>
          </a:p>
        </p:txBody>
      </p:sp>
      <p:sp>
        <p:nvSpPr>
          <p:cNvPr id="2" name="TextBox 1"/>
          <p:cNvSpPr txBox="1"/>
          <p:nvPr/>
        </p:nvSpPr>
        <p:spPr>
          <a:xfrm>
            <a:off x="596737" y="1944707"/>
            <a:ext cx="6032663" cy="830997"/>
          </a:xfrm>
          <a:prstGeom prst="rect">
            <a:avLst/>
          </a:prstGeom>
          <a:noFill/>
        </p:spPr>
        <p:txBody>
          <a:bodyPr wrap="square" rtlCol="0">
            <a:spAutoFit/>
          </a:bodyPr>
          <a:lstStyle/>
          <a:p>
            <a:r>
              <a:rPr lang="en-US" sz="2400" b="1" dirty="0" smtClean="0">
                <a:latin typeface="Arial" pitchFamily="34" charset="0"/>
                <a:cs typeface="Arial" pitchFamily="34" charset="0"/>
              </a:rPr>
              <a:t>1. </a:t>
            </a:r>
            <a:r>
              <a:rPr lang="en-US" sz="2400" b="1" dirty="0" err="1" smtClean="0">
                <a:latin typeface="Arial" pitchFamily="34" charset="0"/>
                <a:cs typeface="Arial" pitchFamily="34" charset="0"/>
              </a:rPr>
              <a:t>Quan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điểm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xây</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dựng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chương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trình</a:t>
            </a:r>
            <a:r>
              <a:rPr lang="en-US" sz="2400" b="1" dirty="0" smtClean="0">
                <a:latin typeface="Arial" pitchFamily="34" charset="0"/>
                <a:cs typeface="Arial" pitchFamily="34" charset="0"/>
              </a:rPr>
              <a:t>:</a:t>
            </a:r>
          </a:p>
          <a:p>
            <a:endParaRPr lang="en-US" sz="2400" dirty="0"/>
          </a:p>
        </p:txBody>
      </p:sp>
    </p:spTree>
    <p:extLst>
      <p:ext uri="{BB962C8B-B14F-4D97-AF65-F5344CB8AC3E}">
        <p14:creationId xmlns:p14="http://schemas.microsoft.com/office/powerpoint/2010/main" val="32270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6480111"/>
            <a:ext cx="7076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76200"/>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304800" y="1066800"/>
            <a:ext cx="8423565" cy="954107"/>
          </a:xfrm>
          <a:prstGeom prst="rect">
            <a:avLst/>
          </a:prstGeom>
          <a:noFill/>
        </p:spPr>
        <p:txBody>
          <a:bodyPr wrap="square" rtlCol="0">
            <a:spAutoFit/>
          </a:bodyPr>
          <a:lstStyle/>
          <a:p>
            <a:r>
              <a:rPr lang="en-US" sz="2800" b="1">
                <a:solidFill>
                  <a:srgbClr val="0000FF"/>
                </a:solidFill>
              </a:rPr>
              <a:t>II. QUAN ĐIỂM XÂY DỰNG CHƯƠNG TRÌNH VÀ TIẾP CẬN BIÊN SOẠN</a:t>
            </a:r>
            <a:endParaRPr lang="en-US" sz="2800">
              <a:solidFill>
                <a:srgbClr val="0000FF"/>
              </a:solidFill>
            </a:endParaRPr>
          </a:p>
        </p:txBody>
      </p:sp>
      <p:sp>
        <p:nvSpPr>
          <p:cNvPr id="5" name="TextBox 4"/>
          <p:cNvSpPr txBox="1"/>
          <p:nvPr/>
        </p:nvSpPr>
        <p:spPr>
          <a:xfrm>
            <a:off x="596737" y="2447449"/>
            <a:ext cx="7971311" cy="2215991"/>
          </a:xfrm>
          <a:prstGeom prst="rect">
            <a:avLst/>
          </a:prstGeom>
          <a:noFill/>
        </p:spPr>
        <p:txBody>
          <a:bodyPr wrap="square" rtlCol="0">
            <a:spAutoFit/>
          </a:bodyPr>
          <a:lstStyle/>
          <a:p>
            <a:pPr algn="just">
              <a:spcBef>
                <a:spcPts val="600"/>
              </a:spcBef>
            </a:pPr>
            <a:r>
              <a:rPr lang="en-US" sz="2400" i="1" smtClean="0">
                <a:latin typeface="Arial" pitchFamily="34" charset="0"/>
                <a:cs typeface="Arial" pitchFamily="34" charset="0"/>
              </a:rPr>
              <a:t>1.3 </a:t>
            </a:r>
            <a:r>
              <a:rPr lang="en-US" sz="2400" i="1">
                <a:latin typeface="Arial" pitchFamily="34" charset="0"/>
                <a:cs typeface="Arial" pitchFamily="34" charset="0"/>
              </a:rPr>
              <a:t>Hội nhập khả thi: </a:t>
            </a:r>
            <a:endParaRPr lang="en-US" sz="2400" i="1" smtClean="0">
              <a:latin typeface="Arial" pitchFamily="34" charset="0"/>
              <a:cs typeface="Arial" pitchFamily="34" charset="0"/>
            </a:endParaRPr>
          </a:p>
          <a:p>
            <a:pPr algn="just"/>
            <a:r>
              <a:rPr lang="en-US" sz="2400" smtClean="0">
                <a:latin typeface="Arial" pitchFamily="34" charset="0"/>
                <a:cs typeface="Arial" pitchFamily="34" charset="0"/>
              </a:rPr>
              <a:t>	Chương </a:t>
            </a:r>
            <a:r>
              <a:rPr lang="en-US" sz="2400">
                <a:latin typeface="Arial" pitchFamily="34" charset="0"/>
                <a:cs typeface="Arial" pitchFamily="34" charset="0"/>
              </a:rPr>
              <a:t>trình phản ánh xu hướng Quốc tế, coi thiết kế kĩ thuật là một trong những tư tưởng chủ đạo của giáo dục công nghệ.</a:t>
            </a:r>
          </a:p>
          <a:p>
            <a:pPr algn="just"/>
            <a:endParaRPr lang="en-US" sz="2400">
              <a:latin typeface="Arial" pitchFamily="34" charset="0"/>
              <a:cs typeface="Arial" pitchFamily="34" charset="0"/>
            </a:endParaRPr>
          </a:p>
          <a:p>
            <a:pPr algn="just"/>
            <a:endParaRPr lang="en-US">
              <a:latin typeface="Arial" pitchFamily="34" charset="0"/>
              <a:cs typeface="Arial" pitchFamily="34" charset="0"/>
            </a:endParaRPr>
          </a:p>
        </p:txBody>
      </p:sp>
      <p:sp>
        <p:nvSpPr>
          <p:cNvPr id="3" name="TextBox 2"/>
          <p:cNvSpPr txBox="1"/>
          <p:nvPr/>
        </p:nvSpPr>
        <p:spPr>
          <a:xfrm>
            <a:off x="596733" y="4018800"/>
            <a:ext cx="7971315" cy="2677656"/>
          </a:xfrm>
          <a:prstGeom prst="rect">
            <a:avLst/>
          </a:prstGeom>
          <a:solidFill>
            <a:schemeClr val="bg1"/>
          </a:solidFill>
        </p:spPr>
        <p:txBody>
          <a:bodyPr wrap="square" rtlCol="0">
            <a:spAutoFit/>
          </a:bodyPr>
          <a:lstStyle/>
          <a:p>
            <a:pPr algn="just"/>
            <a:r>
              <a:rPr lang="en-US" sz="2400" i="1" dirty="0">
                <a:latin typeface="Arial" pitchFamily="34" charset="0"/>
                <a:cs typeface="Arial" pitchFamily="34" charset="0"/>
              </a:rPr>
              <a:t>1.4 </a:t>
            </a:r>
            <a:r>
              <a:rPr lang="en-US" sz="2400" i="1" dirty="0" err="1">
                <a:latin typeface="Arial" pitchFamily="34" charset="0"/>
                <a:cs typeface="Arial" pitchFamily="34" charset="0"/>
              </a:rPr>
              <a:t>Hướng</a:t>
            </a:r>
            <a:r>
              <a:rPr lang="en-US" sz="2400" i="1" dirty="0">
                <a:latin typeface="Arial" pitchFamily="34" charset="0"/>
                <a:cs typeface="Arial" pitchFamily="34" charset="0"/>
              </a:rPr>
              <a:t> </a:t>
            </a:r>
            <a:r>
              <a:rPr lang="en-US" sz="2400" i="1" dirty="0" err="1">
                <a:latin typeface="Arial" pitchFamily="34" charset="0"/>
                <a:cs typeface="Arial" pitchFamily="34" charset="0"/>
              </a:rPr>
              <a:t>nghiệp</a:t>
            </a:r>
            <a:r>
              <a:rPr lang="en-US" sz="2400" i="1" dirty="0">
                <a:latin typeface="Arial" pitchFamily="34" charset="0"/>
                <a:cs typeface="Arial" pitchFamily="34" charset="0"/>
              </a:rPr>
              <a:t>: </a:t>
            </a:r>
            <a:endParaRPr lang="en-US" sz="2400" i="1" dirty="0" smtClean="0">
              <a:latin typeface="Arial" pitchFamily="34" charset="0"/>
              <a:cs typeface="Arial" pitchFamily="34" charset="0"/>
            </a:endParaRPr>
          </a:p>
          <a:p>
            <a:pPr algn="just"/>
            <a:r>
              <a:rPr lang="en-US" sz="2400" dirty="0">
                <a:latin typeface="Arial" pitchFamily="34" charset="0"/>
                <a:cs typeface="Arial" pitchFamily="34" charset="0"/>
              </a:rPr>
              <a:t>	</a:t>
            </a:r>
            <a:r>
              <a:rPr lang="en-US" sz="2400" dirty="0" err="1" smtClean="0">
                <a:latin typeface="Arial" pitchFamily="34" charset="0"/>
                <a:cs typeface="Arial" pitchFamily="34" charset="0"/>
              </a:rPr>
              <a:t>Chương</a:t>
            </a:r>
            <a:r>
              <a:rPr lang="en-US" sz="2400" dirty="0" smtClean="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cả</a:t>
            </a:r>
            <a:r>
              <a:rPr lang="en-US" sz="2400" dirty="0">
                <a:latin typeface="Arial" pitchFamily="34" charset="0"/>
                <a:cs typeface="Arial" pitchFamily="34" charset="0"/>
              </a:rPr>
              <a:t> </a:t>
            </a:r>
            <a:r>
              <a:rPr lang="en-US" sz="2400" dirty="0" err="1">
                <a:latin typeface="Arial" pitchFamily="34" charset="0"/>
                <a:cs typeface="Arial" pitchFamily="34" charset="0"/>
              </a:rPr>
              <a:t>hai</a:t>
            </a:r>
            <a:r>
              <a:rPr lang="en-US" sz="2400" dirty="0">
                <a:latin typeface="Arial" pitchFamily="34" charset="0"/>
                <a:cs typeface="Arial" pitchFamily="34" charset="0"/>
              </a:rPr>
              <a:t> </a:t>
            </a:r>
            <a:r>
              <a:rPr lang="en-US" sz="2400" dirty="0" err="1">
                <a:latin typeface="Arial" pitchFamily="34" charset="0"/>
                <a:cs typeface="Arial" pitchFamily="34" charset="0"/>
              </a:rPr>
              <a:t>phương</a:t>
            </a:r>
            <a:r>
              <a:rPr lang="en-US" sz="2400" dirty="0">
                <a:latin typeface="Arial" pitchFamily="34" charset="0"/>
                <a:cs typeface="Arial" pitchFamily="34" charset="0"/>
              </a:rPr>
              <a:t> </a:t>
            </a:r>
            <a:r>
              <a:rPr lang="en-US" sz="2400" dirty="0" err="1">
                <a:latin typeface="Arial" pitchFamily="34" charset="0"/>
                <a:cs typeface="Arial" pitchFamily="34" charset="0"/>
              </a:rPr>
              <a:t>diện</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trải</a:t>
            </a:r>
            <a:r>
              <a:rPr lang="en-US" sz="2400" dirty="0">
                <a:latin typeface="Arial" pitchFamily="34" charset="0"/>
                <a:cs typeface="Arial" pitchFamily="34" charset="0"/>
              </a:rPr>
              <a:t> </a:t>
            </a:r>
            <a:r>
              <a:rPr lang="en-US" sz="2400" dirty="0" err="1">
                <a:latin typeface="Arial" pitchFamily="34" charset="0"/>
                <a:cs typeface="Arial" pitchFamily="34" charset="0"/>
              </a:rPr>
              <a:t>nghiệm</a:t>
            </a:r>
            <a:r>
              <a:rPr lang="en-US" sz="2400" dirty="0">
                <a:latin typeface="Arial" pitchFamily="34" charset="0"/>
                <a:cs typeface="Arial" pitchFamily="34" charset="0"/>
              </a:rPr>
              <a:t> </a:t>
            </a:r>
            <a:r>
              <a:rPr lang="en-US" sz="2400" dirty="0" err="1">
                <a:latin typeface="Arial" pitchFamily="34" charset="0"/>
                <a:cs typeface="Arial" pitchFamily="34" charset="0"/>
              </a:rPr>
              <a:t>nghề</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nhất</a:t>
            </a:r>
            <a:r>
              <a:rPr lang="en-US" sz="2400" dirty="0">
                <a:latin typeface="Arial" pitchFamily="34" charset="0"/>
                <a:cs typeface="Arial" pitchFamily="34" charset="0"/>
              </a:rPr>
              <a:t> </a:t>
            </a:r>
            <a:r>
              <a:rPr lang="en-US" sz="2400" dirty="0" err="1">
                <a:latin typeface="Arial" pitchFamily="34" charset="0"/>
                <a:cs typeface="Arial" pitchFamily="34" charset="0"/>
              </a:rPr>
              <a:t>quán</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phổ</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a:t>
            </a:r>
          </a:p>
          <a:p>
            <a:pPr algn="just"/>
            <a:endParaRPr lang="en-US" sz="2400" dirty="0">
              <a:latin typeface="Arial" pitchFamily="34" charset="0"/>
              <a:cs typeface="Arial" pitchFamily="34" charset="0"/>
            </a:endParaRPr>
          </a:p>
        </p:txBody>
      </p:sp>
      <p:sp>
        <p:nvSpPr>
          <p:cNvPr id="2" name="TextBox 1"/>
          <p:cNvSpPr txBox="1"/>
          <p:nvPr/>
        </p:nvSpPr>
        <p:spPr>
          <a:xfrm>
            <a:off x="326136" y="1984331"/>
            <a:ext cx="6477000" cy="830997"/>
          </a:xfrm>
          <a:prstGeom prst="rect">
            <a:avLst/>
          </a:prstGeom>
          <a:noFill/>
        </p:spPr>
        <p:txBody>
          <a:bodyPr wrap="square" rtlCol="0">
            <a:spAutoFit/>
          </a:bodyPr>
          <a:lstStyle/>
          <a:p>
            <a:r>
              <a:rPr lang="en-US" sz="2400" b="1" smtClean="0">
                <a:latin typeface="Arial" pitchFamily="34" charset="0"/>
                <a:cs typeface="Arial" pitchFamily="34" charset="0"/>
              </a:rPr>
              <a:t>1. Quan điểm xây dựng chương trình:</a:t>
            </a:r>
          </a:p>
          <a:p>
            <a:endParaRPr lang="en-US" sz="2400"/>
          </a:p>
        </p:txBody>
      </p:sp>
    </p:spTree>
    <p:extLst>
      <p:ext uri="{BB962C8B-B14F-4D97-AF65-F5344CB8AC3E}">
        <p14:creationId xmlns:p14="http://schemas.microsoft.com/office/powerpoint/2010/main" val="22566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76200"/>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507672" y="1066800"/>
            <a:ext cx="8220693" cy="954107"/>
          </a:xfrm>
          <a:prstGeom prst="rect">
            <a:avLst/>
          </a:prstGeom>
          <a:noFill/>
        </p:spPr>
        <p:txBody>
          <a:bodyPr wrap="square" rtlCol="0">
            <a:spAutoFit/>
          </a:bodyPr>
          <a:lstStyle/>
          <a:p>
            <a:r>
              <a:rPr lang="en-US" sz="2800" b="1">
                <a:solidFill>
                  <a:srgbClr val="0000FF"/>
                </a:solidFill>
              </a:rPr>
              <a:t>II. QUAN ĐIỂM XÂY DỰNG CHƯƠNG TRÌNH VÀ TIẾP CẬN BIÊN SOẠN</a:t>
            </a:r>
            <a:endParaRPr lang="en-US" sz="2800">
              <a:solidFill>
                <a:srgbClr val="0000FF"/>
              </a:solidFill>
            </a:endParaRPr>
          </a:p>
        </p:txBody>
      </p:sp>
      <p:sp>
        <p:nvSpPr>
          <p:cNvPr id="5" name="TextBox 4"/>
          <p:cNvSpPr txBox="1"/>
          <p:nvPr/>
        </p:nvSpPr>
        <p:spPr>
          <a:xfrm>
            <a:off x="474817" y="2555081"/>
            <a:ext cx="8516783" cy="3323987"/>
          </a:xfrm>
          <a:prstGeom prst="rect">
            <a:avLst/>
          </a:prstGeom>
          <a:noFill/>
        </p:spPr>
        <p:txBody>
          <a:bodyPr wrap="square" rtlCol="0">
            <a:spAutoFit/>
          </a:bodyPr>
          <a:lstStyle/>
          <a:p>
            <a:pPr algn="just">
              <a:spcBef>
                <a:spcPts val="600"/>
              </a:spcBef>
            </a:pPr>
            <a:r>
              <a:rPr lang="en-US" sz="2400" smtClean="0">
                <a:latin typeface="Arial" pitchFamily="34" charset="0"/>
                <a:cs typeface="Arial" pitchFamily="34" charset="0"/>
              </a:rPr>
              <a:t>1.5 </a:t>
            </a:r>
            <a:r>
              <a:rPr lang="en-US" sz="2400">
                <a:latin typeface="Arial" pitchFamily="34" charset="0"/>
                <a:cs typeface="Arial" pitchFamily="34" charset="0"/>
              </a:rPr>
              <a:t>Mở, linh hoạt: </a:t>
            </a:r>
            <a:endParaRPr lang="en-US" sz="2400" smtClean="0">
              <a:latin typeface="Arial" pitchFamily="34" charset="0"/>
              <a:cs typeface="Arial" pitchFamily="34" charset="0"/>
            </a:endParaRPr>
          </a:p>
          <a:p>
            <a:pPr algn="just"/>
            <a:r>
              <a:rPr lang="en-US" sz="2400" smtClean="0">
                <a:latin typeface="Arial" pitchFamily="34" charset="0"/>
                <a:cs typeface="Arial" pitchFamily="34" charset="0"/>
              </a:rPr>
              <a:t>	Chương </a:t>
            </a:r>
            <a:r>
              <a:rPr lang="en-US" sz="2400">
                <a:latin typeface="Arial" pitchFamily="34" charset="0"/>
                <a:cs typeface="Arial" pitchFamily="34" charset="0"/>
              </a:rPr>
              <a:t>trình phản ánh những tri thức phổ thông, thiết thực, cốt lõi mà tất cả học sinh đều phải có, đồng thời bảo đảm tính mở, nhằm đáp ứng sự đa dạng, phong phú của công nghệ , nhu cầu, sở thích của học sinh, phù hợp với đặc điểm của từng địa phương, phản ánh được tinh thần cơ bản của cuộc cách mạng công nghiệp lần thứ tư.</a:t>
            </a:r>
          </a:p>
          <a:p>
            <a:pPr algn="just"/>
            <a:endParaRPr lang="en-US" sz="2400">
              <a:latin typeface="Arial" pitchFamily="34" charset="0"/>
              <a:cs typeface="Arial" pitchFamily="34" charset="0"/>
            </a:endParaRPr>
          </a:p>
          <a:p>
            <a:pPr algn="just"/>
            <a:endParaRPr lang="en-US">
              <a:latin typeface="Arial" pitchFamily="34" charset="0"/>
              <a:cs typeface="Arial" pitchFamily="34" charset="0"/>
            </a:endParaRPr>
          </a:p>
        </p:txBody>
      </p:sp>
      <p:sp>
        <p:nvSpPr>
          <p:cNvPr id="2" name="TextBox 1"/>
          <p:cNvSpPr txBox="1"/>
          <p:nvPr/>
        </p:nvSpPr>
        <p:spPr>
          <a:xfrm>
            <a:off x="457200" y="2020907"/>
            <a:ext cx="7010400" cy="830997"/>
          </a:xfrm>
          <a:prstGeom prst="rect">
            <a:avLst/>
          </a:prstGeom>
          <a:noFill/>
        </p:spPr>
        <p:txBody>
          <a:bodyPr wrap="square" rtlCol="0">
            <a:spAutoFit/>
          </a:bodyPr>
          <a:lstStyle/>
          <a:p>
            <a:r>
              <a:rPr lang="en-US" sz="2400" b="1" smtClean="0">
                <a:latin typeface="Arial" pitchFamily="34" charset="0"/>
                <a:cs typeface="Arial" pitchFamily="34" charset="0"/>
              </a:rPr>
              <a:t>1. Quan điểm xây dựng chương trình:</a:t>
            </a:r>
          </a:p>
          <a:p>
            <a:endParaRPr lang="en-US" sz="2400"/>
          </a:p>
        </p:txBody>
      </p:sp>
    </p:spTree>
    <p:extLst>
      <p:ext uri="{BB962C8B-B14F-4D97-AF65-F5344CB8AC3E}">
        <p14:creationId xmlns:p14="http://schemas.microsoft.com/office/powerpoint/2010/main" val="363609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05801" y="6480113"/>
            <a:ext cx="7076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36576"/>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507672" y="1069848"/>
            <a:ext cx="8220693" cy="954107"/>
          </a:xfrm>
          <a:prstGeom prst="rect">
            <a:avLst/>
          </a:prstGeom>
          <a:noFill/>
        </p:spPr>
        <p:txBody>
          <a:bodyPr wrap="square" rtlCol="0">
            <a:spAutoFit/>
          </a:bodyPr>
          <a:lstStyle/>
          <a:p>
            <a:r>
              <a:rPr lang="en-US" sz="2800" b="1">
                <a:solidFill>
                  <a:srgbClr val="0000FF"/>
                </a:solidFill>
              </a:rPr>
              <a:t>II. QUAN ĐIỂM XÂY DỰNG CHƯƠNG TRÌNH VÀ TIẾP CẬN BIÊN SOẠN</a:t>
            </a:r>
            <a:endParaRPr lang="en-US" sz="2800">
              <a:solidFill>
                <a:srgbClr val="0000FF"/>
              </a:solidFill>
            </a:endParaRPr>
          </a:p>
        </p:txBody>
      </p:sp>
      <p:sp>
        <p:nvSpPr>
          <p:cNvPr id="2" name="Rectangle 1"/>
          <p:cNvSpPr/>
          <p:nvPr/>
        </p:nvSpPr>
        <p:spPr>
          <a:xfrm>
            <a:off x="1968337" y="2054432"/>
            <a:ext cx="5194463" cy="67689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itchFamily="34" charset="0"/>
                <a:cs typeface="Arial" pitchFamily="34" charset="0"/>
              </a:rPr>
              <a:t>2</a:t>
            </a:r>
            <a:r>
              <a:rPr lang="en-US" sz="2400" b="1" smtClean="0">
                <a:latin typeface="Arial" pitchFamily="34" charset="0"/>
                <a:cs typeface="Arial" pitchFamily="34" charset="0"/>
              </a:rPr>
              <a:t>. </a:t>
            </a:r>
            <a:r>
              <a:rPr lang="en-US" sz="2400" b="1">
                <a:latin typeface="Arial" pitchFamily="34" charset="0"/>
                <a:cs typeface="Arial" pitchFamily="34" charset="0"/>
              </a:rPr>
              <a:t>Quan điểm tiếp cận biên soạn</a:t>
            </a:r>
            <a:endParaRPr lang="en-US" sz="2400">
              <a:latin typeface="Arial" pitchFamily="34" charset="0"/>
              <a:cs typeface="Arial" pitchFamily="34" charset="0"/>
            </a:endParaRPr>
          </a:p>
        </p:txBody>
      </p:sp>
      <p:sp>
        <p:nvSpPr>
          <p:cNvPr id="3" name="Rectangle 2"/>
          <p:cNvSpPr/>
          <p:nvPr/>
        </p:nvSpPr>
        <p:spPr>
          <a:xfrm>
            <a:off x="979720" y="3681353"/>
            <a:ext cx="1153879" cy="2291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itchFamily="34" charset="0"/>
                <a:cs typeface="Arial" pitchFamily="34" charset="0"/>
              </a:rPr>
              <a:t>Phát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triển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năng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lực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phẩm</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chất</a:t>
            </a:r>
            <a:endParaRPr lang="en-US" sz="2400" b="1" dirty="0">
              <a:solidFill>
                <a:schemeClr val="tx1"/>
              </a:solidFill>
              <a:latin typeface="Arial" pitchFamily="34" charset="0"/>
              <a:cs typeface="Arial" pitchFamily="34" charset="0"/>
            </a:endParaRPr>
          </a:p>
        </p:txBody>
      </p:sp>
      <p:sp>
        <p:nvSpPr>
          <p:cNvPr id="9" name="Rectangle 8"/>
          <p:cNvSpPr/>
          <p:nvPr/>
        </p:nvSpPr>
        <p:spPr>
          <a:xfrm>
            <a:off x="2819400" y="3657600"/>
            <a:ext cx="1447800" cy="228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Bám sát chương trình GDPT 2018</a:t>
            </a:r>
          </a:p>
        </p:txBody>
      </p:sp>
      <p:sp>
        <p:nvSpPr>
          <p:cNvPr id="11" name="Rectangle 10"/>
          <p:cNvSpPr/>
          <p:nvPr/>
        </p:nvSpPr>
        <p:spPr>
          <a:xfrm>
            <a:off x="4904442" y="3701153"/>
            <a:ext cx="1191557" cy="228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itchFamily="34" charset="0"/>
                <a:cs typeface="Arial" pitchFamily="34" charset="0"/>
              </a:rPr>
              <a:t>Mang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tính</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thực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tiễn</a:t>
            </a:r>
            <a:endParaRPr lang="en-US" sz="2400" b="1" dirty="0">
              <a:solidFill>
                <a:schemeClr val="tx1"/>
              </a:solidFill>
              <a:latin typeface="Arial" pitchFamily="34" charset="0"/>
              <a:cs typeface="Arial" pitchFamily="34" charset="0"/>
            </a:endParaRPr>
          </a:p>
        </p:txBody>
      </p:sp>
      <p:sp>
        <p:nvSpPr>
          <p:cNvPr id="12" name="Rectangle 11"/>
          <p:cNvSpPr/>
          <p:nvPr/>
        </p:nvSpPr>
        <p:spPr>
          <a:xfrm>
            <a:off x="6880184" y="3689278"/>
            <a:ext cx="1425616" cy="228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Nhẹ nhàng - Hấp dẫn - Thiết thực</a:t>
            </a:r>
          </a:p>
        </p:txBody>
      </p:sp>
      <p:cxnSp>
        <p:nvCxnSpPr>
          <p:cNvPr id="6" name="Straight Arrow Connector 5"/>
          <p:cNvCxnSpPr>
            <a:stCxn id="2" idx="2"/>
            <a:endCxn id="3" idx="0"/>
          </p:cNvCxnSpPr>
          <p:nvPr/>
        </p:nvCxnSpPr>
        <p:spPr>
          <a:xfrm rot="5400000">
            <a:off x="2586102" y="1701885"/>
            <a:ext cx="950027" cy="300890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2"/>
            <a:endCxn id="9" idx="0"/>
          </p:cNvCxnSpPr>
          <p:nvPr/>
        </p:nvCxnSpPr>
        <p:spPr>
          <a:xfrm rot="5400000">
            <a:off x="3591298" y="2683329"/>
            <a:ext cx="926274" cy="10222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a:endCxn id="11" idx="0"/>
          </p:cNvCxnSpPr>
          <p:nvPr/>
        </p:nvCxnSpPr>
        <p:spPr>
          <a:xfrm rot="16200000" flipH="1">
            <a:off x="4547982" y="2748913"/>
            <a:ext cx="969827" cy="9346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a:endCxn id="12" idx="0"/>
          </p:cNvCxnSpPr>
          <p:nvPr/>
        </p:nvCxnSpPr>
        <p:spPr>
          <a:xfrm rot="16200000" flipH="1">
            <a:off x="5600304" y="1696590"/>
            <a:ext cx="957952" cy="30274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3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15240"/>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304800" y="1062335"/>
            <a:ext cx="8839200" cy="461665"/>
          </a:xfrm>
          <a:prstGeom prst="rect">
            <a:avLst/>
          </a:prstGeom>
          <a:noFill/>
        </p:spPr>
        <p:txBody>
          <a:bodyPr wrap="square" rtlCol="0">
            <a:spAutoFit/>
          </a:bodyPr>
          <a:lstStyle/>
          <a:p>
            <a:r>
              <a:rPr lang="en-US" sz="2400" b="1">
                <a:solidFill>
                  <a:srgbClr val="0000FF"/>
                </a:solidFill>
              </a:rPr>
              <a:t>II. QUAN ĐIỂM XÂY DỰNG CHƯƠNG TRÌNH VÀ TIẾP CẬN BIÊN SOẠN</a:t>
            </a:r>
            <a:endParaRPr lang="en-US" sz="2400">
              <a:solidFill>
                <a:srgbClr val="0000FF"/>
              </a:solidFill>
            </a:endParaRPr>
          </a:p>
        </p:txBody>
      </p:sp>
      <p:sp>
        <p:nvSpPr>
          <p:cNvPr id="5" name="TextBox 4"/>
          <p:cNvSpPr txBox="1"/>
          <p:nvPr/>
        </p:nvSpPr>
        <p:spPr>
          <a:xfrm>
            <a:off x="286512" y="1853184"/>
            <a:ext cx="8534400" cy="5170646"/>
          </a:xfrm>
          <a:prstGeom prst="rect">
            <a:avLst/>
          </a:prstGeom>
          <a:solidFill>
            <a:schemeClr val="bg1"/>
          </a:solidFill>
        </p:spPr>
        <p:txBody>
          <a:bodyPr wrap="square" rtlCol="0">
            <a:spAutoFit/>
          </a:bodyPr>
          <a:lstStyle/>
          <a:p>
            <a:r>
              <a:rPr lang="en-US" sz="2400" i="1" dirty="0" smtClean="0">
                <a:latin typeface="Arial" pitchFamily="34" charset="0"/>
                <a:cs typeface="Arial" pitchFamily="34" charset="0"/>
              </a:rPr>
              <a:t>2.1  </a:t>
            </a:r>
            <a:r>
              <a:rPr lang="en-US" sz="2400" i="1" dirty="0" err="1">
                <a:latin typeface="Arial" pitchFamily="34" charset="0"/>
                <a:cs typeface="Arial" pitchFamily="34" charset="0"/>
              </a:rPr>
              <a:t>Phát</a:t>
            </a:r>
            <a:r>
              <a:rPr lang="en-US" sz="2400" i="1" dirty="0">
                <a:latin typeface="Arial" pitchFamily="34" charset="0"/>
                <a:cs typeface="Arial" pitchFamily="34" charset="0"/>
              </a:rPr>
              <a:t> </a:t>
            </a:r>
            <a:r>
              <a:rPr lang="en-US" sz="2400" i="1" dirty="0" err="1">
                <a:latin typeface="Arial" pitchFamily="34" charset="0"/>
                <a:cs typeface="Arial" pitchFamily="34" charset="0"/>
              </a:rPr>
              <a:t>triển</a:t>
            </a:r>
            <a:r>
              <a:rPr lang="en-US" sz="2400" i="1" dirty="0">
                <a:latin typeface="Arial" pitchFamily="34" charset="0"/>
                <a:cs typeface="Arial" pitchFamily="34" charset="0"/>
              </a:rPr>
              <a:t> </a:t>
            </a:r>
            <a:r>
              <a:rPr lang="en-US" sz="2400" i="1" dirty="0" err="1">
                <a:latin typeface="Arial" pitchFamily="34" charset="0"/>
                <a:cs typeface="Arial" pitchFamily="34" charset="0"/>
              </a:rPr>
              <a:t>năng</a:t>
            </a:r>
            <a:r>
              <a:rPr lang="en-US" sz="2400" i="1" dirty="0">
                <a:latin typeface="Arial" pitchFamily="34" charset="0"/>
                <a:cs typeface="Arial" pitchFamily="34" charset="0"/>
              </a:rPr>
              <a:t> </a:t>
            </a:r>
            <a:r>
              <a:rPr lang="en-US" sz="2400" i="1" dirty="0" err="1">
                <a:latin typeface="Arial" pitchFamily="34" charset="0"/>
                <a:cs typeface="Arial" pitchFamily="34" charset="0"/>
              </a:rPr>
              <a:t>lực</a:t>
            </a:r>
            <a:r>
              <a:rPr lang="en-US" sz="2400" i="1" dirty="0">
                <a:latin typeface="Arial" pitchFamily="34" charset="0"/>
                <a:cs typeface="Arial" pitchFamily="34" charset="0"/>
              </a:rPr>
              <a:t> </a:t>
            </a:r>
            <a:r>
              <a:rPr lang="en-US" sz="2400" i="1" dirty="0" err="1">
                <a:latin typeface="Arial" pitchFamily="34" charset="0"/>
                <a:cs typeface="Arial" pitchFamily="34" charset="0"/>
              </a:rPr>
              <a:t>phẩm</a:t>
            </a:r>
            <a:r>
              <a:rPr lang="en-US" sz="2400" i="1" dirty="0">
                <a:latin typeface="Arial" pitchFamily="34" charset="0"/>
                <a:cs typeface="Arial" pitchFamily="34" charset="0"/>
              </a:rPr>
              <a:t> </a:t>
            </a:r>
            <a:r>
              <a:rPr lang="en-US" sz="2400" i="1" dirty="0" err="1">
                <a:latin typeface="Arial" pitchFamily="34" charset="0"/>
                <a:cs typeface="Arial" pitchFamily="34" charset="0"/>
              </a:rPr>
              <a:t>chất</a:t>
            </a:r>
            <a:r>
              <a:rPr lang="en-US" sz="2400" i="1" dirty="0">
                <a:latin typeface="Arial" pitchFamily="34" charset="0"/>
                <a:cs typeface="Arial" pitchFamily="34" charset="0"/>
              </a:rPr>
              <a:t>: </a:t>
            </a:r>
            <a:endParaRPr lang="en-US" sz="2400" i="1" dirty="0" smtClean="0">
              <a:latin typeface="Arial" pitchFamily="34" charset="0"/>
              <a:cs typeface="Arial" pitchFamily="34" charset="0"/>
            </a:endParaRPr>
          </a:p>
          <a:p>
            <a:pPr algn="just"/>
            <a:r>
              <a:rPr lang="en-US" sz="2400" dirty="0">
                <a:latin typeface="Arial" pitchFamily="34" charset="0"/>
                <a:cs typeface="Arial" pitchFamily="34" charset="0"/>
              </a:rPr>
              <a:t>	</a:t>
            </a:r>
            <a:r>
              <a:rPr lang="en-US" sz="2400" dirty="0" err="1" smtClean="0">
                <a:latin typeface="Arial" pitchFamily="34" charset="0"/>
                <a:cs typeface="Arial" pitchFamily="34" charset="0"/>
              </a:rPr>
              <a:t>Tư</a:t>
            </a:r>
            <a:r>
              <a:rPr lang="en-US" sz="2400" dirty="0" smtClean="0">
                <a:latin typeface="Arial" pitchFamily="34" charset="0"/>
                <a:cs typeface="Arial" pitchFamily="34" charset="0"/>
              </a:rPr>
              <a:t> </a:t>
            </a:r>
            <a:r>
              <a:rPr lang="en-US" sz="2400" dirty="0" err="1">
                <a:latin typeface="Arial" pitchFamily="34" charset="0"/>
                <a:cs typeface="Arial" pitchFamily="34" charset="0"/>
              </a:rPr>
              <a:t>tưởng</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rõ</a:t>
            </a:r>
            <a:r>
              <a:rPr lang="en-US" sz="2400" dirty="0">
                <a:latin typeface="Arial" pitchFamily="34" charset="0"/>
                <a:cs typeface="Arial" pitchFamily="34" charset="0"/>
              </a:rPr>
              <a:t> qua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đạt</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chí</a:t>
            </a:r>
            <a:r>
              <a:rPr lang="en-US" sz="2400" dirty="0">
                <a:latin typeface="Arial" pitchFamily="34" charset="0"/>
                <a:cs typeface="Arial" pitchFamily="34" charset="0"/>
              </a:rPr>
              <a:t> </a:t>
            </a:r>
            <a:r>
              <a:rPr lang="en-US" sz="2400" dirty="0" err="1">
                <a:latin typeface="Arial" pitchFamily="34" charset="0"/>
                <a:cs typeface="Arial" pitchFamily="34" charset="0"/>
              </a:rPr>
              <a:t>như</a:t>
            </a:r>
            <a:r>
              <a:rPr lang="en-US" sz="2400" dirty="0">
                <a:latin typeface="Arial" pitchFamily="34" charset="0"/>
                <a:cs typeface="Arial" pitchFamily="34" charset="0"/>
              </a:rPr>
              <a:t>: </a:t>
            </a:r>
            <a:r>
              <a:rPr lang="en-US" sz="2400" dirty="0" err="1">
                <a:latin typeface="Arial" pitchFamily="34" charset="0"/>
                <a:cs typeface="Arial" pitchFamily="34" charset="0"/>
              </a:rPr>
              <a:t>Cấu</a:t>
            </a:r>
            <a:r>
              <a:rPr lang="en-US" sz="2400" dirty="0">
                <a:latin typeface="Arial" pitchFamily="34" charset="0"/>
                <a:cs typeface="Arial" pitchFamily="34" charset="0"/>
              </a:rPr>
              <a:t> </a:t>
            </a:r>
            <a:r>
              <a:rPr lang="en-US" sz="2400" dirty="0" err="1">
                <a:latin typeface="Arial" pitchFamily="34" charset="0"/>
                <a:cs typeface="Arial" pitchFamily="34" charset="0"/>
              </a:rPr>
              <a:t>trúc</a:t>
            </a:r>
            <a:r>
              <a:rPr lang="en-US" sz="2400" dirty="0">
                <a:latin typeface="Arial" pitchFamily="34" charset="0"/>
                <a:cs typeface="Arial" pitchFamily="34" charset="0"/>
              </a:rPr>
              <a:t> </a:t>
            </a:r>
            <a:r>
              <a:rPr lang="en-US" sz="2400" dirty="0" err="1">
                <a:latin typeface="Arial" pitchFamily="34" charset="0"/>
                <a:cs typeface="Arial" pitchFamily="34" charset="0"/>
              </a:rPr>
              <a:t>bài</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sách</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khoa</a:t>
            </a:r>
            <a:r>
              <a:rPr lang="en-US" sz="2400" dirty="0">
                <a:latin typeface="Arial" pitchFamily="34" charset="0"/>
                <a:cs typeface="Arial" pitchFamily="34" charset="0"/>
              </a:rPr>
              <a:t> </a:t>
            </a:r>
            <a:r>
              <a:rPr lang="en-US" sz="2400" dirty="0" err="1">
                <a:latin typeface="Arial" pitchFamily="34" charset="0"/>
                <a:cs typeface="Arial" pitchFamily="34" charset="0"/>
              </a:rPr>
              <a:t>bao</a:t>
            </a:r>
            <a:r>
              <a:rPr lang="en-US" sz="2400" dirty="0">
                <a:latin typeface="Arial" pitchFamily="34" charset="0"/>
                <a:cs typeface="Arial" pitchFamily="34" charset="0"/>
              </a:rPr>
              <a:t> </a:t>
            </a:r>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mở</a:t>
            </a:r>
            <a:r>
              <a:rPr lang="en-US" sz="2400" dirty="0">
                <a:latin typeface="Arial" pitchFamily="34" charset="0"/>
                <a:cs typeface="Arial" pitchFamily="34" charset="0"/>
              </a:rPr>
              <a:t> </a:t>
            </a:r>
            <a:r>
              <a:rPr lang="en-US" sz="2400" dirty="0" err="1">
                <a:latin typeface="Arial" pitchFamily="34" charset="0"/>
                <a:cs typeface="Arial" pitchFamily="34" charset="0"/>
              </a:rPr>
              <a:t>đầu</a:t>
            </a:r>
            <a:r>
              <a:rPr lang="en-US" sz="2400" dirty="0">
                <a:latin typeface="Arial" pitchFamily="34" charset="0"/>
                <a:cs typeface="Arial" pitchFamily="34" charset="0"/>
              </a:rPr>
              <a:t>, </a:t>
            </a:r>
            <a:r>
              <a:rPr lang="en-US" sz="2400" dirty="0" err="1">
                <a:latin typeface="Arial" pitchFamily="34" charset="0"/>
                <a:cs typeface="Arial" pitchFamily="34" charset="0"/>
              </a:rPr>
              <a:t>kiến</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mới</a:t>
            </a:r>
            <a:r>
              <a:rPr lang="en-US" sz="2400" dirty="0">
                <a:latin typeface="Arial" pitchFamily="34" charset="0"/>
                <a:cs typeface="Arial" pitchFamily="34" charset="0"/>
              </a:rPr>
              <a:t>, </a:t>
            </a:r>
            <a:r>
              <a:rPr lang="en-US" sz="2400" dirty="0" err="1">
                <a:latin typeface="Arial" pitchFamily="34" charset="0"/>
                <a:cs typeface="Arial" pitchFamily="34" charset="0"/>
              </a:rPr>
              <a:t>luyện</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vận</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Kiến</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mới</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kênh</a:t>
            </a:r>
            <a:r>
              <a:rPr lang="en-US" sz="2400" dirty="0">
                <a:latin typeface="Arial" pitchFamily="34" charset="0"/>
                <a:cs typeface="Arial" pitchFamily="34" charset="0"/>
              </a:rPr>
              <a:t> </a:t>
            </a:r>
            <a:r>
              <a:rPr lang="en-US" sz="2400" dirty="0" err="1">
                <a:latin typeface="Arial" pitchFamily="34" charset="0"/>
                <a:cs typeface="Arial" pitchFamily="34" charset="0"/>
              </a:rPr>
              <a:t>chữ</a:t>
            </a:r>
            <a:r>
              <a:rPr lang="en-US" sz="2400" dirty="0">
                <a:latin typeface="Arial" pitchFamily="34" charset="0"/>
                <a:cs typeface="Arial" pitchFamily="34" charset="0"/>
              </a:rPr>
              <a:t>, </a:t>
            </a:r>
            <a:r>
              <a:rPr lang="en-US" sz="2400" dirty="0" err="1">
                <a:latin typeface="Arial" pitchFamily="34" charset="0"/>
                <a:cs typeface="Arial" pitchFamily="34" charset="0"/>
              </a:rPr>
              <a:t>kênh</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nhằm</a:t>
            </a:r>
            <a:r>
              <a:rPr lang="en-US" sz="2400" dirty="0">
                <a:latin typeface="Arial" pitchFamily="34" charset="0"/>
                <a:cs typeface="Arial" pitchFamily="34" charset="0"/>
              </a:rPr>
              <a:t> </a:t>
            </a:r>
            <a:r>
              <a:rPr lang="en-US" sz="2400" dirty="0" err="1">
                <a:latin typeface="Arial" pitchFamily="34" charset="0"/>
                <a:cs typeface="Arial" pitchFamily="34" charset="0"/>
              </a:rPr>
              <a:t>cung</a:t>
            </a:r>
            <a:r>
              <a:rPr lang="en-US" sz="2400" dirty="0">
                <a:latin typeface="Arial" pitchFamily="34" charset="0"/>
                <a:cs typeface="Arial" pitchFamily="34" charset="0"/>
              </a:rPr>
              <a:t> </a:t>
            </a:r>
            <a:r>
              <a:rPr lang="en-US" sz="2400" dirty="0" err="1">
                <a:latin typeface="Arial" pitchFamily="34" charset="0"/>
                <a:cs typeface="Arial" pitchFamily="34" charset="0"/>
              </a:rPr>
              <a:t>cấp</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dựa</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xử</a:t>
            </a:r>
            <a:r>
              <a:rPr lang="en-US" sz="2400" dirty="0">
                <a:latin typeface="Arial" pitchFamily="34" charset="0"/>
                <a:cs typeface="Arial" pitchFamily="34" charset="0"/>
              </a:rPr>
              <a:t> </a:t>
            </a:r>
            <a:r>
              <a:rPr lang="en-US" sz="2400" dirty="0" err="1">
                <a:latin typeface="Arial" pitchFamily="34" charset="0"/>
                <a:cs typeface="Arial" pitchFamily="34" charset="0"/>
              </a:rPr>
              <a:t>lí</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hội</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khuyến</a:t>
            </a:r>
            <a:r>
              <a:rPr lang="en-US" sz="2400" dirty="0">
                <a:latin typeface="Arial" pitchFamily="34" charset="0"/>
                <a:cs typeface="Arial" pitchFamily="34" charset="0"/>
              </a:rPr>
              <a:t> </a:t>
            </a:r>
            <a:r>
              <a:rPr lang="en-US" sz="2400" dirty="0" err="1">
                <a:latin typeface="Arial" pitchFamily="34" charset="0"/>
                <a:cs typeface="Arial" pitchFamily="34" charset="0"/>
              </a:rPr>
              <a:t>khích</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tích</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tự</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chủ</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bền</a:t>
            </a:r>
            <a:r>
              <a:rPr lang="en-US" sz="2400" dirty="0">
                <a:latin typeface="Arial" pitchFamily="34" charset="0"/>
                <a:cs typeface="Arial" pitchFamily="34" charset="0"/>
              </a:rPr>
              <a:t> </a:t>
            </a:r>
            <a:r>
              <a:rPr lang="en-US" sz="2400" dirty="0" err="1">
                <a:latin typeface="Arial" pitchFamily="34" charset="0"/>
                <a:cs typeface="Arial" pitchFamily="34" charset="0"/>
              </a:rPr>
              <a:t>vững</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vệ</a:t>
            </a:r>
            <a:r>
              <a:rPr lang="en-US" sz="2400" dirty="0">
                <a:latin typeface="Arial" pitchFamily="34" charset="0"/>
                <a:cs typeface="Arial" pitchFamily="34" charset="0"/>
              </a:rPr>
              <a:t> </a:t>
            </a:r>
            <a:r>
              <a:rPr lang="en-US" sz="2400" dirty="0" err="1">
                <a:latin typeface="Arial" pitchFamily="34" charset="0"/>
                <a:cs typeface="Arial" pitchFamily="34" charset="0"/>
              </a:rPr>
              <a:t>môi</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biến</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khí</a:t>
            </a:r>
            <a:r>
              <a:rPr lang="en-US" sz="2400" dirty="0">
                <a:latin typeface="Arial" pitchFamily="34" charset="0"/>
                <a:cs typeface="Arial" pitchFamily="34" charset="0"/>
              </a:rPr>
              <a:t> </a:t>
            </a:r>
            <a:r>
              <a:rPr lang="en-US" sz="2400" dirty="0" err="1">
                <a:latin typeface="Arial" pitchFamily="34" charset="0"/>
                <a:cs typeface="Arial" pitchFamily="34" charset="0"/>
              </a:rPr>
              <a:t>hậu</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tái</a:t>
            </a:r>
            <a:r>
              <a:rPr lang="en-US" sz="2400" dirty="0">
                <a:latin typeface="Arial" pitchFamily="34" charset="0"/>
                <a:cs typeface="Arial" pitchFamily="34" charset="0"/>
              </a:rPr>
              <a:t> </a:t>
            </a:r>
            <a:r>
              <a:rPr lang="en-US" sz="2400" dirty="0" err="1">
                <a:latin typeface="Arial" pitchFamily="34" charset="0"/>
                <a:cs typeface="Arial" pitchFamily="34" charset="0"/>
              </a:rPr>
              <a:t>chính</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kiến</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sắc</a:t>
            </a:r>
            <a:r>
              <a:rPr lang="en-US" sz="2400" dirty="0">
                <a:latin typeface="Arial" pitchFamily="34" charset="0"/>
                <a:cs typeface="Arial" pitchFamily="34" charset="0"/>
              </a:rPr>
              <a:t> </a:t>
            </a:r>
            <a:r>
              <a:rPr lang="en-US" sz="2400" dirty="0" err="1">
                <a:latin typeface="Arial" pitchFamily="34" charset="0"/>
                <a:cs typeface="Arial" pitchFamily="34" charset="0"/>
              </a:rPr>
              <a:t>tộc</a:t>
            </a:r>
            <a:r>
              <a:rPr lang="en-US" sz="2400" dirty="0">
                <a:latin typeface="Arial" pitchFamily="34" charset="0"/>
                <a:cs typeface="Arial" pitchFamily="34" charset="0"/>
              </a:rPr>
              <a:t>, </a:t>
            </a:r>
            <a:r>
              <a:rPr lang="en-US" sz="2400" dirty="0" err="1">
                <a:latin typeface="Arial" pitchFamily="34" charset="0"/>
                <a:cs typeface="Arial" pitchFamily="34" charset="0"/>
              </a:rPr>
              <a:t>tôn</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nghề</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a:t>
            </a:r>
            <a:r>
              <a:rPr lang="en-US" sz="2400" dirty="0" err="1">
                <a:latin typeface="Arial" pitchFamily="34" charset="0"/>
                <a:cs typeface="Arial" pitchFamily="34" charset="0"/>
              </a:rPr>
              <a:t>giới</a:t>
            </a:r>
            <a:r>
              <a:rPr lang="en-US" sz="2400" dirty="0">
                <a:latin typeface="Arial" pitchFamily="34" charset="0"/>
                <a:cs typeface="Arial" pitchFamily="34" charset="0"/>
              </a:rPr>
              <a:t>, </a:t>
            </a:r>
            <a:r>
              <a:rPr lang="en-US" sz="2400" dirty="0" err="1">
                <a:latin typeface="Arial" pitchFamily="34" charset="0"/>
                <a:cs typeface="Arial" pitchFamily="34" charset="0"/>
              </a:rPr>
              <a:t>lứa</a:t>
            </a:r>
            <a:r>
              <a:rPr lang="en-US" sz="2400" dirty="0">
                <a:latin typeface="Arial" pitchFamily="34" charset="0"/>
                <a:cs typeface="Arial" pitchFamily="34" charset="0"/>
              </a:rPr>
              <a:t> </a:t>
            </a:r>
            <a:r>
              <a:rPr lang="en-US" sz="2400" dirty="0" err="1">
                <a:latin typeface="Arial" pitchFamily="34" charset="0"/>
                <a:cs typeface="Arial" pitchFamily="34" charset="0"/>
              </a:rPr>
              <a:t>tuổi</a:t>
            </a:r>
            <a:r>
              <a:rPr lang="en-US" sz="2400" dirty="0">
                <a:latin typeface="Arial" pitchFamily="34" charset="0"/>
                <a:cs typeface="Arial" pitchFamily="34" charset="0"/>
              </a:rPr>
              <a:t>, </a:t>
            </a:r>
            <a:r>
              <a:rPr lang="en-US" sz="2400" dirty="0" err="1">
                <a:latin typeface="Arial" pitchFamily="34" charset="0"/>
                <a:cs typeface="Arial" pitchFamily="34" charset="0"/>
              </a:rPr>
              <a:t>địa</a:t>
            </a:r>
            <a:r>
              <a:rPr lang="en-US" sz="2400" dirty="0">
                <a:latin typeface="Arial" pitchFamily="34" charset="0"/>
                <a:cs typeface="Arial" pitchFamily="34" charset="0"/>
              </a:rPr>
              <a:t> </a:t>
            </a:r>
            <a:r>
              <a:rPr lang="en-US" sz="2400" dirty="0" err="1">
                <a:latin typeface="Arial" pitchFamily="34" charset="0"/>
                <a:cs typeface="Arial" pitchFamily="34" charset="0"/>
              </a:rPr>
              <a:t>vị</a:t>
            </a:r>
            <a:r>
              <a:rPr lang="en-US" sz="2400" dirty="0">
                <a:latin typeface="Arial" pitchFamily="34" charset="0"/>
                <a:cs typeface="Arial" pitchFamily="34" charset="0"/>
              </a:rPr>
              <a:t> …</a:t>
            </a:r>
          </a:p>
          <a:p>
            <a:endParaRPr lang="en-US" sz="2400" dirty="0">
              <a:latin typeface="Arial" pitchFamily="34" charset="0"/>
              <a:cs typeface="Arial" pitchFamily="34" charset="0"/>
            </a:endParaRPr>
          </a:p>
          <a:p>
            <a:endParaRPr lang="en-US" dirty="0">
              <a:latin typeface="Arial" pitchFamily="34" charset="0"/>
              <a:cs typeface="Arial" pitchFamily="34" charset="0"/>
            </a:endParaRPr>
          </a:p>
        </p:txBody>
      </p:sp>
      <p:sp>
        <p:nvSpPr>
          <p:cNvPr id="2" name="TextBox 1"/>
          <p:cNvSpPr txBox="1"/>
          <p:nvPr/>
        </p:nvSpPr>
        <p:spPr>
          <a:xfrm>
            <a:off x="304800" y="1447800"/>
            <a:ext cx="4978728" cy="830997"/>
          </a:xfrm>
          <a:prstGeom prst="rect">
            <a:avLst/>
          </a:prstGeom>
          <a:noFill/>
        </p:spPr>
        <p:txBody>
          <a:bodyPr wrap="square" rtlCol="0">
            <a:spAutoFit/>
          </a:bodyPr>
          <a:lstStyle/>
          <a:p>
            <a:r>
              <a:rPr lang="en-US" sz="2400" b="1" smtClean="0">
                <a:latin typeface="Arial" pitchFamily="34" charset="0"/>
                <a:cs typeface="Arial" pitchFamily="34" charset="0"/>
              </a:rPr>
              <a:t>2. Quan điểm tiếp cận biên soạn</a:t>
            </a:r>
            <a:endParaRPr lang="en-US" sz="2400" smtClean="0">
              <a:latin typeface="Arial" pitchFamily="34" charset="0"/>
              <a:cs typeface="Arial" pitchFamily="34" charset="0"/>
            </a:endParaRPr>
          </a:p>
          <a:p>
            <a:endParaRPr lang="en-US" sz="2400"/>
          </a:p>
        </p:txBody>
      </p:sp>
    </p:spTree>
    <p:extLst>
      <p:ext uri="{BB962C8B-B14F-4D97-AF65-F5344CB8AC3E}">
        <p14:creationId xmlns:p14="http://schemas.microsoft.com/office/powerpoint/2010/main" val="20258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1" y="6556311"/>
            <a:ext cx="5552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152400" y="1367135"/>
            <a:ext cx="8763000" cy="461665"/>
          </a:xfrm>
          <a:prstGeom prst="rect">
            <a:avLst/>
          </a:prstGeom>
          <a:noFill/>
        </p:spPr>
        <p:txBody>
          <a:bodyPr wrap="square" rtlCol="0">
            <a:spAutoFit/>
          </a:bodyPr>
          <a:lstStyle/>
          <a:p>
            <a:r>
              <a:rPr lang="en-US" sz="2400" b="1">
                <a:solidFill>
                  <a:srgbClr val="0000FF"/>
                </a:solidFill>
              </a:rPr>
              <a:t>II. QUAN ĐIỂM XÂY DỰNG CHƯƠNG TRÌNH VÀ TIẾP CẬN BIÊN SOẠN</a:t>
            </a:r>
            <a:endParaRPr lang="en-US" sz="2400">
              <a:solidFill>
                <a:srgbClr val="0000FF"/>
              </a:solidFill>
            </a:endParaRPr>
          </a:p>
        </p:txBody>
      </p:sp>
      <p:sp>
        <p:nvSpPr>
          <p:cNvPr id="5" name="TextBox 4"/>
          <p:cNvSpPr txBox="1"/>
          <p:nvPr/>
        </p:nvSpPr>
        <p:spPr>
          <a:xfrm>
            <a:off x="170688" y="2266597"/>
            <a:ext cx="8744712" cy="3693319"/>
          </a:xfrm>
          <a:prstGeom prst="rect">
            <a:avLst/>
          </a:prstGeom>
          <a:noFill/>
        </p:spPr>
        <p:txBody>
          <a:bodyPr wrap="square" rtlCol="0">
            <a:spAutoFit/>
          </a:bodyPr>
          <a:lstStyle/>
          <a:p>
            <a:pPr algn="just"/>
            <a:r>
              <a:rPr lang="en-US" sz="2400" i="1" smtClean="0">
                <a:latin typeface="Arial" pitchFamily="34" charset="0"/>
                <a:cs typeface="Arial" pitchFamily="34" charset="0"/>
              </a:rPr>
              <a:t>2.2 </a:t>
            </a:r>
            <a:r>
              <a:rPr lang="en-US" sz="2400" i="1">
                <a:latin typeface="Arial" pitchFamily="34" charset="0"/>
                <a:cs typeface="Arial" pitchFamily="34" charset="0"/>
              </a:rPr>
              <a:t>Bám sát chương trình GDPT 2018: </a:t>
            </a:r>
            <a:endParaRPr lang="en-US" sz="2400" i="1" smtClean="0">
              <a:latin typeface="Arial" pitchFamily="34" charset="0"/>
              <a:cs typeface="Arial" pitchFamily="34" charset="0"/>
            </a:endParaRPr>
          </a:p>
          <a:p>
            <a:pPr algn="just"/>
            <a:r>
              <a:rPr lang="en-US" sz="2400">
                <a:latin typeface="Arial" pitchFamily="34" charset="0"/>
                <a:cs typeface="Arial" pitchFamily="34" charset="0"/>
              </a:rPr>
              <a:t>	</a:t>
            </a:r>
            <a:r>
              <a:rPr lang="en-US" sz="2400" smtClean="0">
                <a:latin typeface="Arial" pitchFamily="34" charset="0"/>
                <a:cs typeface="Arial" pitchFamily="34" charset="0"/>
              </a:rPr>
              <a:t>Sách </a:t>
            </a:r>
            <a:r>
              <a:rPr lang="en-US" sz="2400">
                <a:latin typeface="Arial" pitchFamily="34" charset="0"/>
                <a:cs typeface="Arial" pitchFamily="34" charset="0"/>
              </a:rPr>
              <a:t>được biên soạn bám sát mục tiêu, yêu cầu cần đạt, các biểu hiện về PC chủ yếu –NLC cốt lõi và được lồng ghép, tích hợp trong các hoạt động phù hợp ở mỗi bài học. Phản ánh đầy đủ mục tiêu GD công nghệ phổ thông, mô hình yêu cầu cần đạt về NL công nghệ cấp Tiểu học, nội dung cần đạt trong chương trình công nghệ lớp 3; định hướng PP, hình thức tổ chức DH, KT đánh giá DH công nghệ.</a:t>
            </a:r>
          </a:p>
          <a:p>
            <a:pPr algn="just"/>
            <a:endParaRPr lang="en-US" sz="2400">
              <a:latin typeface="Arial" pitchFamily="34" charset="0"/>
              <a:cs typeface="Arial" pitchFamily="34" charset="0"/>
            </a:endParaRPr>
          </a:p>
          <a:p>
            <a:pPr algn="just"/>
            <a:endParaRPr lang="en-US">
              <a:latin typeface="Arial" pitchFamily="34" charset="0"/>
              <a:cs typeface="Arial" pitchFamily="34" charset="0"/>
            </a:endParaRPr>
          </a:p>
        </p:txBody>
      </p:sp>
      <p:sp>
        <p:nvSpPr>
          <p:cNvPr id="2" name="TextBox 1"/>
          <p:cNvSpPr txBox="1"/>
          <p:nvPr/>
        </p:nvSpPr>
        <p:spPr>
          <a:xfrm>
            <a:off x="195072" y="1817633"/>
            <a:ext cx="4907479" cy="461665"/>
          </a:xfrm>
          <a:prstGeom prst="rect">
            <a:avLst/>
          </a:prstGeom>
          <a:noFill/>
        </p:spPr>
        <p:txBody>
          <a:bodyPr wrap="square" rtlCol="0">
            <a:spAutoFit/>
          </a:bodyPr>
          <a:lstStyle/>
          <a:p>
            <a:pPr algn="just"/>
            <a:r>
              <a:rPr lang="en-US" sz="2400" b="1">
                <a:latin typeface="Arial" pitchFamily="34" charset="0"/>
                <a:cs typeface="Arial" pitchFamily="34" charset="0"/>
              </a:rPr>
              <a:t>2. Quan điểm tiếp cận biên soạn</a:t>
            </a:r>
            <a:endParaRPr lang="en-US" sz="2400">
              <a:latin typeface="Arial" pitchFamily="34" charset="0"/>
              <a:cs typeface="Arial" pitchFamily="34" charset="0"/>
            </a:endParaRPr>
          </a:p>
        </p:txBody>
      </p:sp>
    </p:spTree>
    <p:extLst>
      <p:ext uri="{BB962C8B-B14F-4D97-AF65-F5344CB8AC3E}">
        <p14:creationId xmlns:p14="http://schemas.microsoft.com/office/powerpoint/2010/main" val="32834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1" y="6480113"/>
            <a:ext cx="5552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60960"/>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178488" y="1066800"/>
            <a:ext cx="8660712" cy="954107"/>
          </a:xfrm>
          <a:prstGeom prst="rect">
            <a:avLst/>
          </a:prstGeom>
          <a:noFill/>
        </p:spPr>
        <p:txBody>
          <a:bodyPr wrap="square" rtlCol="0">
            <a:spAutoFit/>
          </a:bodyPr>
          <a:lstStyle/>
          <a:p>
            <a:r>
              <a:rPr lang="en-US" sz="2800" b="1">
                <a:solidFill>
                  <a:srgbClr val="0000FF"/>
                </a:solidFill>
              </a:rPr>
              <a:t>II. QUAN ĐIỂM XÂY DỰNG CHƯƠNG TRÌNH VÀ TIẾP CẬN BIÊN SOẠN</a:t>
            </a:r>
            <a:endParaRPr lang="en-US" sz="2800">
              <a:solidFill>
                <a:srgbClr val="0000FF"/>
              </a:solidFill>
            </a:endParaRPr>
          </a:p>
        </p:txBody>
      </p:sp>
      <p:sp>
        <p:nvSpPr>
          <p:cNvPr id="5" name="TextBox 4"/>
          <p:cNvSpPr txBox="1"/>
          <p:nvPr/>
        </p:nvSpPr>
        <p:spPr>
          <a:xfrm>
            <a:off x="304800" y="2327566"/>
            <a:ext cx="8534399" cy="3323987"/>
          </a:xfrm>
          <a:prstGeom prst="rect">
            <a:avLst/>
          </a:prstGeom>
          <a:noFill/>
        </p:spPr>
        <p:txBody>
          <a:bodyPr wrap="square" rtlCol="0">
            <a:spAutoFit/>
          </a:bodyPr>
          <a:lstStyle/>
          <a:p>
            <a:r>
              <a:rPr lang="en-US" sz="2400" i="1" smtClean="0">
                <a:latin typeface="Arial" pitchFamily="34" charset="0"/>
                <a:cs typeface="Arial" pitchFamily="34" charset="0"/>
              </a:rPr>
              <a:t>2.3 </a:t>
            </a:r>
            <a:r>
              <a:rPr lang="en-US" sz="2400" i="1">
                <a:latin typeface="Arial" pitchFamily="34" charset="0"/>
                <a:cs typeface="Arial" pitchFamily="34" charset="0"/>
              </a:rPr>
              <a:t>Mang tính thực tiễn: </a:t>
            </a:r>
            <a:endParaRPr lang="en-US" sz="2400" i="1" smtClean="0">
              <a:latin typeface="Arial" pitchFamily="34" charset="0"/>
              <a:cs typeface="Arial" pitchFamily="34" charset="0"/>
            </a:endParaRPr>
          </a:p>
          <a:p>
            <a:pPr algn="just"/>
            <a:r>
              <a:rPr lang="en-US" sz="2400" smtClean="0">
                <a:latin typeface="Arial" pitchFamily="34" charset="0"/>
                <a:cs typeface="Arial" pitchFamily="34" charset="0"/>
              </a:rPr>
              <a:t>	Sách </a:t>
            </a:r>
            <a:r>
              <a:rPr lang="en-US" sz="2400">
                <a:latin typeface="Arial" pitchFamily="34" charset="0"/>
                <a:cs typeface="Arial" pitchFamily="34" charset="0"/>
              </a:rPr>
              <a:t>thể hiện qua việc phát triển PC,NL của HS dựa trên chất liệu kiến thức trong SGK; nội dung phù hợp với đặc điểm tâm sinh lí và trải nghiệm của HS, phản ánh những vấn đề của cuộc sống, cập nhật những thành tựu khoa học, công nghệ, giúp học sinh giải quyết những vấn đề của cuộc sống từ các cấp độ và phương diện khác nhau.</a:t>
            </a:r>
          </a:p>
          <a:p>
            <a:endParaRPr lang="en-US" sz="2400">
              <a:latin typeface="Arial" pitchFamily="34" charset="0"/>
              <a:cs typeface="Arial" pitchFamily="34" charset="0"/>
            </a:endParaRPr>
          </a:p>
          <a:p>
            <a:endParaRPr lang="en-US">
              <a:latin typeface="Arial" pitchFamily="34" charset="0"/>
              <a:cs typeface="Arial" pitchFamily="34" charset="0"/>
            </a:endParaRPr>
          </a:p>
        </p:txBody>
      </p:sp>
      <p:sp>
        <p:nvSpPr>
          <p:cNvPr id="2" name="TextBox 1"/>
          <p:cNvSpPr txBox="1"/>
          <p:nvPr/>
        </p:nvSpPr>
        <p:spPr>
          <a:xfrm>
            <a:off x="152400" y="1853258"/>
            <a:ext cx="5817919" cy="830997"/>
          </a:xfrm>
          <a:prstGeom prst="rect">
            <a:avLst/>
          </a:prstGeom>
          <a:noFill/>
        </p:spPr>
        <p:txBody>
          <a:bodyPr wrap="square" rtlCol="0">
            <a:spAutoFit/>
          </a:bodyPr>
          <a:lstStyle/>
          <a:p>
            <a:r>
              <a:rPr lang="en-US" sz="2400" b="1">
                <a:latin typeface="Arial" pitchFamily="34" charset="0"/>
                <a:cs typeface="Arial" pitchFamily="34" charset="0"/>
              </a:rPr>
              <a:t>2. Quan điểm tiếp cận biên </a:t>
            </a:r>
            <a:r>
              <a:rPr lang="en-US" sz="2400" b="1" smtClean="0">
                <a:latin typeface="Arial" pitchFamily="34" charset="0"/>
                <a:cs typeface="Arial" pitchFamily="34" charset="0"/>
              </a:rPr>
              <a:t>soạn</a:t>
            </a:r>
            <a:endParaRPr lang="en-US" sz="2400" smtClean="0"/>
          </a:p>
          <a:p>
            <a:endParaRPr lang="en-US" sz="2400"/>
          </a:p>
        </p:txBody>
      </p:sp>
    </p:spTree>
    <p:extLst>
      <p:ext uri="{BB962C8B-B14F-4D97-AF65-F5344CB8AC3E}">
        <p14:creationId xmlns:p14="http://schemas.microsoft.com/office/powerpoint/2010/main" val="79055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1" y="6480113"/>
            <a:ext cx="5552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76200"/>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54864" y="1066800"/>
            <a:ext cx="8575965" cy="954107"/>
          </a:xfrm>
          <a:prstGeom prst="rect">
            <a:avLst/>
          </a:prstGeom>
          <a:noFill/>
        </p:spPr>
        <p:txBody>
          <a:bodyPr wrap="square" rtlCol="0">
            <a:spAutoFit/>
          </a:bodyPr>
          <a:lstStyle/>
          <a:p>
            <a:r>
              <a:rPr lang="en-US" sz="2800" b="1">
                <a:solidFill>
                  <a:srgbClr val="0000FF"/>
                </a:solidFill>
              </a:rPr>
              <a:t>II. QUAN ĐIỂM XÂY DỰNG CHƯƠNG TRÌNH VÀ TIẾP CẬN BIÊN SOẠN</a:t>
            </a:r>
            <a:endParaRPr lang="en-US" sz="2800">
              <a:solidFill>
                <a:srgbClr val="0000FF"/>
              </a:solidFill>
            </a:endParaRPr>
          </a:p>
        </p:txBody>
      </p:sp>
      <p:sp>
        <p:nvSpPr>
          <p:cNvPr id="5" name="TextBox 4"/>
          <p:cNvSpPr txBox="1"/>
          <p:nvPr/>
        </p:nvSpPr>
        <p:spPr>
          <a:xfrm>
            <a:off x="228600" y="2303814"/>
            <a:ext cx="8686799" cy="3785652"/>
          </a:xfrm>
          <a:prstGeom prst="rect">
            <a:avLst/>
          </a:prstGeom>
          <a:solidFill>
            <a:schemeClr val="bg1"/>
          </a:solidFill>
        </p:spPr>
        <p:txBody>
          <a:bodyPr wrap="square" rtlCol="0">
            <a:spAutoFit/>
          </a:bodyPr>
          <a:lstStyle/>
          <a:p>
            <a:pPr algn="just"/>
            <a:r>
              <a:rPr lang="en-US" sz="2400" i="1" dirty="0" smtClean="0">
                <a:latin typeface="Arial" pitchFamily="34" charset="0"/>
                <a:cs typeface="Arial" pitchFamily="34" charset="0"/>
              </a:rPr>
              <a:t>2.4 </a:t>
            </a:r>
            <a:r>
              <a:rPr lang="en-US" sz="2400" i="1" dirty="0" err="1">
                <a:latin typeface="Arial" pitchFamily="34" charset="0"/>
                <a:cs typeface="Arial" pitchFamily="34" charset="0"/>
              </a:rPr>
              <a:t>Nhẹ</a:t>
            </a:r>
            <a:r>
              <a:rPr lang="en-US" sz="2400" i="1" dirty="0">
                <a:latin typeface="Arial" pitchFamily="34" charset="0"/>
                <a:cs typeface="Arial" pitchFamily="34" charset="0"/>
              </a:rPr>
              <a:t> </a:t>
            </a:r>
            <a:r>
              <a:rPr lang="en-US" sz="2400" i="1" dirty="0" err="1">
                <a:latin typeface="Arial" pitchFamily="34" charset="0"/>
                <a:cs typeface="Arial" pitchFamily="34" charset="0"/>
              </a:rPr>
              <a:t>nhàng</a:t>
            </a:r>
            <a:r>
              <a:rPr lang="en-US" sz="2400" i="1" dirty="0">
                <a:latin typeface="Arial" pitchFamily="34" charset="0"/>
                <a:cs typeface="Arial" pitchFamily="34" charset="0"/>
              </a:rPr>
              <a:t> - </a:t>
            </a:r>
            <a:r>
              <a:rPr lang="en-US" sz="2400" i="1" dirty="0" err="1">
                <a:latin typeface="Arial" pitchFamily="34" charset="0"/>
                <a:cs typeface="Arial" pitchFamily="34" charset="0"/>
              </a:rPr>
              <a:t>Hấp</a:t>
            </a:r>
            <a:r>
              <a:rPr lang="en-US" sz="2400" i="1" dirty="0">
                <a:latin typeface="Arial" pitchFamily="34" charset="0"/>
                <a:cs typeface="Arial" pitchFamily="34" charset="0"/>
              </a:rPr>
              <a:t> </a:t>
            </a:r>
            <a:r>
              <a:rPr lang="en-US" sz="2400" i="1" dirty="0" err="1">
                <a:latin typeface="Arial" pitchFamily="34" charset="0"/>
                <a:cs typeface="Arial" pitchFamily="34" charset="0"/>
              </a:rPr>
              <a:t>dẫn</a:t>
            </a:r>
            <a:r>
              <a:rPr lang="en-US" sz="2400" i="1" dirty="0">
                <a:latin typeface="Arial" pitchFamily="34" charset="0"/>
                <a:cs typeface="Arial" pitchFamily="34" charset="0"/>
              </a:rPr>
              <a:t> - </a:t>
            </a:r>
            <a:r>
              <a:rPr lang="en-US" sz="2400" i="1" dirty="0" err="1">
                <a:latin typeface="Arial" pitchFamily="34" charset="0"/>
                <a:cs typeface="Arial" pitchFamily="34" charset="0"/>
              </a:rPr>
              <a:t>Thiết</a:t>
            </a:r>
            <a:r>
              <a:rPr lang="en-US" sz="2400" i="1" dirty="0">
                <a:latin typeface="Arial" pitchFamily="34" charset="0"/>
                <a:cs typeface="Arial" pitchFamily="34" charset="0"/>
              </a:rPr>
              <a:t> </a:t>
            </a:r>
            <a:r>
              <a:rPr lang="en-US" sz="2400" i="1" dirty="0" err="1">
                <a:latin typeface="Arial" pitchFamily="34" charset="0"/>
                <a:cs typeface="Arial" pitchFamily="34" charset="0"/>
              </a:rPr>
              <a:t>thực</a:t>
            </a:r>
            <a:r>
              <a:rPr lang="en-US" sz="2400" i="1" dirty="0">
                <a:latin typeface="Arial" pitchFamily="34" charset="0"/>
                <a:cs typeface="Arial" pitchFamily="34" charset="0"/>
              </a:rPr>
              <a:t>: </a:t>
            </a:r>
            <a:endParaRPr lang="en-US" sz="2400" i="1" dirty="0" smtClean="0">
              <a:latin typeface="Arial" pitchFamily="34" charset="0"/>
              <a:cs typeface="Arial" pitchFamily="34" charset="0"/>
            </a:endParaRPr>
          </a:p>
          <a:p>
            <a:pPr algn="just"/>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Đây</a:t>
            </a:r>
            <a:r>
              <a:rPr lang="en-US" sz="2400" dirty="0" smtClean="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r>
              <a:rPr lang="en-US" sz="2400" dirty="0" err="1">
                <a:latin typeface="Arial" pitchFamily="34" charset="0"/>
                <a:cs typeface="Arial" pitchFamily="34" charset="0"/>
              </a:rPr>
              <a:t>xuyên</a:t>
            </a:r>
            <a:r>
              <a:rPr lang="en-US" sz="2400" dirty="0">
                <a:latin typeface="Arial" pitchFamily="34" charset="0"/>
                <a:cs typeface="Arial" pitchFamily="34" charset="0"/>
              </a:rPr>
              <a:t> </a:t>
            </a:r>
            <a:r>
              <a:rPr lang="en-US" sz="2400" dirty="0" err="1">
                <a:latin typeface="Arial" pitchFamily="34" charset="0"/>
                <a:cs typeface="Arial" pitchFamily="34" charset="0"/>
              </a:rPr>
              <a:t>suốt</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thống</a:t>
            </a:r>
            <a:r>
              <a:rPr lang="en-US" sz="2400" dirty="0">
                <a:latin typeface="Arial" pitchFamily="34" charset="0"/>
                <a:cs typeface="Arial" pitchFamily="34" charset="0"/>
              </a:rPr>
              <a:t> </a:t>
            </a:r>
            <a:r>
              <a:rPr lang="en-US" sz="2400" dirty="0" err="1">
                <a:latin typeface="Arial" pitchFamily="34" charset="0"/>
                <a:cs typeface="Arial" pitchFamily="34" charset="0"/>
              </a:rPr>
              <a:t>nhất</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sách</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khoa</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3, </a:t>
            </a:r>
            <a:r>
              <a:rPr lang="en-US" sz="2400" dirty="0" err="1">
                <a:latin typeface="Arial" pitchFamily="34" charset="0"/>
                <a:cs typeface="Arial" pitchFamily="34" charset="0"/>
              </a:rPr>
              <a:t>giúp</a:t>
            </a:r>
            <a:r>
              <a:rPr lang="en-US" sz="2400" dirty="0">
                <a:latin typeface="Arial" pitchFamily="34" charset="0"/>
                <a:cs typeface="Arial" pitchFamily="34" charset="0"/>
              </a:rPr>
              <a:t> HS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bổ</a:t>
            </a:r>
            <a:r>
              <a:rPr lang="en-US" sz="2400" dirty="0">
                <a:latin typeface="Arial" pitchFamily="34" charset="0"/>
                <a:cs typeface="Arial" pitchFamily="34" charset="0"/>
              </a:rPr>
              <a:t> </a:t>
            </a:r>
            <a:r>
              <a:rPr lang="en-US" sz="2400" dirty="0" err="1">
                <a:latin typeface="Arial" pitchFamily="34" charset="0"/>
                <a:cs typeface="Arial" pitchFamily="34" charset="0"/>
              </a:rPr>
              <a:t>ích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thiết</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hứng</a:t>
            </a:r>
            <a:r>
              <a:rPr lang="en-US" sz="2400" dirty="0">
                <a:latin typeface="Arial" pitchFamily="34" charset="0"/>
                <a:cs typeface="Arial" pitchFamily="34" charset="0"/>
              </a:rPr>
              <a:t> </a:t>
            </a:r>
            <a:r>
              <a:rPr lang="en-US" sz="2400" dirty="0" err="1">
                <a:latin typeface="Arial" pitchFamily="34" charset="0"/>
                <a:cs typeface="Arial" pitchFamily="34" charset="0"/>
              </a:rPr>
              <a:t>thú</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hấp</a:t>
            </a:r>
            <a:r>
              <a:rPr lang="en-US" sz="2400" dirty="0">
                <a:latin typeface="Arial" pitchFamily="34" charset="0"/>
                <a:cs typeface="Arial" pitchFamily="34" charset="0"/>
              </a:rPr>
              <a:t> </a:t>
            </a:r>
            <a:r>
              <a:rPr lang="en-US" sz="2400" dirty="0" err="1">
                <a:latin typeface="Arial" pitchFamily="34" charset="0"/>
                <a:cs typeface="Arial" pitchFamily="34" charset="0"/>
              </a:rPr>
              <a:t>dẫn</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nhẹ</a:t>
            </a:r>
            <a:r>
              <a:rPr lang="en-US" sz="2400" dirty="0">
                <a:latin typeface="Arial" pitchFamily="34" charset="0"/>
                <a:cs typeface="Arial" pitchFamily="34" charset="0"/>
              </a:rPr>
              <a:t> </a:t>
            </a:r>
            <a:r>
              <a:rPr lang="en-US" sz="2400" dirty="0" err="1">
                <a:latin typeface="Arial" pitchFamily="34" charset="0"/>
                <a:cs typeface="Arial" pitchFamily="34" charset="0"/>
              </a:rPr>
              <a:t>nhàng</a:t>
            </a:r>
            <a:r>
              <a:rPr lang="en-US" sz="2400" dirty="0">
                <a:latin typeface="Arial" pitchFamily="34" charset="0"/>
                <a:cs typeface="Arial" pitchFamily="34" charset="0"/>
              </a:rPr>
              <a:t>. </a:t>
            </a:r>
            <a:r>
              <a:rPr lang="en-US" sz="2400" dirty="0" err="1">
                <a:latin typeface="Arial" pitchFamily="34" charset="0"/>
                <a:cs typeface="Arial" pitchFamily="34" charset="0"/>
              </a:rPr>
              <a:t>Bên</a:t>
            </a:r>
            <a:r>
              <a:rPr lang="en-US" sz="2400" dirty="0">
                <a:latin typeface="Arial" pitchFamily="34" charset="0"/>
                <a:cs typeface="Arial" pitchFamily="34" charset="0"/>
              </a:rPr>
              <a:t> </a:t>
            </a:r>
            <a:r>
              <a:rPr lang="en-US" sz="2400" dirty="0" err="1">
                <a:latin typeface="Arial" pitchFamily="34" charset="0"/>
                <a:cs typeface="Arial" pitchFamily="34" charset="0"/>
              </a:rPr>
              <a:t>cạnh</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r>
              <a:rPr lang="en-US" sz="2400" dirty="0" err="1">
                <a:latin typeface="Arial" pitchFamily="34" charset="0"/>
                <a:cs typeface="Arial" pitchFamily="34" charset="0"/>
              </a:rPr>
              <a:t>này</a:t>
            </a:r>
            <a:r>
              <a:rPr lang="en-US" sz="2400" dirty="0">
                <a:latin typeface="Arial" pitchFamily="34" charset="0"/>
                <a:cs typeface="Arial" pitchFamily="34" charset="0"/>
              </a:rPr>
              <a:t> </a:t>
            </a:r>
            <a:r>
              <a:rPr lang="en-US" sz="2400" dirty="0" err="1">
                <a:latin typeface="Arial" pitchFamily="34" charset="0"/>
                <a:cs typeface="Arial" pitchFamily="34" charset="0"/>
              </a:rPr>
              <a:t>còn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nhấn</a:t>
            </a:r>
            <a:r>
              <a:rPr lang="en-US" sz="2400" dirty="0">
                <a:latin typeface="Arial" pitchFamily="34" charset="0"/>
                <a:cs typeface="Arial" pitchFamily="34" charset="0"/>
              </a:rPr>
              <a:t> </a:t>
            </a:r>
            <a:r>
              <a:rPr lang="en-US" sz="2400" dirty="0" err="1">
                <a:latin typeface="Arial" pitchFamily="34" charset="0"/>
                <a:cs typeface="Arial" pitchFamily="34" charset="0"/>
              </a:rPr>
              <a:t>mạnh</a:t>
            </a:r>
            <a:r>
              <a:rPr lang="en-US" sz="2400" dirty="0">
                <a:latin typeface="Arial" pitchFamily="34" charset="0"/>
                <a:cs typeface="Arial" pitchFamily="34" charset="0"/>
              </a:rPr>
              <a:t> qua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thúc</a:t>
            </a:r>
            <a:r>
              <a:rPr lang="en-US" sz="2400" dirty="0">
                <a:latin typeface="Arial" pitchFamily="34" charset="0"/>
                <a:cs typeface="Arial" pitchFamily="34" charset="0"/>
              </a:rPr>
              <a:t> </a:t>
            </a:r>
            <a:r>
              <a:rPr lang="en-US" sz="2400" dirty="0" err="1">
                <a:latin typeface="Arial" pitchFamily="34" charset="0"/>
                <a:cs typeface="Arial" pitchFamily="34" charset="0"/>
              </a:rPr>
              <a:t>đẩy</a:t>
            </a:r>
            <a:r>
              <a:rPr lang="en-US" sz="2400" dirty="0">
                <a:latin typeface="Arial" pitchFamily="34" charset="0"/>
                <a:cs typeface="Arial" pitchFamily="34" charset="0"/>
              </a:rPr>
              <a:t> GD STEM </a:t>
            </a:r>
            <a:r>
              <a:rPr lang="en-US" sz="2400" dirty="0" err="1">
                <a:latin typeface="Arial" pitchFamily="34" charset="0"/>
                <a:cs typeface="Arial" pitchFamily="34" charset="0"/>
              </a:rPr>
              <a:t>và</a:t>
            </a:r>
            <a:r>
              <a:rPr lang="en-US" sz="2400" dirty="0">
                <a:latin typeface="Arial" pitchFamily="34" charset="0"/>
                <a:cs typeface="Arial" pitchFamily="34" charset="0"/>
              </a:rPr>
              <a:t> GD </a:t>
            </a:r>
            <a:r>
              <a:rPr lang="en-US" sz="2400" dirty="0" err="1">
                <a:latin typeface="Arial" pitchFamily="34" charset="0"/>
                <a:cs typeface="Arial" pitchFamily="34" charset="0"/>
              </a:rPr>
              <a:t>tài</a:t>
            </a:r>
            <a:r>
              <a:rPr lang="en-US" sz="2400" dirty="0">
                <a:latin typeface="Arial" pitchFamily="34" charset="0"/>
                <a:cs typeface="Arial" pitchFamily="34" charset="0"/>
              </a:rPr>
              <a:t> </a:t>
            </a:r>
            <a:r>
              <a:rPr lang="en-US" sz="2400" dirty="0" err="1">
                <a:latin typeface="Arial" pitchFamily="34" charset="0"/>
                <a:cs typeface="Arial" pitchFamily="34" charset="0"/>
              </a:rPr>
              <a:t>chính</a:t>
            </a:r>
            <a:r>
              <a:rPr lang="en-US" sz="2400" dirty="0">
                <a:latin typeface="Arial" pitchFamily="34" charset="0"/>
                <a:cs typeface="Arial" pitchFamily="34" charset="0"/>
              </a:rPr>
              <a:t>, </a:t>
            </a:r>
            <a:r>
              <a:rPr lang="en-US" sz="2400" dirty="0" err="1">
                <a:latin typeface="Arial" pitchFamily="34" charset="0"/>
                <a:cs typeface="Arial" pitchFamily="34" charset="0"/>
              </a:rPr>
              <a:t>coi</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trải</a:t>
            </a:r>
            <a:r>
              <a:rPr lang="en-US" sz="2400" dirty="0">
                <a:latin typeface="Arial" pitchFamily="34" charset="0"/>
                <a:cs typeface="Arial" pitchFamily="34" charset="0"/>
              </a:rPr>
              <a:t> </a:t>
            </a:r>
            <a:r>
              <a:rPr lang="en-US" sz="2400" dirty="0" err="1">
                <a:latin typeface="Arial" pitchFamily="34" charset="0"/>
                <a:cs typeface="Arial" pitchFamily="34" charset="0"/>
              </a:rPr>
              <a:t>nghiệm</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tư</a:t>
            </a:r>
            <a:r>
              <a:rPr lang="en-US" sz="2400" dirty="0">
                <a:latin typeface="Arial" pitchFamily="34" charset="0"/>
                <a:cs typeface="Arial" pitchFamily="34" charset="0"/>
              </a:rPr>
              <a:t> </a:t>
            </a:r>
            <a:r>
              <a:rPr lang="en-US" sz="2400" dirty="0" err="1">
                <a:latin typeface="Arial" pitchFamily="34" charset="0"/>
                <a:cs typeface="Arial" pitchFamily="34" charset="0"/>
              </a:rPr>
              <a:t>tưởng</a:t>
            </a:r>
            <a:r>
              <a:rPr lang="en-US" sz="2400" dirty="0">
                <a:latin typeface="Arial" pitchFamily="34" charset="0"/>
                <a:cs typeface="Arial" pitchFamily="34" charset="0"/>
              </a:rPr>
              <a:t> </a:t>
            </a:r>
            <a:r>
              <a:rPr lang="en-US" sz="2400" dirty="0" err="1">
                <a:latin typeface="Arial" pitchFamily="34" charset="0"/>
                <a:cs typeface="Arial" pitchFamily="34" charset="0"/>
              </a:rPr>
              <a:t>sư</a:t>
            </a:r>
            <a:r>
              <a:rPr lang="en-US" sz="2400" dirty="0">
                <a:latin typeface="Arial" pitchFamily="34" charset="0"/>
                <a:cs typeface="Arial" pitchFamily="34" charset="0"/>
              </a:rPr>
              <a:t> </a:t>
            </a:r>
            <a:r>
              <a:rPr lang="en-US" sz="2400" dirty="0" err="1">
                <a:latin typeface="Arial" pitchFamily="34" charset="0"/>
                <a:cs typeface="Arial" pitchFamily="34" charset="0"/>
              </a:rPr>
              <a:t>phạm</a:t>
            </a:r>
            <a:r>
              <a:rPr lang="en-US" sz="2400" dirty="0">
                <a:latin typeface="Arial" pitchFamily="34" charset="0"/>
                <a:cs typeface="Arial" pitchFamily="34" charset="0"/>
              </a:rPr>
              <a:t> </a:t>
            </a:r>
            <a:r>
              <a:rPr lang="en-US" sz="2400" dirty="0" err="1">
                <a:latin typeface="Arial" pitchFamily="34" charset="0"/>
                <a:cs typeface="Arial" pitchFamily="34" charset="0"/>
              </a:rPr>
              <a:t>tích</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coi</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kênh</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tích</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xuyên</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GD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2" name="TextBox 1"/>
          <p:cNvSpPr txBox="1"/>
          <p:nvPr/>
        </p:nvSpPr>
        <p:spPr>
          <a:xfrm>
            <a:off x="67056" y="1853258"/>
            <a:ext cx="4916384" cy="830997"/>
          </a:xfrm>
          <a:prstGeom prst="rect">
            <a:avLst/>
          </a:prstGeom>
          <a:noFill/>
        </p:spPr>
        <p:txBody>
          <a:bodyPr wrap="square" rtlCol="0">
            <a:spAutoFit/>
          </a:bodyPr>
          <a:lstStyle/>
          <a:p>
            <a:r>
              <a:rPr lang="en-US" sz="2400" b="1" dirty="0">
                <a:latin typeface="Arial" pitchFamily="34" charset="0"/>
                <a:cs typeface="Arial" pitchFamily="34" charset="0"/>
              </a:rPr>
              <a:t>2. </a:t>
            </a:r>
            <a:r>
              <a:rPr lang="en-US" sz="2400" b="1" dirty="0" err="1">
                <a:latin typeface="Arial" pitchFamily="34" charset="0"/>
                <a:cs typeface="Arial" pitchFamily="34" charset="0"/>
              </a:rPr>
              <a:t>Quan</a:t>
            </a:r>
            <a:r>
              <a:rPr lang="en-US" sz="2400" b="1" dirty="0">
                <a:latin typeface="Arial" pitchFamily="34" charset="0"/>
                <a:cs typeface="Arial" pitchFamily="34" charset="0"/>
              </a:rPr>
              <a:t> </a:t>
            </a:r>
            <a:r>
              <a:rPr lang="en-US" sz="2400" b="1" dirty="0" err="1">
                <a:latin typeface="Arial" pitchFamily="34" charset="0"/>
                <a:cs typeface="Arial" pitchFamily="34" charset="0"/>
              </a:rPr>
              <a:t>điểm</a:t>
            </a:r>
            <a:r>
              <a:rPr lang="en-US" sz="2400" b="1" dirty="0">
                <a:latin typeface="Arial" pitchFamily="34" charset="0"/>
                <a:cs typeface="Arial" pitchFamily="34" charset="0"/>
              </a:rPr>
              <a:t> </a:t>
            </a:r>
            <a:r>
              <a:rPr lang="en-US" sz="2400" b="1" dirty="0" err="1">
                <a:latin typeface="Arial" pitchFamily="34" charset="0"/>
                <a:cs typeface="Arial" pitchFamily="34" charset="0"/>
              </a:rPr>
              <a:t>tiếp</a:t>
            </a:r>
            <a:r>
              <a:rPr lang="en-US" sz="2400" b="1" dirty="0">
                <a:latin typeface="Arial" pitchFamily="34" charset="0"/>
                <a:cs typeface="Arial" pitchFamily="34" charset="0"/>
              </a:rPr>
              <a:t> </a:t>
            </a:r>
            <a:r>
              <a:rPr lang="en-US" sz="2400" b="1" dirty="0" err="1">
                <a:latin typeface="Arial" pitchFamily="34" charset="0"/>
                <a:cs typeface="Arial" pitchFamily="34" charset="0"/>
              </a:rPr>
              <a:t>cận</a:t>
            </a:r>
            <a:r>
              <a:rPr lang="en-US" sz="2400" b="1" dirty="0">
                <a:latin typeface="Arial" pitchFamily="34" charset="0"/>
                <a:cs typeface="Arial" pitchFamily="34" charset="0"/>
              </a:rPr>
              <a:t> </a:t>
            </a:r>
            <a:r>
              <a:rPr lang="en-US" sz="2400" b="1" dirty="0" err="1">
                <a:latin typeface="Arial" pitchFamily="34" charset="0"/>
                <a:cs typeface="Arial" pitchFamily="34" charset="0"/>
              </a:rPr>
              <a:t>biên</a:t>
            </a:r>
            <a:r>
              <a:rPr lang="en-US" sz="2400" b="1" dirty="0">
                <a:latin typeface="Arial" pitchFamily="34" charset="0"/>
                <a:cs typeface="Arial" pitchFamily="34" charset="0"/>
              </a:rPr>
              <a:t> </a:t>
            </a:r>
            <a:r>
              <a:rPr lang="en-US" sz="2400" b="1" dirty="0" err="1">
                <a:latin typeface="Arial" pitchFamily="34" charset="0"/>
                <a:cs typeface="Arial" pitchFamily="34" charset="0"/>
              </a:rPr>
              <a:t>soạn</a:t>
            </a:r>
            <a:endParaRPr lang="en-US" sz="2400" dirty="0">
              <a:latin typeface="Arial" pitchFamily="34" charset="0"/>
              <a:cs typeface="Arial" pitchFamily="34" charset="0"/>
            </a:endParaRPr>
          </a:p>
          <a:p>
            <a:endParaRPr lang="en-US" sz="2400" dirty="0"/>
          </a:p>
        </p:txBody>
      </p:sp>
    </p:spTree>
    <p:extLst>
      <p:ext uri="{BB962C8B-B14F-4D97-AF65-F5344CB8AC3E}">
        <p14:creationId xmlns:p14="http://schemas.microsoft.com/office/powerpoint/2010/main" val="293255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73152"/>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44376" y="1163786"/>
            <a:ext cx="8220693" cy="523220"/>
          </a:xfrm>
          <a:prstGeom prst="rect">
            <a:avLst/>
          </a:prstGeom>
          <a:noFill/>
        </p:spPr>
        <p:txBody>
          <a:bodyPr wrap="square" rtlCol="0">
            <a:spAutoFit/>
          </a:bodyPr>
          <a:lstStyle/>
          <a:p>
            <a:r>
              <a:rPr lang="en-US" sz="2800" b="1">
                <a:solidFill>
                  <a:srgbClr val="0000FF"/>
                </a:solidFill>
              </a:rPr>
              <a:t>III. YÊU CẦU CẦN ĐẠT</a:t>
            </a:r>
            <a:endParaRPr lang="en-US" sz="2800">
              <a:solidFill>
                <a:srgbClr val="0000FF"/>
              </a:solidFill>
            </a:endParaRPr>
          </a:p>
        </p:txBody>
      </p:sp>
      <p:sp>
        <p:nvSpPr>
          <p:cNvPr id="2" name="TextBox 1"/>
          <p:cNvSpPr txBox="1"/>
          <p:nvPr/>
        </p:nvSpPr>
        <p:spPr>
          <a:xfrm>
            <a:off x="229589" y="1740456"/>
            <a:ext cx="8685811" cy="2831544"/>
          </a:xfrm>
          <a:prstGeom prst="rect">
            <a:avLst/>
          </a:prstGeom>
          <a:noFill/>
        </p:spPr>
        <p:txBody>
          <a:bodyPr wrap="square" rtlCol="0">
            <a:spAutoFit/>
          </a:bodyPr>
          <a:lstStyle/>
          <a:p>
            <a:pPr algn="just"/>
            <a:r>
              <a:rPr lang="en-US" sz="2400" b="1">
                <a:latin typeface="Arial" pitchFamily="34" charset="0"/>
                <a:cs typeface="Arial" pitchFamily="34" charset="0"/>
              </a:rPr>
              <a:t>1. Yêu cầu cần đạt về phẩm chất chủ yếu và năng lực chung</a:t>
            </a:r>
            <a:endParaRPr lang="en-US" sz="2400">
              <a:latin typeface="Arial" pitchFamily="34" charset="0"/>
              <a:cs typeface="Arial" pitchFamily="34" charset="0"/>
            </a:endParaRPr>
          </a:p>
          <a:p>
            <a:pPr algn="just">
              <a:spcBef>
                <a:spcPts val="1200"/>
              </a:spcBef>
            </a:pPr>
            <a:r>
              <a:rPr lang="en-US" sz="2400" smtClean="0">
                <a:latin typeface="Arial" pitchFamily="34" charset="0"/>
                <a:cs typeface="Arial" pitchFamily="34" charset="0"/>
              </a:rPr>
              <a:t>	Môn </a:t>
            </a:r>
            <a:r>
              <a:rPr lang="en-US" sz="2400">
                <a:latin typeface="Arial" pitchFamily="34" charset="0"/>
                <a:cs typeface="Arial" pitchFamily="34" charset="0"/>
              </a:rPr>
              <a:t>Công nghệ hình thành và phát triển ở học sinh các phẩm chất chủ yếu và năng lực chung theo các mức độ phù hợp với môn học, cấp học đã được quy định tại Chương trình tổng thể.</a:t>
            </a:r>
          </a:p>
          <a:p>
            <a:pPr algn="just"/>
            <a:endParaRPr lang="en-US" sz="2400">
              <a:latin typeface="Arial" pitchFamily="34" charset="0"/>
              <a:cs typeface="Arial" pitchFamily="34" charset="0"/>
            </a:endParaRPr>
          </a:p>
        </p:txBody>
      </p:sp>
    </p:spTree>
    <p:extLst>
      <p:ext uri="{BB962C8B-B14F-4D97-AF65-F5344CB8AC3E}">
        <p14:creationId xmlns:p14="http://schemas.microsoft.com/office/powerpoint/2010/main" val="13419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23741" y="6480113"/>
            <a:ext cx="78971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381000" y="50716"/>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3048" y="987552"/>
            <a:ext cx="8220693" cy="523220"/>
          </a:xfrm>
          <a:prstGeom prst="rect">
            <a:avLst/>
          </a:prstGeom>
          <a:noFill/>
        </p:spPr>
        <p:txBody>
          <a:bodyPr wrap="square" rtlCol="0">
            <a:spAutoFit/>
          </a:bodyPr>
          <a:lstStyle/>
          <a:p>
            <a:r>
              <a:rPr lang="en-US" sz="2800" b="1">
                <a:solidFill>
                  <a:srgbClr val="0000FF"/>
                </a:solidFill>
              </a:rPr>
              <a:t>III. YÊU CẦU CẦN ĐẠT</a:t>
            </a:r>
            <a:endParaRPr lang="en-US" sz="2800">
              <a:solidFill>
                <a:srgbClr val="0000FF"/>
              </a:solidFill>
            </a:endParaRPr>
          </a:p>
        </p:txBody>
      </p:sp>
      <p:sp>
        <p:nvSpPr>
          <p:cNvPr id="9" name="Rectangle 8"/>
          <p:cNvSpPr/>
          <p:nvPr/>
        </p:nvSpPr>
        <p:spPr>
          <a:xfrm>
            <a:off x="533400" y="1600200"/>
            <a:ext cx="7935678" cy="824347"/>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itchFamily="34" charset="0"/>
                <a:cs typeface="Arial" pitchFamily="34" charset="0"/>
              </a:rPr>
              <a:t>2. Yêu cầu cần đạt về năng lực đặc thù (công nghệ)</a:t>
            </a:r>
            <a:endParaRPr lang="en-US" sz="2400">
              <a:latin typeface="Arial" pitchFamily="34" charset="0"/>
              <a:cs typeface="Arial" pitchFamily="34" charset="0"/>
            </a:endParaRPr>
          </a:p>
        </p:txBody>
      </p:sp>
      <p:sp>
        <p:nvSpPr>
          <p:cNvPr id="10" name="Rectangle 9"/>
          <p:cNvSpPr/>
          <p:nvPr/>
        </p:nvSpPr>
        <p:spPr>
          <a:xfrm>
            <a:off x="979721" y="3681353"/>
            <a:ext cx="1197016" cy="2291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Nhận thức công nghệ</a:t>
            </a:r>
          </a:p>
        </p:txBody>
      </p:sp>
      <p:sp>
        <p:nvSpPr>
          <p:cNvPr id="11" name="Rectangle 10"/>
          <p:cNvSpPr/>
          <p:nvPr/>
        </p:nvSpPr>
        <p:spPr>
          <a:xfrm>
            <a:off x="2385428" y="3691253"/>
            <a:ext cx="1197016" cy="228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Giao tiếp công nghệ</a:t>
            </a:r>
          </a:p>
        </p:txBody>
      </p:sp>
      <p:sp>
        <p:nvSpPr>
          <p:cNvPr id="12" name="Rectangle 11"/>
          <p:cNvSpPr/>
          <p:nvPr/>
        </p:nvSpPr>
        <p:spPr>
          <a:xfrm>
            <a:off x="3917303" y="3691253"/>
            <a:ext cx="1197016" cy="2291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Sử dụng công nghệ</a:t>
            </a:r>
          </a:p>
        </p:txBody>
      </p:sp>
      <p:sp>
        <p:nvSpPr>
          <p:cNvPr id="13" name="Rectangle 12"/>
          <p:cNvSpPr/>
          <p:nvPr/>
        </p:nvSpPr>
        <p:spPr>
          <a:xfrm>
            <a:off x="5438819" y="3701153"/>
            <a:ext cx="1197016" cy="228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Đánh giá công nghệ</a:t>
            </a:r>
          </a:p>
        </p:txBody>
      </p:sp>
      <p:sp>
        <p:nvSpPr>
          <p:cNvPr id="14" name="Rectangle 13"/>
          <p:cNvSpPr/>
          <p:nvPr/>
        </p:nvSpPr>
        <p:spPr>
          <a:xfrm>
            <a:off x="6880184" y="3689278"/>
            <a:ext cx="1197016" cy="228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Thiết kế kĩ thuật</a:t>
            </a:r>
          </a:p>
        </p:txBody>
      </p:sp>
      <p:cxnSp>
        <p:nvCxnSpPr>
          <p:cNvPr id="15" name="Straight Arrow Connector 14"/>
          <p:cNvCxnSpPr>
            <a:stCxn id="9" idx="2"/>
            <a:endCxn id="10" idx="0"/>
          </p:cNvCxnSpPr>
          <p:nvPr/>
        </p:nvCxnSpPr>
        <p:spPr>
          <a:xfrm flipH="1">
            <a:off x="1578229" y="2424547"/>
            <a:ext cx="2923010" cy="12568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11" idx="0"/>
          </p:cNvCxnSpPr>
          <p:nvPr/>
        </p:nvCxnSpPr>
        <p:spPr>
          <a:xfrm flipH="1">
            <a:off x="2983936" y="2424547"/>
            <a:ext cx="1517303" cy="12667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a:endCxn id="12" idx="0"/>
          </p:cNvCxnSpPr>
          <p:nvPr/>
        </p:nvCxnSpPr>
        <p:spPr>
          <a:xfrm>
            <a:off x="4501239" y="2424547"/>
            <a:ext cx="14572" cy="12667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a:endCxn id="13" idx="0"/>
          </p:cNvCxnSpPr>
          <p:nvPr/>
        </p:nvCxnSpPr>
        <p:spPr>
          <a:xfrm>
            <a:off x="4501239" y="2424547"/>
            <a:ext cx="1536088" cy="12766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a:endCxn id="14" idx="0"/>
          </p:cNvCxnSpPr>
          <p:nvPr/>
        </p:nvCxnSpPr>
        <p:spPr>
          <a:xfrm>
            <a:off x="4501239" y="2424547"/>
            <a:ext cx="2977453" cy="12647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45178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76200"/>
            <a:ext cx="8229600" cy="1143000"/>
          </a:xfrm>
        </p:spPr>
        <p:txBody>
          <a:bodyPr>
            <a:normAutofit/>
          </a:bodyPr>
          <a:lstStyle/>
          <a:p>
            <a:pPr algn="ctr"/>
            <a:r>
              <a:rPr lang="en-US" sz="3000" b="1" dirty="0" smtClean="0">
                <a:solidFill>
                  <a:srgbClr val="FF0000"/>
                </a:solidFill>
              </a:rPr>
              <a:t>NỘI DUNG 1: </a:t>
            </a:r>
            <a:br>
              <a:rPr lang="en-US" sz="3000" b="1" dirty="0" smtClean="0">
                <a:solidFill>
                  <a:srgbClr val="FF0000"/>
                </a:solidFill>
              </a:rPr>
            </a:br>
            <a:r>
              <a:rPr lang="en-US" sz="3000" b="1" dirty="0" smtClean="0">
                <a:solidFill>
                  <a:srgbClr val="FF0000"/>
                </a:solidFill>
              </a:rPr>
              <a:t>CHƯƠNG </a:t>
            </a:r>
            <a:r>
              <a:rPr lang="en-US" sz="3000" b="1" dirty="0">
                <a:solidFill>
                  <a:srgbClr val="FF0000"/>
                </a:solidFill>
              </a:rPr>
              <a:t>TRÌNH MÔN </a:t>
            </a:r>
            <a:r>
              <a:rPr lang="en-US" sz="3000" b="1" dirty="0" smtClean="0">
                <a:solidFill>
                  <a:srgbClr val="FF0000"/>
                </a:solidFill>
              </a:rPr>
              <a:t>HỌC </a:t>
            </a:r>
            <a:r>
              <a:rPr lang="en-US" sz="3000" b="1" dirty="0">
                <a:solidFill>
                  <a:srgbClr val="FF0000"/>
                </a:solidFill>
              </a:rPr>
              <a:t>CÔNG NGHỆ LỚP 3</a:t>
            </a:r>
            <a:endParaRPr lang="en-US" sz="3000" dirty="0">
              <a:solidFill>
                <a:srgbClr val="FF0000"/>
              </a:solidFill>
            </a:endParaRPr>
          </a:p>
        </p:txBody>
      </p:sp>
      <p:sp>
        <p:nvSpPr>
          <p:cNvPr id="8" name="TextBox 7"/>
          <p:cNvSpPr txBox="1"/>
          <p:nvPr/>
        </p:nvSpPr>
        <p:spPr>
          <a:xfrm>
            <a:off x="333503" y="1153180"/>
            <a:ext cx="6891641" cy="523220"/>
          </a:xfrm>
          <a:prstGeom prst="rect">
            <a:avLst/>
          </a:prstGeom>
          <a:noFill/>
        </p:spPr>
        <p:txBody>
          <a:bodyPr wrap="square" rtlCol="0">
            <a:spAutoFit/>
          </a:bodyPr>
          <a:lstStyle/>
          <a:p>
            <a:r>
              <a:rPr lang="en-US" sz="2800" b="1" dirty="0">
                <a:solidFill>
                  <a:srgbClr val="0000FF"/>
                </a:solidFill>
              </a:rPr>
              <a:t>I. MỤC TIÊU VÀ ĐẶC ĐIỂM CHƯƠNG </a:t>
            </a:r>
            <a:r>
              <a:rPr lang="en-US" sz="2800" b="1" dirty="0" smtClean="0">
                <a:solidFill>
                  <a:srgbClr val="0000FF"/>
                </a:solidFill>
              </a:rPr>
              <a:t>TRÌNH</a:t>
            </a:r>
            <a:endParaRPr lang="en-US" sz="2800" dirty="0">
              <a:solidFill>
                <a:srgbClr val="0000FF"/>
              </a:solidFill>
            </a:endParaRPr>
          </a:p>
        </p:txBody>
      </p:sp>
      <p:sp>
        <p:nvSpPr>
          <p:cNvPr id="6" name="TextBox 5"/>
          <p:cNvSpPr txBox="1"/>
          <p:nvPr/>
        </p:nvSpPr>
        <p:spPr>
          <a:xfrm>
            <a:off x="214745" y="1662540"/>
            <a:ext cx="8582890" cy="954107"/>
          </a:xfrm>
          <a:prstGeom prst="rect">
            <a:avLst/>
          </a:prstGeom>
          <a:noFill/>
        </p:spPr>
        <p:txBody>
          <a:bodyPr wrap="square" rtlCol="0">
            <a:spAutoFit/>
          </a:bodyPr>
          <a:lstStyle/>
          <a:p>
            <a:pPr algn="ctr"/>
            <a:r>
              <a:rPr lang="en-US" sz="2800" b="1" dirty="0">
                <a:solidFill>
                  <a:srgbClr val="0000FF"/>
                </a:solidFill>
              </a:rPr>
              <a:t>II. QUAN ĐIỂM XÂY DỰNG CHƯƠNG TRÌNH VÀ TIẾP CẬN BIÊN SOẠN</a:t>
            </a:r>
            <a:endParaRPr lang="en-US" sz="2800" dirty="0">
              <a:solidFill>
                <a:srgbClr val="0000FF"/>
              </a:solidFill>
            </a:endParaRPr>
          </a:p>
        </p:txBody>
      </p:sp>
      <p:sp>
        <p:nvSpPr>
          <p:cNvPr id="9" name="TextBox 8"/>
          <p:cNvSpPr txBox="1"/>
          <p:nvPr/>
        </p:nvSpPr>
        <p:spPr>
          <a:xfrm>
            <a:off x="214745" y="2495196"/>
            <a:ext cx="8220693" cy="523220"/>
          </a:xfrm>
          <a:prstGeom prst="rect">
            <a:avLst/>
          </a:prstGeom>
          <a:noFill/>
        </p:spPr>
        <p:txBody>
          <a:bodyPr wrap="square" rtlCol="0">
            <a:spAutoFit/>
          </a:bodyPr>
          <a:lstStyle/>
          <a:p>
            <a:r>
              <a:rPr lang="en-US" sz="2800" b="1" dirty="0">
                <a:solidFill>
                  <a:srgbClr val="0000FF"/>
                </a:solidFill>
              </a:rPr>
              <a:t>III. YÊU CẦU CẦN ĐẠT</a:t>
            </a:r>
            <a:endParaRPr lang="en-US" sz="2800" dirty="0">
              <a:solidFill>
                <a:srgbClr val="0000FF"/>
              </a:solidFill>
            </a:endParaRPr>
          </a:p>
        </p:txBody>
      </p:sp>
      <p:sp>
        <p:nvSpPr>
          <p:cNvPr id="10" name="TextBox 9"/>
          <p:cNvSpPr txBox="1"/>
          <p:nvPr/>
        </p:nvSpPr>
        <p:spPr>
          <a:xfrm>
            <a:off x="228600" y="2981980"/>
            <a:ext cx="8220693" cy="523220"/>
          </a:xfrm>
          <a:prstGeom prst="rect">
            <a:avLst/>
          </a:prstGeom>
          <a:noFill/>
        </p:spPr>
        <p:txBody>
          <a:bodyPr wrap="square" rtlCol="0">
            <a:spAutoFit/>
          </a:bodyPr>
          <a:lstStyle/>
          <a:p>
            <a:r>
              <a:rPr lang="en-US" sz="2800" b="1" dirty="0">
                <a:solidFill>
                  <a:srgbClr val="0000FF"/>
                </a:solidFill>
              </a:rPr>
              <a:t>IV. KHUNG KẾ HOẠCH DẠY HỌC</a:t>
            </a:r>
            <a:endParaRPr lang="en-US" sz="2800" dirty="0">
              <a:solidFill>
                <a:srgbClr val="0000FF"/>
              </a:solidFill>
            </a:endParaRPr>
          </a:p>
        </p:txBody>
      </p:sp>
      <p:sp>
        <p:nvSpPr>
          <p:cNvPr id="11" name="TextBox 10"/>
          <p:cNvSpPr txBox="1"/>
          <p:nvPr/>
        </p:nvSpPr>
        <p:spPr>
          <a:xfrm>
            <a:off x="-207735" y="3948052"/>
            <a:ext cx="9151917" cy="1107996"/>
          </a:xfrm>
          <a:prstGeom prst="rect">
            <a:avLst/>
          </a:prstGeom>
          <a:noFill/>
        </p:spPr>
        <p:txBody>
          <a:bodyPr wrap="square" rtlCol="0">
            <a:spAutoFit/>
          </a:bodyPr>
          <a:lstStyle/>
          <a:p>
            <a:pPr algn="ctr"/>
            <a:r>
              <a:rPr lang="en-US" sz="2200" b="1" dirty="0">
                <a:solidFill>
                  <a:srgbClr val="0000FF"/>
                </a:solidFill>
                <a:latin typeface="Arial" pitchFamily="34" charset="0"/>
                <a:cs typeface="Arial" pitchFamily="34" charset="0"/>
              </a:rPr>
              <a:t>VI. ĐÁNH GIÁ KẾT QUẢ GIÁO DỤC, ĐỊNH HƯỚNG ĐÁNH GIÁ TRONG DẠY HỌC PHÁT TRIỂN NĂNG LỰC.</a:t>
            </a:r>
            <a:endParaRPr lang="en-US" sz="2200" dirty="0">
              <a:solidFill>
                <a:srgbClr val="0000FF"/>
              </a:solidFill>
              <a:latin typeface="Arial" pitchFamily="34" charset="0"/>
              <a:cs typeface="Arial" pitchFamily="34" charset="0"/>
            </a:endParaRPr>
          </a:p>
          <a:p>
            <a:pPr algn="ctr"/>
            <a:endParaRPr lang="en-US" sz="2200" dirty="0">
              <a:solidFill>
                <a:srgbClr val="0000FF"/>
              </a:solidFill>
              <a:latin typeface="Arial" pitchFamily="34" charset="0"/>
              <a:cs typeface="Arial" pitchFamily="34" charset="0"/>
            </a:endParaRPr>
          </a:p>
        </p:txBody>
      </p:sp>
      <p:sp>
        <p:nvSpPr>
          <p:cNvPr id="13" name="TextBox 12"/>
          <p:cNvSpPr txBox="1"/>
          <p:nvPr/>
        </p:nvSpPr>
        <p:spPr>
          <a:xfrm>
            <a:off x="304805" y="3439180"/>
            <a:ext cx="8220693" cy="523220"/>
          </a:xfrm>
          <a:prstGeom prst="rect">
            <a:avLst/>
          </a:prstGeom>
          <a:noFill/>
        </p:spPr>
        <p:txBody>
          <a:bodyPr wrap="square" rtlCol="0">
            <a:spAutoFit/>
          </a:bodyPr>
          <a:lstStyle/>
          <a:p>
            <a:r>
              <a:rPr lang="en-US" sz="2800" b="1" dirty="0" smtClean="0">
                <a:solidFill>
                  <a:srgbClr val="0000FF"/>
                </a:solidFill>
              </a:rPr>
              <a:t>V</a:t>
            </a:r>
            <a:r>
              <a:rPr lang="en-US" sz="2800" b="1" dirty="0">
                <a:solidFill>
                  <a:srgbClr val="0000FF"/>
                </a:solidFill>
              </a:rPr>
              <a:t>. </a:t>
            </a:r>
            <a:r>
              <a:rPr lang="en-US" sz="2800" b="1" dirty="0" smtClean="0">
                <a:solidFill>
                  <a:srgbClr val="0000FF"/>
                </a:solidFill>
              </a:rPr>
              <a:t>PHƯƠNG PHÁP GIÁO DỤC</a:t>
            </a:r>
            <a:endParaRPr lang="en-US" sz="2800" dirty="0">
              <a:solidFill>
                <a:srgbClr val="0000FF"/>
              </a:solidFill>
            </a:endParaRPr>
          </a:p>
        </p:txBody>
      </p:sp>
    </p:spTree>
    <p:extLst>
      <p:ext uri="{BB962C8B-B14F-4D97-AF65-F5344CB8AC3E}">
        <p14:creationId xmlns:p14="http://schemas.microsoft.com/office/powerpoint/2010/main" val="334724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P spid="10"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30421" y="6480113"/>
            <a:ext cx="68303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24384"/>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109728" y="886968"/>
            <a:ext cx="8220693" cy="523220"/>
          </a:xfrm>
          <a:prstGeom prst="rect">
            <a:avLst/>
          </a:prstGeom>
          <a:noFill/>
        </p:spPr>
        <p:txBody>
          <a:bodyPr wrap="square" rtlCol="0">
            <a:spAutoFit/>
          </a:bodyPr>
          <a:lstStyle/>
          <a:p>
            <a:r>
              <a:rPr lang="en-US" sz="2800" b="1">
                <a:solidFill>
                  <a:srgbClr val="0000FF"/>
                </a:solidFill>
              </a:rPr>
              <a:t>III. YÊU CẦU CẦN ĐẠT</a:t>
            </a:r>
            <a:endParaRPr lang="en-US" sz="2800">
              <a:solidFill>
                <a:srgbClr val="0000FF"/>
              </a:solidFill>
            </a:endParaRPr>
          </a:p>
        </p:txBody>
      </p:sp>
      <p:sp>
        <p:nvSpPr>
          <p:cNvPr id="2" name="TextBox 1"/>
          <p:cNvSpPr txBox="1"/>
          <p:nvPr/>
        </p:nvSpPr>
        <p:spPr>
          <a:xfrm>
            <a:off x="365165" y="1871232"/>
            <a:ext cx="8639299" cy="4524315"/>
          </a:xfrm>
          <a:prstGeom prst="rect">
            <a:avLst/>
          </a:prstGeom>
          <a:solidFill>
            <a:schemeClr val="bg1"/>
          </a:solidFill>
        </p:spPr>
        <p:txBody>
          <a:bodyPr wrap="square" rtlCol="0">
            <a:spAutoFit/>
          </a:bodyPr>
          <a:lstStyle/>
          <a:p>
            <a:pPr algn="just">
              <a:spcBef>
                <a:spcPts val="1200"/>
              </a:spcBef>
            </a:pP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Nhận</a:t>
            </a:r>
            <a:r>
              <a:rPr lang="en-US" sz="2400" i="1" dirty="0" smtClean="0">
                <a:latin typeface="Arial" pitchFamily="34" charset="0"/>
                <a:cs typeface="Arial" pitchFamily="34" charset="0"/>
              </a:rPr>
              <a:t> </a:t>
            </a:r>
            <a:r>
              <a:rPr lang="en-US" sz="2400" i="1" dirty="0" err="1">
                <a:latin typeface="Arial" pitchFamily="34" charset="0"/>
                <a:cs typeface="Arial" pitchFamily="34" charset="0"/>
              </a:rPr>
              <a:t>thức</a:t>
            </a:r>
            <a:r>
              <a:rPr lang="en-US" sz="2400" i="1" dirty="0">
                <a:latin typeface="Arial" pitchFamily="34" charset="0"/>
                <a:cs typeface="Arial" pitchFamily="34" charset="0"/>
              </a:rPr>
              <a:t> </a:t>
            </a:r>
            <a:r>
              <a:rPr lang="en-US" sz="2400" i="1" dirty="0" err="1">
                <a:latin typeface="Arial" pitchFamily="34" charset="0"/>
                <a:cs typeface="Arial" pitchFamily="34" charset="0"/>
              </a:rPr>
              <a:t>công</a:t>
            </a:r>
            <a:r>
              <a:rPr lang="en-US" sz="2400" i="1" dirty="0">
                <a:latin typeface="Arial" pitchFamily="34" charset="0"/>
                <a:cs typeface="Arial" pitchFamily="34" charset="0"/>
              </a:rPr>
              <a:t> </a:t>
            </a:r>
            <a:r>
              <a:rPr lang="en-US" sz="2400" i="1" dirty="0" err="1">
                <a:latin typeface="Arial" pitchFamily="34" charset="0"/>
                <a:cs typeface="Arial" pitchFamily="34" charset="0"/>
              </a:rPr>
              <a:t>nghệ</a:t>
            </a:r>
            <a:endParaRPr lang="en-US" sz="2400" i="1" dirty="0" smtClean="0">
              <a:latin typeface="Arial" pitchFamily="34" charset="0"/>
              <a:cs typeface="Arial" pitchFamily="34" charset="0"/>
            </a:endParaRPr>
          </a:p>
          <a:p>
            <a:pPr algn="just"/>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biệt</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môi</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tự</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môi</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sống</a:t>
            </a:r>
            <a:r>
              <a:rPr lang="en-US" sz="2400" dirty="0">
                <a:latin typeface="Arial" pitchFamily="34" charset="0"/>
                <a:cs typeface="Arial" pitchFamily="34" charset="0"/>
              </a:rPr>
              <a:t> do con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ra.</a:t>
            </a:r>
            <a:endParaRPr lang="en-US" sz="2400" dirty="0">
              <a:latin typeface="Arial" pitchFamily="34" charset="0"/>
              <a:cs typeface="Arial" pitchFamily="34" charset="0"/>
            </a:endParaRP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Nêu</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vai</a:t>
            </a:r>
            <a:r>
              <a:rPr lang="en-US" sz="2400" dirty="0">
                <a:latin typeface="Arial" pitchFamily="34" charset="0"/>
                <a:cs typeface="Arial" pitchFamily="34" charset="0"/>
              </a:rPr>
              <a:t> </a:t>
            </a:r>
            <a:r>
              <a:rPr lang="en-US" sz="2400" dirty="0" err="1">
                <a:latin typeface="Arial" pitchFamily="34" charset="0"/>
                <a:cs typeface="Arial" pitchFamily="34" charset="0"/>
              </a:rPr>
              <a:t>trò</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đời</a:t>
            </a:r>
            <a:r>
              <a:rPr lang="en-US" sz="2400" dirty="0">
                <a:latin typeface="Arial" pitchFamily="34" charset="0"/>
                <a:cs typeface="Arial" pitchFamily="34" charset="0"/>
              </a:rPr>
              <a:t> </a:t>
            </a:r>
            <a:r>
              <a:rPr lang="en-US" sz="2400" dirty="0" err="1">
                <a:latin typeface="Arial" pitchFamily="34" charset="0"/>
                <a:cs typeface="Arial" pitchFamily="34" charset="0"/>
              </a:rPr>
              <a:t>sống</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đình</a:t>
            </a:r>
            <a:r>
              <a:rPr lang="en-US" sz="2400" dirty="0">
                <a:latin typeface="Arial" pitchFamily="34" charset="0"/>
                <a:cs typeface="Arial" pitchFamily="34" charset="0"/>
              </a:rPr>
              <a:t>,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endParaRPr lang="en-US" sz="2400" dirty="0">
              <a:latin typeface="Arial" pitchFamily="34" charset="0"/>
              <a:cs typeface="Arial" pitchFamily="34" charset="0"/>
            </a:endParaRP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Kể</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chế</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biểu</a:t>
            </a:r>
            <a:r>
              <a:rPr lang="en-US" sz="2400" dirty="0">
                <a:latin typeface="Arial" pitchFamily="34" charset="0"/>
                <a:cs typeface="Arial" pitchFamily="34" charset="0"/>
              </a:rPr>
              <a:t> </a:t>
            </a:r>
            <a:r>
              <a:rPr lang="en-US" sz="2400" dirty="0" err="1">
                <a:latin typeface="Arial" pitchFamily="34" charset="0"/>
                <a:cs typeface="Arial" pitchFamily="34" charset="0"/>
              </a:rPr>
              <a:t>cùng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chế</a:t>
            </a:r>
            <a:r>
              <a:rPr lang="en-US" sz="2400" dirty="0">
                <a:latin typeface="Arial" pitchFamily="34" charset="0"/>
                <a:cs typeface="Arial" pitchFamily="34" charset="0"/>
              </a:rPr>
              <a:t> </a:t>
            </a:r>
            <a:r>
              <a:rPr lang="en-US" sz="2400" dirty="0" err="1">
                <a:latin typeface="Arial" pitchFamily="34" charset="0"/>
                <a:cs typeface="Arial" pitchFamily="34" charset="0"/>
              </a:rPr>
              <a:t>nổi</a:t>
            </a:r>
            <a:r>
              <a:rPr lang="en-US" sz="2400" dirty="0">
                <a:latin typeface="Arial" pitchFamily="34" charset="0"/>
                <a:cs typeface="Arial" pitchFamily="34" charset="0"/>
              </a:rPr>
              <a:t> </a:t>
            </a:r>
            <a:r>
              <a:rPr lang="en-US" sz="2400" dirty="0" err="1">
                <a:latin typeface="Arial" pitchFamily="34" charset="0"/>
                <a:cs typeface="Arial" pitchFamily="34" charset="0"/>
              </a:rPr>
              <a:t>tiếng</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lớn</a:t>
            </a:r>
            <a:r>
              <a:rPr lang="en-US" sz="2400" dirty="0">
                <a:latin typeface="Arial" pitchFamily="34" charset="0"/>
                <a:cs typeface="Arial" pitchFamily="34" charset="0"/>
              </a:rPr>
              <a:t> </a:t>
            </a:r>
            <a:r>
              <a:rPr lang="en-US" sz="2400" dirty="0" err="1">
                <a:latin typeface="Arial" pitchFamily="34" charset="0"/>
                <a:cs typeface="Arial" pitchFamily="34" charset="0"/>
              </a:rPr>
              <a:t>tới</a:t>
            </a:r>
            <a:r>
              <a:rPr lang="en-US" sz="2400" dirty="0">
                <a:latin typeface="Arial" pitchFamily="34" charset="0"/>
                <a:cs typeface="Arial" pitchFamily="34" charset="0"/>
              </a:rPr>
              <a:t> </a:t>
            </a:r>
            <a:r>
              <a:rPr lang="en-US" sz="2400" dirty="0" err="1">
                <a:latin typeface="Arial" pitchFamily="34" charset="0"/>
                <a:cs typeface="Arial" pitchFamily="34" charset="0"/>
              </a:rPr>
              <a:t>cuộc</a:t>
            </a:r>
            <a:r>
              <a:rPr lang="en-US" sz="2400" dirty="0">
                <a:latin typeface="Arial" pitchFamily="34" charset="0"/>
                <a:cs typeface="Arial" pitchFamily="34" charset="0"/>
              </a:rPr>
              <a:t> </a:t>
            </a:r>
            <a:r>
              <a:rPr lang="en-US" sz="2400" dirty="0" err="1">
                <a:latin typeface="Arial" pitchFamily="34" charset="0"/>
                <a:cs typeface="Arial" pitchFamily="34" charset="0"/>
              </a:rPr>
              <a:t>sống</a:t>
            </a:r>
            <a:r>
              <a:rPr lang="en-US" sz="2400" dirty="0">
                <a:latin typeface="Arial" pitchFamily="34" charset="0"/>
                <a:cs typeface="Arial" pitchFamily="34" charset="0"/>
              </a:rPr>
              <a:t> con </a:t>
            </a:r>
            <a:r>
              <a:rPr lang="en-US" sz="2400" dirty="0" err="1">
                <a:latin typeface="Arial" pitchFamily="34" charset="0"/>
                <a:cs typeface="Arial" pitchFamily="34" charset="0"/>
              </a:rPr>
              <a:t>người</a:t>
            </a:r>
            <a:r>
              <a:rPr lang="en-US" sz="2400" dirty="0">
                <a:latin typeface="Arial" pitchFamily="34" charset="0"/>
                <a:cs typeface="Arial" pitchFamily="34" charset="0"/>
              </a:rPr>
              <a:t>.</a:t>
            </a: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biết</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thích</a:t>
            </a:r>
            <a:r>
              <a:rPr lang="en-US" sz="2400" dirty="0">
                <a:latin typeface="Arial" pitchFamily="34" charset="0"/>
                <a:cs typeface="Arial" pitchFamily="34" charset="0"/>
              </a:rPr>
              <a:t>, </a:t>
            </a:r>
            <a:r>
              <a:rPr lang="en-US" sz="2400" dirty="0" err="1">
                <a:latin typeface="Arial" pitchFamily="34" charset="0"/>
                <a:cs typeface="Arial" pitchFamily="34" charset="0"/>
              </a:rPr>
              <a:t>khả</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bản</a:t>
            </a:r>
            <a:r>
              <a:rPr lang="en-US" sz="2400" dirty="0">
                <a:latin typeface="Arial" pitchFamily="34" charset="0"/>
                <a:cs typeface="Arial" pitchFamily="34" charset="0"/>
              </a:rPr>
              <a:t> </a:t>
            </a:r>
            <a:r>
              <a:rPr lang="en-US" sz="2400" dirty="0" err="1">
                <a:latin typeface="Arial" pitchFamily="34" charset="0"/>
                <a:cs typeface="Arial" pitchFamily="34" charset="0"/>
              </a:rPr>
              <a:t>thân</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kĩ</a:t>
            </a:r>
            <a:r>
              <a:rPr lang="en-US" sz="2400" dirty="0">
                <a:latin typeface="Arial" pitchFamily="34" charset="0"/>
                <a:cs typeface="Arial" pitchFamily="34" charset="0"/>
              </a:rPr>
              <a:t> </a:t>
            </a:r>
            <a:r>
              <a:rPr lang="en-US" sz="2400" dirty="0" err="1">
                <a:latin typeface="Arial" pitchFamily="34" charset="0"/>
                <a:cs typeface="Arial" pitchFamily="34" charset="0"/>
              </a:rPr>
              <a:t>thuật</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đơn</a:t>
            </a:r>
            <a:r>
              <a:rPr lang="en-US" sz="2400" dirty="0">
                <a:latin typeface="Arial" pitchFamily="34" charset="0"/>
                <a:cs typeface="Arial" pitchFamily="34" charset="0"/>
              </a:rPr>
              <a:t> </a:t>
            </a:r>
            <a:r>
              <a:rPr lang="en-US" sz="2400" dirty="0" err="1">
                <a:latin typeface="Arial" pitchFamily="34" charset="0"/>
                <a:cs typeface="Arial" pitchFamily="34" charset="0"/>
              </a:rPr>
              <a:t>giản</a:t>
            </a:r>
            <a:r>
              <a:rPr lang="en-US" sz="2400" dirty="0">
                <a:latin typeface="Arial" pitchFamily="34" charset="0"/>
                <a:cs typeface="Arial" pitchFamily="34" charset="0"/>
              </a:rPr>
              <a:t>.</a:t>
            </a: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bày</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quy</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thủ</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kĩ</a:t>
            </a:r>
            <a:r>
              <a:rPr lang="en-US" sz="2400" dirty="0">
                <a:latin typeface="Arial" pitchFamily="34" charset="0"/>
                <a:cs typeface="Arial" pitchFamily="34" charset="0"/>
              </a:rPr>
              <a:t> </a:t>
            </a:r>
            <a:r>
              <a:rPr lang="en-US" sz="2400" dirty="0" err="1">
                <a:latin typeface="Arial" pitchFamily="34" charset="0"/>
                <a:cs typeface="Arial" pitchFamily="34" charset="0"/>
              </a:rPr>
              <a:t>thuật</a:t>
            </a:r>
            <a:r>
              <a:rPr lang="en-US" sz="2400" dirty="0">
                <a:latin typeface="Arial" pitchFamily="34" charset="0"/>
                <a:cs typeface="Arial" pitchFamily="34" charset="0"/>
              </a:rPr>
              <a:t> </a:t>
            </a:r>
            <a:r>
              <a:rPr lang="en-US" sz="2400" dirty="0" err="1">
                <a:latin typeface="Arial" pitchFamily="34" charset="0"/>
                <a:cs typeface="Arial" pitchFamily="34" charset="0"/>
              </a:rPr>
              <a:t>đơn</a:t>
            </a:r>
            <a:r>
              <a:rPr lang="en-US" sz="2400" dirty="0">
                <a:latin typeface="Arial" pitchFamily="34" charset="0"/>
                <a:cs typeface="Arial" pitchFamily="34" charset="0"/>
              </a:rPr>
              <a:t> </a:t>
            </a:r>
            <a:r>
              <a:rPr lang="en-US" sz="2400" dirty="0" err="1">
                <a:latin typeface="Arial" pitchFamily="34" charset="0"/>
                <a:cs typeface="Arial" pitchFamily="34" charset="0"/>
              </a:rPr>
              <a:t>giản</a:t>
            </a:r>
            <a:r>
              <a:rPr lang="en-US" sz="2400" dirty="0">
                <a:latin typeface="Arial" pitchFamily="34" charset="0"/>
                <a:cs typeface="Arial" pitchFamily="34" charset="0"/>
              </a:rPr>
              <a:t>.</a:t>
            </a:r>
          </a:p>
        </p:txBody>
      </p:sp>
      <p:sp>
        <p:nvSpPr>
          <p:cNvPr id="5" name="TextBox 4"/>
          <p:cNvSpPr txBox="1"/>
          <p:nvPr/>
        </p:nvSpPr>
        <p:spPr>
          <a:xfrm>
            <a:off x="109728" y="1386840"/>
            <a:ext cx="8653271" cy="830997"/>
          </a:xfrm>
          <a:prstGeom prst="rect">
            <a:avLst/>
          </a:prstGeom>
          <a:noFill/>
        </p:spPr>
        <p:txBody>
          <a:bodyPr wrap="square" rtlCol="0">
            <a:spAutoFit/>
          </a:bodyPr>
          <a:lstStyle/>
          <a:p>
            <a:r>
              <a:rPr lang="en-US" sz="2400" b="1">
                <a:latin typeface="Arial" pitchFamily="34" charset="0"/>
                <a:cs typeface="Arial" pitchFamily="34" charset="0"/>
              </a:rPr>
              <a:t>2. Yêu cầu cần đạt về năng lực đặc thù (công nghệ)</a:t>
            </a:r>
            <a:endParaRPr lang="en-US" sz="2400">
              <a:latin typeface="Arial" pitchFamily="34" charset="0"/>
              <a:cs typeface="Arial" pitchFamily="34" charset="0"/>
            </a:endParaRPr>
          </a:p>
          <a:p>
            <a:endParaRPr lang="en-US" sz="2400"/>
          </a:p>
        </p:txBody>
      </p:sp>
    </p:spTree>
    <p:extLst>
      <p:ext uri="{BB962C8B-B14F-4D97-AF65-F5344CB8AC3E}">
        <p14:creationId xmlns:p14="http://schemas.microsoft.com/office/powerpoint/2010/main" val="240414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115824"/>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2924" y="734568"/>
            <a:ext cx="8220693" cy="523220"/>
          </a:xfrm>
          <a:prstGeom prst="rect">
            <a:avLst/>
          </a:prstGeom>
          <a:noFill/>
        </p:spPr>
        <p:txBody>
          <a:bodyPr wrap="square" rtlCol="0">
            <a:spAutoFit/>
          </a:bodyPr>
          <a:lstStyle/>
          <a:p>
            <a:r>
              <a:rPr lang="en-US" sz="2800" b="1">
                <a:solidFill>
                  <a:srgbClr val="0000FF"/>
                </a:solidFill>
              </a:rPr>
              <a:t>III. YÊU CẦU CẦN ĐẠT</a:t>
            </a:r>
            <a:endParaRPr lang="en-US" sz="2800">
              <a:solidFill>
                <a:srgbClr val="0000FF"/>
              </a:solidFill>
            </a:endParaRPr>
          </a:p>
        </p:txBody>
      </p:sp>
      <p:sp>
        <p:nvSpPr>
          <p:cNvPr id="2" name="TextBox 1"/>
          <p:cNvSpPr txBox="1"/>
          <p:nvPr/>
        </p:nvSpPr>
        <p:spPr>
          <a:xfrm>
            <a:off x="60365" y="1614248"/>
            <a:ext cx="8639299" cy="1785104"/>
          </a:xfrm>
          <a:prstGeom prst="rect">
            <a:avLst/>
          </a:prstGeom>
          <a:noFill/>
        </p:spPr>
        <p:txBody>
          <a:bodyPr wrap="square" rtlCol="0">
            <a:spAutoFit/>
          </a:bodyPr>
          <a:lstStyle/>
          <a:p>
            <a:pPr algn="just">
              <a:spcBef>
                <a:spcPts val="1200"/>
              </a:spcBef>
            </a:pPr>
            <a:r>
              <a:rPr lang="en-US" sz="2200" i="1" smtClean="0">
                <a:latin typeface="Arial" pitchFamily="34" charset="0"/>
                <a:cs typeface="Arial" pitchFamily="34" charset="0"/>
              </a:rPr>
              <a:t>* Giao </a:t>
            </a:r>
            <a:r>
              <a:rPr lang="en-US" sz="2200" i="1">
                <a:latin typeface="Arial" pitchFamily="34" charset="0"/>
                <a:cs typeface="Arial" pitchFamily="34" charset="0"/>
              </a:rPr>
              <a:t>tiếp công </a:t>
            </a:r>
            <a:r>
              <a:rPr lang="en-US" sz="2200" i="1" smtClean="0">
                <a:latin typeface="Arial" pitchFamily="34" charset="0"/>
                <a:cs typeface="Arial" pitchFamily="34" charset="0"/>
              </a:rPr>
              <a:t>nghệ:</a:t>
            </a:r>
          </a:p>
          <a:p>
            <a:pPr algn="just"/>
            <a:r>
              <a:rPr lang="en-US" sz="2200">
                <a:latin typeface="Arial" pitchFamily="34" charset="0"/>
                <a:cs typeface="Arial" pitchFamily="34" charset="0"/>
              </a:rPr>
              <a:t>	- Nói, vẽ hay viết để mô tả những thiết bị, sản phẩm công nghệ phổ biến trong gia đình.</a:t>
            </a:r>
          </a:p>
          <a:p>
            <a:pPr algn="just"/>
            <a:r>
              <a:rPr lang="en-US" sz="2200" smtClean="0">
                <a:latin typeface="Arial" pitchFamily="34" charset="0"/>
                <a:cs typeface="Arial" pitchFamily="34" charset="0"/>
              </a:rPr>
              <a:t>	- </a:t>
            </a:r>
            <a:r>
              <a:rPr lang="en-US" sz="2200">
                <a:latin typeface="Arial" pitchFamily="34" charset="0"/>
                <a:cs typeface="Arial" pitchFamily="34" charset="0"/>
              </a:rPr>
              <a:t>Phác thảo bằng hình vẽ cho người khác hiểu được ý tưởng thiết kế một sản phẩm công nghệ đơn giản.</a:t>
            </a:r>
          </a:p>
        </p:txBody>
      </p:sp>
      <p:sp>
        <p:nvSpPr>
          <p:cNvPr id="3" name="TextBox 2"/>
          <p:cNvSpPr txBox="1"/>
          <p:nvPr/>
        </p:nvSpPr>
        <p:spPr>
          <a:xfrm>
            <a:off x="115824" y="3380125"/>
            <a:ext cx="8933215" cy="3139321"/>
          </a:xfrm>
          <a:prstGeom prst="rect">
            <a:avLst/>
          </a:prstGeom>
          <a:solidFill>
            <a:schemeClr val="bg1"/>
          </a:solidFill>
        </p:spPr>
        <p:txBody>
          <a:bodyPr wrap="square" rtlCol="0">
            <a:spAutoFit/>
          </a:bodyPr>
          <a:lstStyle/>
          <a:p>
            <a:pPr algn="just"/>
            <a:r>
              <a:rPr lang="en-US" sz="2200" i="1" dirty="0" smtClean="0">
                <a:latin typeface="Arial" pitchFamily="34" charset="0"/>
                <a:cs typeface="Arial" pitchFamily="34" charset="0"/>
              </a:rPr>
              <a:t>* </a:t>
            </a:r>
            <a:r>
              <a:rPr lang="en-US" sz="2200" i="1" dirty="0" err="1" smtClean="0">
                <a:latin typeface="Arial" pitchFamily="34" charset="0"/>
                <a:cs typeface="Arial" pitchFamily="34" charset="0"/>
              </a:rPr>
              <a:t>Sử</a:t>
            </a:r>
            <a:r>
              <a:rPr lang="en-US" sz="2200" i="1" dirty="0" smtClean="0">
                <a:latin typeface="Arial" pitchFamily="34" charset="0"/>
                <a:cs typeface="Arial" pitchFamily="34" charset="0"/>
              </a:rPr>
              <a:t> </a:t>
            </a:r>
            <a:r>
              <a:rPr lang="en-US" sz="2200" i="1" dirty="0" err="1">
                <a:latin typeface="Arial" pitchFamily="34" charset="0"/>
                <a:cs typeface="Arial" pitchFamily="34" charset="0"/>
              </a:rPr>
              <a:t>dụng</a:t>
            </a:r>
            <a:r>
              <a:rPr lang="en-US" sz="2200" i="1" dirty="0">
                <a:latin typeface="Arial" pitchFamily="34" charset="0"/>
                <a:cs typeface="Arial" pitchFamily="34" charset="0"/>
              </a:rPr>
              <a:t> </a:t>
            </a:r>
            <a:r>
              <a:rPr lang="en-US" sz="2200" i="1" dirty="0" err="1">
                <a:latin typeface="Arial" pitchFamily="34" charset="0"/>
                <a:cs typeface="Arial" pitchFamily="34" charset="0"/>
              </a:rPr>
              <a:t>công</a:t>
            </a:r>
            <a:r>
              <a:rPr lang="en-US" sz="2200" i="1" dirty="0">
                <a:latin typeface="Arial" pitchFamily="34" charset="0"/>
                <a:cs typeface="Arial" pitchFamily="34" charset="0"/>
              </a:rPr>
              <a:t> </a:t>
            </a:r>
            <a:r>
              <a:rPr lang="en-US" sz="2200" i="1" dirty="0" err="1" smtClean="0">
                <a:latin typeface="Arial" pitchFamily="34" charset="0"/>
                <a:cs typeface="Arial" pitchFamily="34" charset="0"/>
              </a:rPr>
              <a:t>nghệ</a:t>
            </a:r>
            <a:r>
              <a:rPr lang="en-US" sz="2200" i="1" dirty="0" smtClean="0">
                <a:latin typeface="Arial" pitchFamily="34" charset="0"/>
                <a:cs typeface="Arial" pitchFamily="34" charset="0"/>
              </a:rPr>
              <a:t>:</a:t>
            </a:r>
          </a:p>
          <a:p>
            <a:pPr algn="just"/>
            <a:r>
              <a:rPr lang="en-US" sz="2200" dirty="0" smtClean="0">
                <a:latin typeface="Arial" pitchFamily="34" charset="0"/>
                <a:cs typeface="Arial" pitchFamily="34" charset="0"/>
              </a:rPr>
              <a:t>	- </a:t>
            </a:r>
            <a:r>
              <a:rPr lang="en-US" sz="2200" dirty="0" err="1">
                <a:latin typeface="Arial" pitchFamily="34" charset="0"/>
                <a:cs typeface="Arial" pitchFamily="34" charset="0"/>
              </a:rPr>
              <a:t>Thực</a:t>
            </a:r>
            <a:r>
              <a:rPr lang="en-US" sz="2200" dirty="0">
                <a:latin typeface="Arial" pitchFamily="34" charset="0"/>
                <a:cs typeface="Arial" pitchFamily="34" charset="0"/>
              </a:rPr>
              <a:t> </a:t>
            </a:r>
            <a:r>
              <a:rPr lang="en-US" sz="2200" dirty="0" err="1">
                <a:latin typeface="Arial" pitchFamily="34" charset="0"/>
                <a:cs typeface="Arial" pitchFamily="34" charset="0"/>
              </a:rPr>
              <a:t>hiện</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r>
              <a:rPr lang="en-US" sz="2200" dirty="0" err="1">
                <a:latin typeface="Arial" pitchFamily="34" charset="0"/>
                <a:cs typeface="Arial" pitchFamily="34" charset="0"/>
              </a:rPr>
              <a:t>một</a:t>
            </a:r>
            <a:r>
              <a:rPr lang="en-US" sz="2200" dirty="0">
                <a:latin typeface="Arial" pitchFamily="34" charset="0"/>
                <a:cs typeface="Arial" pitchFamily="34" charset="0"/>
              </a:rPr>
              <a:t> </a:t>
            </a:r>
            <a:r>
              <a:rPr lang="en-US" sz="2200" dirty="0" err="1">
                <a:latin typeface="Arial" pitchFamily="34" charset="0"/>
                <a:cs typeface="Arial" pitchFamily="34" charset="0"/>
              </a:rPr>
              <a:t>số</a:t>
            </a:r>
            <a:r>
              <a:rPr lang="en-US" sz="2200" dirty="0">
                <a:latin typeface="Arial" pitchFamily="34" charset="0"/>
                <a:cs typeface="Arial" pitchFamily="34" charset="0"/>
              </a:rPr>
              <a:t> </a:t>
            </a:r>
            <a:r>
              <a:rPr lang="en-US" sz="2200" dirty="0" err="1">
                <a:latin typeface="Arial" pitchFamily="34" charset="0"/>
                <a:cs typeface="Arial" pitchFamily="34" charset="0"/>
              </a:rPr>
              <a:t>thao</a:t>
            </a:r>
            <a:r>
              <a:rPr lang="en-US" sz="2200" dirty="0">
                <a:latin typeface="Arial" pitchFamily="34" charset="0"/>
                <a:cs typeface="Arial" pitchFamily="34" charset="0"/>
              </a:rPr>
              <a:t> </a:t>
            </a:r>
            <a:r>
              <a:rPr lang="en-US" sz="2200" dirty="0" err="1">
                <a:latin typeface="Arial" pitchFamily="34" charset="0"/>
                <a:cs typeface="Arial" pitchFamily="34" charset="0"/>
              </a:rPr>
              <a:t>tác</a:t>
            </a:r>
            <a:r>
              <a:rPr lang="en-US" sz="2200" dirty="0">
                <a:latin typeface="Arial" pitchFamily="34" charset="0"/>
                <a:cs typeface="Arial" pitchFamily="34" charset="0"/>
              </a:rPr>
              <a:t> </a:t>
            </a:r>
            <a:r>
              <a:rPr lang="en-US" sz="2200" dirty="0" err="1">
                <a:latin typeface="Arial" pitchFamily="34" charset="0"/>
                <a:cs typeface="Arial" pitchFamily="34" charset="0"/>
              </a:rPr>
              <a:t>kĩ</a:t>
            </a:r>
            <a:r>
              <a:rPr lang="en-US" sz="2200" dirty="0">
                <a:latin typeface="Arial" pitchFamily="34" charset="0"/>
                <a:cs typeface="Arial" pitchFamily="34" charset="0"/>
              </a:rPr>
              <a:t> </a:t>
            </a:r>
            <a:r>
              <a:rPr lang="en-US" sz="2200" dirty="0" err="1">
                <a:latin typeface="Arial" pitchFamily="34" charset="0"/>
                <a:cs typeface="Arial" pitchFamily="34" charset="0"/>
              </a:rPr>
              <a:t>thuật</a:t>
            </a:r>
            <a:r>
              <a:rPr lang="en-US" sz="2200" dirty="0">
                <a:latin typeface="Arial" pitchFamily="34" charset="0"/>
                <a:cs typeface="Arial" pitchFamily="34" charset="0"/>
              </a:rPr>
              <a:t> </a:t>
            </a:r>
            <a:r>
              <a:rPr lang="en-US" sz="2200" dirty="0" err="1">
                <a:latin typeface="Arial" pitchFamily="34" charset="0"/>
                <a:cs typeface="Arial" pitchFamily="34" charset="0"/>
              </a:rPr>
              <a:t>đơn</a:t>
            </a:r>
            <a:r>
              <a:rPr lang="en-US" sz="2200" dirty="0">
                <a:latin typeface="Arial" pitchFamily="34" charset="0"/>
                <a:cs typeface="Arial" pitchFamily="34" charset="0"/>
              </a:rPr>
              <a:t> </a:t>
            </a:r>
            <a:r>
              <a:rPr lang="en-US" sz="2200" dirty="0" err="1">
                <a:latin typeface="Arial" pitchFamily="34" charset="0"/>
                <a:cs typeface="Arial" pitchFamily="34" charset="0"/>
              </a:rPr>
              <a:t>giản</a:t>
            </a:r>
            <a:r>
              <a:rPr lang="en-US" sz="2200" dirty="0">
                <a:latin typeface="Arial" pitchFamily="34" charset="0"/>
                <a:cs typeface="Arial" pitchFamily="34" charset="0"/>
              </a:rPr>
              <a:t> </a:t>
            </a:r>
            <a:r>
              <a:rPr lang="en-US" sz="2200" dirty="0" err="1">
                <a:latin typeface="Arial" pitchFamily="34" charset="0"/>
                <a:cs typeface="Arial" pitchFamily="34" charset="0"/>
              </a:rPr>
              <a:t>với</a:t>
            </a: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dụng</a:t>
            </a:r>
            <a:r>
              <a:rPr lang="en-US" sz="2200" dirty="0">
                <a:latin typeface="Arial" pitchFamily="34" charset="0"/>
                <a:cs typeface="Arial" pitchFamily="34" charset="0"/>
              </a:rPr>
              <a:t> </a:t>
            </a:r>
            <a:r>
              <a:rPr lang="en-US" sz="2200" dirty="0" err="1">
                <a:latin typeface="Arial" pitchFamily="34" charset="0"/>
                <a:cs typeface="Arial" pitchFamily="34" charset="0"/>
              </a:rPr>
              <a:t>cụ</a:t>
            </a:r>
            <a:r>
              <a:rPr lang="en-US" sz="2200" dirty="0">
                <a:latin typeface="Arial" pitchFamily="34" charset="0"/>
                <a:cs typeface="Arial" pitchFamily="34" charset="0"/>
              </a:rPr>
              <a:t> </a:t>
            </a:r>
            <a:r>
              <a:rPr lang="en-US" sz="2200" dirty="0" err="1">
                <a:latin typeface="Arial" pitchFamily="34" charset="0"/>
                <a:cs typeface="Arial" pitchFamily="34" charset="0"/>
              </a:rPr>
              <a:t>kĩ</a:t>
            </a:r>
            <a:r>
              <a:rPr lang="en-US" sz="2200" dirty="0">
                <a:latin typeface="Arial" pitchFamily="34" charset="0"/>
                <a:cs typeface="Arial" pitchFamily="34" charset="0"/>
              </a:rPr>
              <a:t> </a:t>
            </a:r>
            <a:r>
              <a:rPr lang="en-US" sz="2200" dirty="0" err="1">
                <a:latin typeface="Arial" pitchFamily="34" charset="0"/>
                <a:cs typeface="Arial" pitchFamily="34" charset="0"/>
              </a:rPr>
              <a:t>thuật</a:t>
            </a:r>
            <a:r>
              <a:rPr lang="en-US" sz="2200" dirty="0">
                <a:latin typeface="Arial" pitchFamily="34" charset="0"/>
                <a:cs typeface="Arial" pitchFamily="34" charset="0"/>
              </a:rPr>
              <a:t>.</a:t>
            </a:r>
          </a:p>
          <a:p>
            <a:pPr algn="just"/>
            <a:r>
              <a:rPr lang="en-US" sz="2200" dirty="0" smtClean="0">
                <a:latin typeface="Arial" pitchFamily="34" charset="0"/>
                <a:cs typeface="Arial" pitchFamily="34" charset="0"/>
              </a:rPr>
              <a:t>	- </a:t>
            </a:r>
            <a:r>
              <a:rPr lang="en-US" sz="2200" dirty="0" err="1">
                <a:latin typeface="Arial" pitchFamily="34" charset="0"/>
                <a:cs typeface="Arial" pitchFamily="34" charset="0"/>
              </a:rPr>
              <a:t>Sử</a:t>
            </a:r>
            <a:r>
              <a:rPr lang="en-US" sz="2200" dirty="0">
                <a:latin typeface="Arial" pitchFamily="34" charset="0"/>
                <a:cs typeface="Arial" pitchFamily="34" charset="0"/>
              </a:rPr>
              <a:t> </a:t>
            </a:r>
            <a:r>
              <a:rPr lang="en-US" sz="2200" dirty="0" err="1">
                <a:latin typeface="Arial" pitchFamily="34" charset="0"/>
                <a:cs typeface="Arial" pitchFamily="34" charset="0"/>
              </a:rPr>
              <a:t>dụng</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r>
              <a:rPr lang="en-US" sz="2200" dirty="0" err="1">
                <a:latin typeface="Arial" pitchFamily="34" charset="0"/>
                <a:cs typeface="Arial" pitchFamily="34" charset="0"/>
              </a:rPr>
              <a:t>một</a:t>
            </a:r>
            <a:r>
              <a:rPr lang="en-US" sz="2200" dirty="0">
                <a:latin typeface="Arial" pitchFamily="34" charset="0"/>
                <a:cs typeface="Arial" pitchFamily="34" charset="0"/>
              </a:rPr>
              <a:t> </a:t>
            </a:r>
            <a:r>
              <a:rPr lang="en-US" sz="2200" dirty="0" err="1">
                <a:latin typeface="Arial" pitchFamily="34" charset="0"/>
                <a:cs typeface="Arial" pitchFamily="34" charset="0"/>
              </a:rPr>
              <a:t>số</a:t>
            </a:r>
            <a:r>
              <a:rPr lang="en-US" sz="2200" dirty="0">
                <a:latin typeface="Arial" pitchFamily="34" charset="0"/>
                <a:cs typeface="Arial" pitchFamily="34" charset="0"/>
              </a:rPr>
              <a:t> </a:t>
            </a:r>
            <a:r>
              <a:rPr lang="en-US" sz="2200" dirty="0" err="1">
                <a:latin typeface="Arial" pitchFamily="34" charset="0"/>
                <a:cs typeface="Arial" pitchFamily="34" charset="0"/>
              </a:rPr>
              <a:t>sản</a:t>
            </a:r>
            <a:r>
              <a:rPr lang="en-US" sz="2200" dirty="0">
                <a:latin typeface="Arial" pitchFamily="34" charset="0"/>
                <a:cs typeface="Arial" pitchFamily="34" charset="0"/>
              </a:rPr>
              <a:t> </a:t>
            </a:r>
            <a:r>
              <a:rPr lang="en-US" sz="2200" dirty="0" err="1">
                <a:latin typeface="Arial" pitchFamily="34" charset="0"/>
                <a:cs typeface="Arial" pitchFamily="34" charset="0"/>
              </a:rPr>
              <a:t>phẩm</a:t>
            </a:r>
            <a:r>
              <a:rPr lang="en-US" sz="2200" dirty="0">
                <a:latin typeface="Arial" pitchFamily="34" charset="0"/>
                <a:cs typeface="Arial" pitchFamily="34" charset="0"/>
              </a:rPr>
              <a:t> </a:t>
            </a:r>
            <a:r>
              <a:rPr lang="en-US" sz="2200" dirty="0" err="1">
                <a:latin typeface="Arial" pitchFamily="34" charset="0"/>
                <a:cs typeface="Arial" pitchFamily="34" charset="0"/>
              </a:rPr>
              <a:t>công</a:t>
            </a:r>
            <a:r>
              <a:rPr lang="en-US" sz="2200" dirty="0">
                <a:latin typeface="Arial" pitchFamily="34" charset="0"/>
                <a:cs typeface="Arial" pitchFamily="34" charset="0"/>
              </a:rPr>
              <a:t> </a:t>
            </a:r>
            <a:r>
              <a:rPr lang="en-US" sz="2200" dirty="0" err="1">
                <a:latin typeface="Arial" pitchFamily="34" charset="0"/>
                <a:cs typeface="Arial" pitchFamily="34" charset="0"/>
              </a:rPr>
              <a:t>nghệ</a:t>
            </a:r>
            <a:r>
              <a:rPr lang="en-US" sz="2200" dirty="0">
                <a:latin typeface="Arial" pitchFamily="34" charset="0"/>
                <a:cs typeface="Arial" pitchFamily="34" charset="0"/>
              </a:rPr>
              <a:t> </a:t>
            </a:r>
            <a:r>
              <a:rPr lang="en-US" sz="2200" dirty="0" err="1">
                <a:latin typeface="Arial" pitchFamily="34" charset="0"/>
                <a:cs typeface="Arial" pitchFamily="34" charset="0"/>
              </a:rPr>
              <a:t>phổ</a:t>
            </a:r>
            <a:r>
              <a:rPr lang="en-US" sz="2200" dirty="0">
                <a:latin typeface="Arial" pitchFamily="34" charset="0"/>
                <a:cs typeface="Arial" pitchFamily="34" charset="0"/>
              </a:rPr>
              <a:t> </a:t>
            </a:r>
            <a:r>
              <a:rPr lang="en-US" sz="2200" dirty="0" err="1">
                <a:latin typeface="Arial" pitchFamily="34" charset="0"/>
                <a:cs typeface="Arial" pitchFamily="34" charset="0"/>
              </a:rPr>
              <a:t>biến</a:t>
            </a:r>
            <a:r>
              <a:rPr lang="en-US" sz="2200" dirty="0">
                <a:latin typeface="Arial" pitchFamily="34" charset="0"/>
                <a:cs typeface="Arial" pitchFamily="34" charset="0"/>
              </a:rPr>
              <a:t> </a:t>
            </a:r>
            <a:r>
              <a:rPr lang="en-US" sz="2200" dirty="0" err="1">
                <a:latin typeface="Arial" pitchFamily="34" charset="0"/>
                <a:cs typeface="Arial" pitchFamily="34" charset="0"/>
              </a:rPr>
              <a:t>trong</a:t>
            </a:r>
            <a:r>
              <a:rPr lang="en-US" sz="2200" dirty="0">
                <a:latin typeface="Arial" pitchFamily="34" charset="0"/>
                <a:cs typeface="Arial" pitchFamily="34" charset="0"/>
              </a:rPr>
              <a:t> </a:t>
            </a:r>
            <a:r>
              <a:rPr lang="en-US" sz="2200" dirty="0" err="1">
                <a:latin typeface="Arial" pitchFamily="34" charset="0"/>
                <a:cs typeface="Arial" pitchFamily="34" charset="0"/>
              </a:rPr>
              <a:t>gia</a:t>
            </a:r>
            <a:r>
              <a:rPr lang="en-US" sz="2200" dirty="0">
                <a:latin typeface="Arial" pitchFamily="34" charset="0"/>
                <a:cs typeface="Arial" pitchFamily="34" charset="0"/>
              </a:rPr>
              <a:t> </a:t>
            </a:r>
            <a:r>
              <a:rPr lang="en-US" sz="2200" dirty="0" err="1">
                <a:latin typeface="Arial" pitchFamily="34" charset="0"/>
                <a:cs typeface="Arial" pitchFamily="34" charset="0"/>
              </a:rPr>
              <a:t>đình</a:t>
            </a:r>
            <a:endParaRPr lang="en-US" sz="2200" dirty="0">
              <a:latin typeface="Arial" pitchFamily="34" charset="0"/>
              <a:cs typeface="Arial" pitchFamily="34" charset="0"/>
            </a:endParaRPr>
          </a:p>
          <a:p>
            <a:r>
              <a:rPr lang="en-US" sz="2200" dirty="0" smtClean="0">
                <a:latin typeface="Arial" pitchFamily="34" charset="0"/>
                <a:cs typeface="Arial" pitchFamily="34" charset="0"/>
              </a:rPr>
              <a:t>	- </a:t>
            </a:r>
            <a:r>
              <a:rPr lang="en-US" sz="2200" dirty="0" err="1">
                <a:latin typeface="Arial" pitchFamily="34" charset="0"/>
                <a:cs typeface="Arial" pitchFamily="34" charset="0"/>
              </a:rPr>
              <a:t>Nhận</a:t>
            </a:r>
            <a:r>
              <a:rPr lang="en-US" sz="2200" dirty="0">
                <a:latin typeface="Arial" pitchFamily="34" charset="0"/>
                <a:cs typeface="Arial" pitchFamily="34" charset="0"/>
              </a:rPr>
              <a:t> </a:t>
            </a:r>
            <a:r>
              <a:rPr lang="en-US" sz="2200" dirty="0" err="1">
                <a:latin typeface="Arial" pitchFamily="34" charset="0"/>
                <a:cs typeface="Arial" pitchFamily="34" charset="0"/>
              </a:rPr>
              <a:t>biết</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phòng</a:t>
            </a:r>
            <a:r>
              <a:rPr lang="en-US" sz="2200" dirty="0">
                <a:latin typeface="Arial" pitchFamily="34" charset="0"/>
                <a:cs typeface="Arial" pitchFamily="34" charset="0"/>
              </a:rPr>
              <a:t> </a:t>
            </a:r>
            <a:r>
              <a:rPr lang="en-US" sz="2200" dirty="0" err="1">
                <a:latin typeface="Arial" pitchFamily="34" charset="0"/>
                <a:cs typeface="Arial" pitchFamily="34" charset="0"/>
              </a:rPr>
              <a:t>tránh</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r>
              <a:rPr lang="en-US" sz="2200" dirty="0" err="1">
                <a:latin typeface="Arial" pitchFamily="34" charset="0"/>
                <a:cs typeface="Arial" pitchFamily="34" charset="0"/>
              </a:rPr>
              <a:t>những</a:t>
            </a:r>
            <a:r>
              <a:rPr lang="en-US" sz="2200" dirty="0">
                <a:latin typeface="Arial" pitchFamily="34" charset="0"/>
                <a:cs typeface="Arial" pitchFamily="34" charset="0"/>
              </a:rPr>
              <a:t> </a:t>
            </a:r>
            <a:r>
              <a:rPr lang="en-US" sz="2200" dirty="0" err="1">
                <a:latin typeface="Arial" pitchFamily="34" charset="0"/>
                <a:cs typeface="Arial" pitchFamily="34" charset="0"/>
              </a:rPr>
              <a:t>tình</a:t>
            </a:r>
            <a:r>
              <a:rPr lang="en-US" sz="2200" dirty="0">
                <a:latin typeface="Arial" pitchFamily="34" charset="0"/>
                <a:cs typeface="Arial" pitchFamily="34" charset="0"/>
              </a:rPr>
              <a:t> </a:t>
            </a:r>
            <a:r>
              <a:rPr lang="en-US" sz="2200" dirty="0" err="1">
                <a:latin typeface="Arial" pitchFamily="34" charset="0"/>
                <a:cs typeface="Arial" pitchFamily="34" charset="0"/>
              </a:rPr>
              <a:t>huống</a:t>
            </a:r>
            <a:r>
              <a:rPr lang="en-US" sz="2200" dirty="0">
                <a:latin typeface="Arial" pitchFamily="34" charset="0"/>
                <a:cs typeface="Arial" pitchFamily="34" charset="0"/>
              </a:rPr>
              <a:t> </a:t>
            </a:r>
            <a:r>
              <a:rPr lang="en-US" sz="2200" dirty="0" err="1">
                <a:latin typeface="Arial" pitchFamily="34" charset="0"/>
                <a:cs typeface="Arial" pitchFamily="34" charset="0"/>
              </a:rPr>
              <a:t>nguy</a:t>
            </a:r>
            <a:r>
              <a:rPr lang="en-US" sz="2200" dirty="0">
                <a:latin typeface="Arial" pitchFamily="34" charset="0"/>
                <a:cs typeface="Arial" pitchFamily="34" charset="0"/>
              </a:rPr>
              <a:t> </a:t>
            </a:r>
            <a:r>
              <a:rPr lang="en-US" sz="2200" dirty="0" err="1">
                <a:latin typeface="Arial" pitchFamily="34" charset="0"/>
                <a:cs typeface="Arial" pitchFamily="34" charset="0"/>
              </a:rPr>
              <a:t>hiển</a:t>
            </a:r>
            <a:r>
              <a:rPr lang="en-US" sz="2200" dirty="0">
                <a:latin typeface="Arial" pitchFamily="34" charset="0"/>
                <a:cs typeface="Arial" pitchFamily="34" charset="0"/>
              </a:rPr>
              <a:t> </a:t>
            </a:r>
            <a:r>
              <a:rPr lang="en-US" sz="2200" dirty="0" err="1">
                <a:latin typeface="Arial" pitchFamily="34" charset="0"/>
                <a:cs typeface="Arial" pitchFamily="34" charset="0"/>
              </a:rPr>
              <a:t>trong</a:t>
            </a:r>
            <a:r>
              <a:rPr lang="en-US" sz="2200" dirty="0">
                <a:latin typeface="Arial" pitchFamily="34" charset="0"/>
                <a:cs typeface="Arial" pitchFamily="34" charset="0"/>
              </a:rPr>
              <a:t> </a:t>
            </a:r>
            <a:r>
              <a:rPr lang="en-US" sz="2200" dirty="0" err="1">
                <a:latin typeface="Arial" pitchFamily="34" charset="0"/>
                <a:cs typeface="Arial" pitchFamily="34" charset="0"/>
              </a:rPr>
              <a:t>môi</a:t>
            </a:r>
            <a:r>
              <a:rPr lang="en-US" sz="2200" dirty="0">
                <a:latin typeface="Arial" pitchFamily="34" charset="0"/>
                <a:cs typeface="Arial" pitchFamily="34" charset="0"/>
              </a:rPr>
              <a:t> </a:t>
            </a:r>
            <a:r>
              <a:rPr lang="en-US" sz="2200" dirty="0" err="1">
                <a:latin typeface="Arial" pitchFamily="34" charset="0"/>
                <a:cs typeface="Arial" pitchFamily="34" charset="0"/>
              </a:rPr>
              <a:t>trường</a:t>
            </a:r>
            <a:r>
              <a:rPr lang="en-US" sz="2200" dirty="0">
                <a:latin typeface="Arial" pitchFamily="34" charset="0"/>
                <a:cs typeface="Arial" pitchFamily="34" charset="0"/>
              </a:rPr>
              <a:t> </a:t>
            </a:r>
            <a:r>
              <a:rPr lang="en-US" sz="2200" dirty="0" err="1">
                <a:latin typeface="Arial" pitchFamily="34" charset="0"/>
                <a:cs typeface="Arial" pitchFamily="34" charset="0"/>
              </a:rPr>
              <a:t>công</a:t>
            </a:r>
            <a:r>
              <a:rPr lang="en-US" sz="2200" dirty="0">
                <a:latin typeface="Arial" pitchFamily="34" charset="0"/>
                <a:cs typeface="Arial" pitchFamily="34" charset="0"/>
              </a:rPr>
              <a:t> </a:t>
            </a:r>
            <a:r>
              <a:rPr lang="en-US" sz="2200" dirty="0" err="1">
                <a:latin typeface="Arial" pitchFamily="34" charset="0"/>
                <a:cs typeface="Arial" pitchFamily="34" charset="0"/>
              </a:rPr>
              <a:t>nghệ</a:t>
            </a:r>
            <a:r>
              <a:rPr lang="en-US" sz="2200" dirty="0">
                <a:latin typeface="Arial" pitchFamily="34" charset="0"/>
                <a:cs typeface="Arial" pitchFamily="34" charset="0"/>
              </a:rPr>
              <a:t> ở </a:t>
            </a:r>
            <a:r>
              <a:rPr lang="en-US" sz="2200" dirty="0" err="1">
                <a:latin typeface="Arial" pitchFamily="34" charset="0"/>
                <a:cs typeface="Arial" pitchFamily="34" charset="0"/>
              </a:rPr>
              <a:t>gia</a:t>
            </a:r>
            <a:r>
              <a:rPr lang="en-US" sz="2200" dirty="0">
                <a:latin typeface="Arial" pitchFamily="34" charset="0"/>
                <a:cs typeface="Arial" pitchFamily="34" charset="0"/>
              </a:rPr>
              <a:t> </a:t>
            </a:r>
            <a:r>
              <a:rPr lang="en-US" sz="2200" dirty="0" err="1">
                <a:latin typeface="Arial" pitchFamily="34" charset="0"/>
                <a:cs typeface="Arial" pitchFamily="34" charset="0"/>
              </a:rPr>
              <a:t>đình</a:t>
            </a:r>
            <a:r>
              <a:rPr lang="en-US" sz="2200" dirty="0">
                <a:latin typeface="Arial" pitchFamily="34" charset="0"/>
                <a:cs typeface="Arial" pitchFamily="34" charset="0"/>
              </a:rPr>
              <a:t>.</a:t>
            </a:r>
          </a:p>
          <a:p>
            <a:pPr algn="just"/>
            <a:r>
              <a:rPr lang="en-US" sz="2200" dirty="0" smtClean="0">
                <a:latin typeface="Arial" pitchFamily="34" charset="0"/>
                <a:cs typeface="Arial" pitchFamily="34" charset="0"/>
              </a:rPr>
              <a:t>	- </a:t>
            </a:r>
            <a:r>
              <a:rPr lang="en-US" sz="2200" dirty="0" err="1">
                <a:latin typeface="Arial" pitchFamily="34" charset="0"/>
                <a:cs typeface="Arial" pitchFamily="34" charset="0"/>
              </a:rPr>
              <a:t>Thực</a:t>
            </a:r>
            <a:r>
              <a:rPr lang="en-US" sz="2200" dirty="0">
                <a:latin typeface="Arial" pitchFamily="34" charset="0"/>
                <a:cs typeface="Arial" pitchFamily="34" charset="0"/>
              </a:rPr>
              <a:t> </a:t>
            </a:r>
            <a:r>
              <a:rPr lang="en-US" sz="2200" dirty="0" err="1">
                <a:latin typeface="Arial" pitchFamily="34" charset="0"/>
                <a:cs typeface="Arial" pitchFamily="34" charset="0"/>
              </a:rPr>
              <a:t>hiện</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r>
              <a:rPr lang="en-US" sz="2200" dirty="0" err="1">
                <a:latin typeface="Arial" pitchFamily="34" charset="0"/>
                <a:cs typeface="Arial" pitchFamily="34" charset="0"/>
              </a:rPr>
              <a:t>một</a:t>
            </a:r>
            <a:r>
              <a:rPr lang="en-US" sz="2200" dirty="0">
                <a:latin typeface="Arial" pitchFamily="34" charset="0"/>
                <a:cs typeface="Arial" pitchFamily="34" charset="0"/>
              </a:rPr>
              <a:t> </a:t>
            </a:r>
            <a:r>
              <a:rPr lang="en-US" sz="2200" dirty="0" err="1">
                <a:latin typeface="Arial" pitchFamily="34" charset="0"/>
                <a:cs typeface="Arial" pitchFamily="34" charset="0"/>
              </a:rPr>
              <a:t>số</a:t>
            </a:r>
            <a:r>
              <a:rPr lang="en-US" sz="2200" dirty="0">
                <a:latin typeface="Arial" pitchFamily="34" charset="0"/>
                <a:cs typeface="Arial" pitchFamily="34" charset="0"/>
              </a:rPr>
              <a:t> </a:t>
            </a:r>
            <a:r>
              <a:rPr lang="en-US" sz="2200" dirty="0" err="1">
                <a:latin typeface="Arial" pitchFamily="34" charset="0"/>
                <a:cs typeface="Arial" pitchFamily="34" charset="0"/>
              </a:rPr>
              <a:t>công</a:t>
            </a:r>
            <a:r>
              <a:rPr lang="en-US" sz="2200" dirty="0">
                <a:latin typeface="Arial" pitchFamily="34" charset="0"/>
                <a:cs typeface="Arial" pitchFamily="34" charset="0"/>
              </a:rPr>
              <a:t> </a:t>
            </a:r>
            <a:r>
              <a:rPr lang="en-US" sz="2200" dirty="0" err="1">
                <a:latin typeface="Arial" pitchFamily="34" charset="0"/>
                <a:cs typeface="Arial" pitchFamily="34" charset="0"/>
              </a:rPr>
              <a:t>việc</a:t>
            </a:r>
            <a:r>
              <a:rPr lang="en-US" sz="2200" dirty="0">
                <a:latin typeface="Arial" pitchFamily="34" charset="0"/>
                <a:cs typeface="Arial" pitchFamily="34" charset="0"/>
              </a:rPr>
              <a:t> </a:t>
            </a:r>
            <a:r>
              <a:rPr lang="en-US" sz="2200" dirty="0" err="1">
                <a:latin typeface="Arial" pitchFamily="34" charset="0"/>
                <a:cs typeface="Arial" pitchFamily="34" charset="0"/>
              </a:rPr>
              <a:t>chăm</a:t>
            </a:r>
            <a:r>
              <a:rPr lang="en-US" sz="2200" dirty="0">
                <a:latin typeface="Arial" pitchFamily="34" charset="0"/>
                <a:cs typeface="Arial" pitchFamily="34" charset="0"/>
              </a:rPr>
              <a:t> </a:t>
            </a:r>
            <a:r>
              <a:rPr lang="en-US" sz="2200" dirty="0" err="1">
                <a:latin typeface="Arial" pitchFamily="34" charset="0"/>
                <a:cs typeface="Arial" pitchFamily="34" charset="0"/>
              </a:rPr>
              <a:t>sóc</a:t>
            </a:r>
            <a:r>
              <a:rPr lang="en-US" sz="2200" dirty="0">
                <a:latin typeface="Arial" pitchFamily="34" charset="0"/>
                <a:cs typeface="Arial" pitchFamily="34" charset="0"/>
              </a:rPr>
              <a:t> </a:t>
            </a:r>
            <a:r>
              <a:rPr lang="en-US" sz="2200" dirty="0" err="1">
                <a:latin typeface="Arial" pitchFamily="34" charset="0"/>
                <a:cs typeface="Arial" pitchFamily="34" charset="0"/>
              </a:rPr>
              <a:t>hoa</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cây</a:t>
            </a:r>
            <a:r>
              <a:rPr lang="en-US" sz="2200" dirty="0">
                <a:latin typeface="Arial" pitchFamily="34" charset="0"/>
                <a:cs typeface="Arial" pitchFamily="34" charset="0"/>
              </a:rPr>
              <a:t> </a:t>
            </a:r>
            <a:r>
              <a:rPr lang="en-US" sz="2200" dirty="0" err="1">
                <a:latin typeface="Arial" pitchFamily="34" charset="0"/>
                <a:cs typeface="Arial" pitchFamily="34" charset="0"/>
              </a:rPr>
              <a:t>cảnh</a:t>
            </a:r>
            <a:r>
              <a:rPr lang="en-US" sz="2200" dirty="0">
                <a:latin typeface="Arial" pitchFamily="34" charset="0"/>
                <a:cs typeface="Arial" pitchFamily="34" charset="0"/>
              </a:rPr>
              <a:t> </a:t>
            </a:r>
            <a:r>
              <a:rPr lang="en-US" sz="2200" dirty="0" err="1">
                <a:latin typeface="Arial" pitchFamily="34" charset="0"/>
                <a:cs typeface="Arial" pitchFamily="34" charset="0"/>
              </a:rPr>
              <a:t>trong</a:t>
            </a:r>
            <a:r>
              <a:rPr lang="en-US" sz="2200" dirty="0">
                <a:latin typeface="Arial" pitchFamily="34" charset="0"/>
                <a:cs typeface="Arial" pitchFamily="34" charset="0"/>
              </a:rPr>
              <a:t> </a:t>
            </a:r>
            <a:r>
              <a:rPr lang="en-US" sz="2200" dirty="0" err="1">
                <a:latin typeface="Arial" pitchFamily="34" charset="0"/>
                <a:cs typeface="Arial" pitchFamily="34" charset="0"/>
              </a:rPr>
              <a:t>gia</a:t>
            </a:r>
            <a:r>
              <a:rPr lang="en-US" sz="2200" dirty="0">
                <a:latin typeface="Arial" pitchFamily="34" charset="0"/>
                <a:cs typeface="Arial" pitchFamily="34" charset="0"/>
              </a:rPr>
              <a:t> </a:t>
            </a:r>
            <a:r>
              <a:rPr lang="en-US" sz="2200" dirty="0" err="1">
                <a:latin typeface="Arial" pitchFamily="34" charset="0"/>
                <a:cs typeface="Arial" pitchFamily="34" charset="0"/>
              </a:rPr>
              <a:t>đình</a:t>
            </a:r>
            <a:r>
              <a:rPr lang="en-US" sz="2200" dirty="0" smtClean="0">
                <a:latin typeface="Arial" pitchFamily="34" charset="0"/>
                <a:cs typeface="Arial" pitchFamily="34" charset="0"/>
              </a:rPr>
              <a:t>.</a:t>
            </a:r>
          </a:p>
        </p:txBody>
      </p:sp>
      <p:sp>
        <p:nvSpPr>
          <p:cNvPr id="5" name="TextBox 4"/>
          <p:cNvSpPr txBox="1"/>
          <p:nvPr/>
        </p:nvSpPr>
        <p:spPr>
          <a:xfrm>
            <a:off x="42672" y="1209020"/>
            <a:ext cx="8474030" cy="830997"/>
          </a:xfrm>
          <a:prstGeom prst="rect">
            <a:avLst/>
          </a:prstGeom>
          <a:noFill/>
        </p:spPr>
        <p:txBody>
          <a:bodyPr wrap="square" rtlCol="0">
            <a:spAutoFit/>
          </a:bodyPr>
          <a:lstStyle/>
          <a:p>
            <a:r>
              <a:rPr lang="en-US" sz="2400" b="1">
                <a:latin typeface="Arial" pitchFamily="34" charset="0"/>
                <a:cs typeface="Arial" pitchFamily="34" charset="0"/>
              </a:rPr>
              <a:t>2. Yêu cầu cần đạt về năng lực đặc thù (công nghệ)</a:t>
            </a:r>
            <a:endParaRPr lang="en-US" sz="2400">
              <a:latin typeface="Arial" pitchFamily="34" charset="0"/>
              <a:cs typeface="Arial" pitchFamily="34" charset="0"/>
            </a:endParaRPr>
          </a:p>
          <a:p>
            <a:endParaRPr lang="en-US" sz="2400"/>
          </a:p>
        </p:txBody>
      </p:sp>
    </p:spTree>
    <p:extLst>
      <p:ext uri="{BB962C8B-B14F-4D97-AF65-F5344CB8AC3E}">
        <p14:creationId xmlns:p14="http://schemas.microsoft.com/office/powerpoint/2010/main" val="248810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1" y="6480113"/>
            <a:ext cx="5552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60960"/>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0" y="839236"/>
            <a:ext cx="8220693" cy="523220"/>
          </a:xfrm>
          <a:prstGeom prst="rect">
            <a:avLst/>
          </a:prstGeom>
          <a:noFill/>
        </p:spPr>
        <p:txBody>
          <a:bodyPr wrap="square" rtlCol="0">
            <a:spAutoFit/>
          </a:bodyPr>
          <a:lstStyle/>
          <a:p>
            <a:r>
              <a:rPr lang="en-US" sz="2800" b="1">
                <a:solidFill>
                  <a:srgbClr val="0000FF"/>
                </a:solidFill>
              </a:rPr>
              <a:t>III. YÊU CẦU CẦN ĐẠT</a:t>
            </a:r>
            <a:endParaRPr lang="en-US" sz="2800">
              <a:solidFill>
                <a:srgbClr val="0000FF"/>
              </a:solidFill>
            </a:endParaRPr>
          </a:p>
        </p:txBody>
      </p:sp>
      <p:sp>
        <p:nvSpPr>
          <p:cNvPr id="2" name="TextBox 1"/>
          <p:cNvSpPr txBox="1"/>
          <p:nvPr/>
        </p:nvSpPr>
        <p:spPr>
          <a:xfrm>
            <a:off x="228600" y="1817881"/>
            <a:ext cx="8639299" cy="1938992"/>
          </a:xfrm>
          <a:prstGeom prst="rect">
            <a:avLst/>
          </a:prstGeom>
          <a:noFill/>
        </p:spPr>
        <p:txBody>
          <a:bodyPr wrap="square" rtlCol="0">
            <a:spAutoFit/>
          </a:bodyPr>
          <a:lstStyle/>
          <a:p>
            <a:pPr algn="just">
              <a:spcBef>
                <a:spcPts val="1200"/>
              </a:spcBef>
            </a:pP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Đánh</a:t>
            </a:r>
            <a:r>
              <a:rPr lang="en-US" sz="2400" i="1" dirty="0" smtClean="0">
                <a:latin typeface="Arial" pitchFamily="34" charset="0"/>
                <a:cs typeface="Arial" pitchFamily="34" charset="0"/>
              </a:rPr>
              <a:t> </a:t>
            </a:r>
            <a:r>
              <a:rPr lang="en-US" sz="2400" i="1" dirty="0" err="1">
                <a:latin typeface="Arial" pitchFamily="34" charset="0"/>
                <a:cs typeface="Arial" pitchFamily="34" charset="0"/>
              </a:rPr>
              <a:t>giá</a:t>
            </a:r>
            <a:r>
              <a:rPr lang="en-US" sz="2400" i="1" dirty="0">
                <a:latin typeface="Arial" pitchFamily="34" charset="0"/>
                <a:cs typeface="Arial" pitchFamily="34" charset="0"/>
              </a:rPr>
              <a:t> </a:t>
            </a:r>
            <a:r>
              <a:rPr lang="en-US" sz="2400" i="1" dirty="0" err="1">
                <a:latin typeface="Arial" pitchFamily="34" charset="0"/>
                <a:cs typeface="Arial" pitchFamily="34" charset="0"/>
              </a:rPr>
              <a:t>công</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nghệ</a:t>
            </a:r>
            <a:r>
              <a:rPr lang="en-US" sz="2400" i="1" dirty="0" smtClean="0">
                <a:latin typeface="Arial" pitchFamily="34" charset="0"/>
                <a:cs typeface="Arial" pitchFamily="34" charset="0"/>
              </a:rPr>
              <a:t>:</a:t>
            </a: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Đưa</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lí</a:t>
            </a:r>
            <a:r>
              <a:rPr lang="en-US" sz="2400" dirty="0">
                <a:latin typeface="Arial" pitchFamily="34" charset="0"/>
                <a:cs typeface="Arial" pitchFamily="34" charset="0"/>
              </a:rPr>
              <a:t> do </a:t>
            </a:r>
            <a:r>
              <a:rPr lang="en-US" sz="2400" dirty="0" err="1">
                <a:latin typeface="Arial" pitchFamily="34" charset="0"/>
                <a:cs typeface="Arial" pitchFamily="34" charset="0"/>
              </a:rPr>
              <a:t>thích</a:t>
            </a:r>
            <a:r>
              <a:rPr lang="en-US" sz="2400" dirty="0">
                <a:latin typeface="Arial" pitchFamily="34" charset="0"/>
                <a:cs typeface="Arial" pitchFamily="34" charset="0"/>
              </a:rPr>
              <a:t> hay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thích</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smtClean="0">
                <a:latin typeface="Arial" pitchFamily="34" charset="0"/>
                <a:cs typeface="Arial" pitchFamily="34" charset="0"/>
              </a:rPr>
              <a:t>phẩm</a:t>
            </a:r>
            <a:r>
              <a:rPr lang="en-US" sz="2400" dirty="0" smtClean="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a:t>
            </a: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Bước</a:t>
            </a:r>
            <a:r>
              <a:rPr lang="en-US" sz="2400" dirty="0">
                <a:latin typeface="Arial" pitchFamily="34" charset="0"/>
                <a:cs typeface="Arial" pitchFamily="34" charset="0"/>
              </a:rPr>
              <a:t> </a:t>
            </a:r>
            <a:r>
              <a:rPr lang="en-US" sz="2400" dirty="0" err="1">
                <a:latin typeface="Arial" pitchFamily="34" charset="0"/>
                <a:cs typeface="Arial" pitchFamily="34" charset="0"/>
              </a:rPr>
              <a:t>đầu</a:t>
            </a:r>
            <a:r>
              <a:rPr lang="en-US" sz="2400" dirty="0">
                <a:latin typeface="Arial" pitchFamily="34" charset="0"/>
                <a:cs typeface="Arial" pitchFamily="34" charset="0"/>
              </a:rPr>
              <a:t> so </a:t>
            </a:r>
            <a:r>
              <a:rPr lang="en-US" sz="2400" dirty="0" err="1">
                <a:latin typeface="Arial" pitchFamily="34" charset="0"/>
                <a:cs typeface="Arial" pitchFamily="34" charset="0"/>
              </a:rPr>
              <a:t>sánh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xét</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cùng</a:t>
            </a:r>
            <a:r>
              <a:rPr lang="en-US" sz="2400" dirty="0">
                <a:latin typeface="Arial" pitchFamily="34" charset="0"/>
                <a:cs typeface="Arial" pitchFamily="34" charset="0"/>
              </a:rPr>
              <a:t> </a:t>
            </a:r>
            <a:r>
              <a:rPr lang="en-US" sz="2400" dirty="0" err="1">
                <a:latin typeface="Arial" pitchFamily="34" charset="0"/>
                <a:cs typeface="Arial" pitchFamily="34" charset="0"/>
              </a:rPr>
              <a:t>chức</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a:t>
            </a:r>
          </a:p>
        </p:txBody>
      </p:sp>
      <p:sp>
        <p:nvSpPr>
          <p:cNvPr id="3" name="TextBox 2"/>
          <p:cNvSpPr txBox="1"/>
          <p:nvPr/>
        </p:nvSpPr>
        <p:spPr>
          <a:xfrm>
            <a:off x="314856" y="3756873"/>
            <a:ext cx="8559139" cy="2308324"/>
          </a:xfrm>
          <a:prstGeom prst="rect">
            <a:avLst/>
          </a:prstGeom>
          <a:solidFill>
            <a:schemeClr val="bg1"/>
          </a:solidFill>
        </p:spPr>
        <p:txBody>
          <a:bodyPr wrap="square" rtlCol="0">
            <a:spAutoFit/>
          </a:bodyPr>
          <a:lstStyle/>
          <a:p>
            <a:pPr algn="just"/>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Thiết</a:t>
            </a:r>
            <a:r>
              <a:rPr lang="en-US" sz="2400" i="1" dirty="0" smtClean="0">
                <a:latin typeface="Arial" pitchFamily="34" charset="0"/>
                <a:cs typeface="Arial" pitchFamily="34" charset="0"/>
              </a:rPr>
              <a:t> </a:t>
            </a:r>
            <a:r>
              <a:rPr lang="en-US" sz="2400" i="1" dirty="0" err="1">
                <a:latin typeface="Arial" pitchFamily="34" charset="0"/>
                <a:cs typeface="Arial" pitchFamily="34" charset="0"/>
              </a:rPr>
              <a:t>kế</a:t>
            </a:r>
            <a:r>
              <a:rPr lang="en-US" sz="2400" i="1" dirty="0">
                <a:latin typeface="Arial" pitchFamily="34" charset="0"/>
                <a:cs typeface="Arial" pitchFamily="34" charset="0"/>
              </a:rPr>
              <a:t> </a:t>
            </a:r>
            <a:r>
              <a:rPr lang="en-US" sz="2400" i="1" dirty="0" err="1">
                <a:latin typeface="Arial" pitchFamily="34" charset="0"/>
                <a:cs typeface="Arial" pitchFamily="34" charset="0"/>
              </a:rPr>
              <a:t>kĩ</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thuật</a:t>
            </a:r>
            <a:r>
              <a:rPr lang="en-US" sz="2400" i="1" dirty="0" smtClean="0">
                <a:latin typeface="Arial" pitchFamily="34" charset="0"/>
                <a:cs typeface="Arial" pitchFamily="34" charset="0"/>
              </a:rPr>
              <a:t>:</a:t>
            </a: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muốn</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phải</a:t>
            </a:r>
            <a:r>
              <a:rPr lang="en-US" sz="2400" dirty="0">
                <a:latin typeface="Arial" pitchFamily="34" charset="0"/>
                <a:cs typeface="Arial" pitchFamily="34" charset="0"/>
              </a:rPr>
              <a:t> </a:t>
            </a:r>
            <a:r>
              <a:rPr lang="en-US" sz="2400" dirty="0" err="1">
                <a:latin typeface="Arial" pitchFamily="34" charset="0"/>
                <a:cs typeface="Arial" pitchFamily="34" charset="0"/>
              </a:rPr>
              <a:t>thiết</a:t>
            </a:r>
            <a:r>
              <a:rPr lang="en-US" sz="2400" dirty="0">
                <a:latin typeface="Arial" pitchFamily="34" charset="0"/>
                <a:cs typeface="Arial" pitchFamily="34" charset="0"/>
              </a:rPr>
              <a:t> </a:t>
            </a: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thiết</a:t>
            </a:r>
            <a:r>
              <a:rPr lang="en-US" sz="2400" dirty="0">
                <a:latin typeface="Arial" pitchFamily="34" charset="0"/>
                <a:cs typeface="Arial" pitchFamily="34" charset="0"/>
              </a:rPr>
              <a:t> </a:t>
            </a: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a:t>
            </a: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Kể</a:t>
            </a:r>
            <a:r>
              <a:rPr lang="en-US" sz="2400" dirty="0">
                <a:latin typeface="Arial" pitchFamily="34" charset="0"/>
                <a:cs typeface="Arial" pitchFamily="34" charset="0"/>
              </a:rPr>
              <a:t> </a:t>
            </a:r>
            <a:r>
              <a:rPr lang="en-US" sz="2400" dirty="0" err="1">
                <a:latin typeface="Arial" pitchFamily="34" charset="0"/>
                <a:cs typeface="Arial" pitchFamily="34" charset="0"/>
              </a:rPr>
              <a:t>tên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chính</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thiết</a:t>
            </a:r>
            <a:r>
              <a:rPr lang="en-US" sz="2400" dirty="0">
                <a:latin typeface="Arial" pitchFamily="34" charset="0"/>
                <a:cs typeface="Arial" pitchFamily="34" charset="0"/>
              </a:rPr>
              <a:t> </a:t>
            </a:r>
            <a:r>
              <a:rPr lang="en-US" sz="2400" dirty="0" err="1">
                <a:latin typeface="Arial" pitchFamily="34" charset="0"/>
                <a:cs typeface="Arial" pitchFamily="34" charset="0"/>
              </a:rPr>
              <a:t>kế</a:t>
            </a:r>
            <a:r>
              <a:rPr lang="en-US" sz="2400" dirty="0">
                <a:latin typeface="Arial" pitchFamily="34" charset="0"/>
                <a:cs typeface="Arial" pitchFamily="34" charset="0"/>
              </a:rPr>
              <a:t>.</a:t>
            </a: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Nêu</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ý </a:t>
            </a:r>
            <a:r>
              <a:rPr lang="en-US" sz="2400" dirty="0" err="1">
                <a:latin typeface="Arial" pitchFamily="34" charset="0"/>
                <a:cs typeface="Arial" pitchFamily="34" charset="0"/>
              </a:rPr>
              <a:t>tưởng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đồ</a:t>
            </a:r>
            <a:r>
              <a:rPr lang="en-US" sz="2400" dirty="0">
                <a:latin typeface="Arial" pitchFamily="34" charset="0"/>
                <a:cs typeface="Arial" pitchFamily="34" charset="0"/>
              </a:rPr>
              <a:t> </a:t>
            </a:r>
            <a:r>
              <a:rPr lang="en-US" sz="2400" dirty="0" err="1">
                <a:latin typeface="Arial" pitchFamily="34" charset="0"/>
                <a:cs typeface="Arial" pitchFamily="34" charset="0"/>
              </a:rPr>
              <a:t>vật</a:t>
            </a:r>
            <a:r>
              <a:rPr lang="en-US" sz="2400" dirty="0">
                <a:latin typeface="Arial" pitchFamily="34" charset="0"/>
                <a:cs typeface="Arial" pitchFamily="34" charset="0"/>
              </a:rPr>
              <a:t> </a:t>
            </a:r>
            <a:r>
              <a:rPr lang="en-US" sz="2400" dirty="0" err="1">
                <a:latin typeface="Arial" pitchFamily="34" charset="0"/>
                <a:cs typeface="Arial" pitchFamily="34" charset="0"/>
              </a:rPr>
              <a:t>đơn</a:t>
            </a:r>
            <a:r>
              <a:rPr lang="en-US" sz="2400" dirty="0">
                <a:latin typeface="Arial" pitchFamily="34" charset="0"/>
                <a:cs typeface="Arial" pitchFamily="34" charset="0"/>
              </a:rPr>
              <a:t> </a:t>
            </a:r>
            <a:r>
              <a:rPr lang="en-US" sz="2400" dirty="0" err="1">
                <a:latin typeface="Arial" pitchFamily="34" charset="0"/>
                <a:cs typeface="Arial" pitchFamily="34" charset="0"/>
              </a:rPr>
              <a:t>giản</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vật</a:t>
            </a:r>
            <a:r>
              <a:rPr lang="en-US" sz="2400" dirty="0">
                <a:latin typeface="Arial" pitchFamily="34" charset="0"/>
                <a:cs typeface="Arial" pitchFamily="34" charset="0"/>
              </a:rPr>
              <a:t> </a:t>
            </a:r>
            <a:r>
              <a:rPr lang="en-US" sz="2400" dirty="0" err="1">
                <a:latin typeface="Arial" pitchFamily="34" charset="0"/>
                <a:cs typeface="Arial" pitchFamily="34" charset="0"/>
              </a:rPr>
              <a:t>liệu</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gợi</a:t>
            </a:r>
            <a:r>
              <a:rPr lang="en-US" sz="2400" dirty="0">
                <a:latin typeface="Arial" pitchFamily="34" charset="0"/>
                <a:cs typeface="Arial" pitchFamily="34" charset="0"/>
              </a:rPr>
              <a:t> ý,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dẫn</a:t>
            </a:r>
            <a:r>
              <a:rPr lang="en-US" sz="2400" dirty="0">
                <a:latin typeface="Arial" pitchFamily="34" charset="0"/>
                <a:cs typeface="Arial" pitchFamily="34" charset="0"/>
              </a:rPr>
              <a:t>.</a:t>
            </a:r>
          </a:p>
        </p:txBody>
      </p:sp>
      <p:sp>
        <p:nvSpPr>
          <p:cNvPr id="5" name="TextBox 4"/>
          <p:cNvSpPr txBox="1"/>
          <p:nvPr/>
        </p:nvSpPr>
        <p:spPr>
          <a:xfrm>
            <a:off x="0" y="1300777"/>
            <a:ext cx="8639295" cy="830997"/>
          </a:xfrm>
          <a:prstGeom prst="rect">
            <a:avLst/>
          </a:prstGeom>
          <a:noFill/>
        </p:spPr>
        <p:txBody>
          <a:bodyPr wrap="square" rtlCol="0">
            <a:spAutoFit/>
          </a:bodyPr>
          <a:lstStyle/>
          <a:p>
            <a:r>
              <a:rPr lang="en-US" sz="2400" b="1">
                <a:latin typeface="Arial" pitchFamily="34" charset="0"/>
                <a:cs typeface="Arial" pitchFamily="34" charset="0"/>
              </a:rPr>
              <a:t>2. Yêu cầu cần đạt về năng lực đặc thù (công nghệ)</a:t>
            </a:r>
            <a:endParaRPr lang="en-US" sz="2400">
              <a:latin typeface="Arial" pitchFamily="34" charset="0"/>
              <a:cs typeface="Arial" pitchFamily="34" charset="0"/>
            </a:endParaRPr>
          </a:p>
          <a:p>
            <a:endParaRPr lang="en-US" sz="2400"/>
          </a:p>
        </p:txBody>
      </p:sp>
    </p:spTree>
    <p:extLst>
      <p:ext uri="{BB962C8B-B14F-4D97-AF65-F5344CB8AC3E}">
        <p14:creationId xmlns:p14="http://schemas.microsoft.com/office/powerpoint/2010/main" val="201794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95400" y="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0" y="457200"/>
            <a:ext cx="8220693" cy="492443"/>
          </a:xfrm>
          <a:prstGeom prst="rect">
            <a:avLst/>
          </a:prstGeom>
          <a:noFill/>
        </p:spPr>
        <p:txBody>
          <a:bodyPr wrap="square" rtlCol="0">
            <a:spAutoFit/>
          </a:bodyPr>
          <a:lstStyle/>
          <a:p>
            <a:r>
              <a:rPr lang="en-US" sz="2600" b="1">
                <a:solidFill>
                  <a:srgbClr val="0000FF"/>
                </a:solidFill>
              </a:rPr>
              <a:t>III. YÊU CẦU CẦN ĐẠT</a:t>
            </a:r>
            <a:endParaRPr lang="en-US" sz="2600">
              <a:solidFill>
                <a:srgbClr val="0000FF"/>
              </a:solidFill>
            </a:endParaRPr>
          </a:p>
        </p:txBody>
      </p:sp>
      <p:sp>
        <p:nvSpPr>
          <p:cNvPr id="5" name="TextBox 4"/>
          <p:cNvSpPr txBox="1"/>
          <p:nvPr/>
        </p:nvSpPr>
        <p:spPr>
          <a:xfrm>
            <a:off x="0" y="826711"/>
            <a:ext cx="8382000" cy="892552"/>
          </a:xfrm>
          <a:prstGeom prst="rect">
            <a:avLst/>
          </a:prstGeom>
          <a:noFill/>
        </p:spPr>
        <p:txBody>
          <a:bodyPr wrap="square" rtlCol="0">
            <a:spAutoFit/>
          </a:bodyPr>
          <a:lstStyle/>
          <a:p>
            <a:r>
              <a:rPr lang="en-US" sz="2600" b="1">
                <a:latin typeface="Arial" pitchFamily="34" charset="0"/>
                <a:cs typeface="Arial" pitchFamily="34" charset="0"/>
              </a:rPr>
              <a:t>3. Yêu cầu cần đạt về kiến thức, kĩ năng</a:t>
            </a:r>
            <a:endParaRPr lang="en-US" sz="2600">
              <a:latin typeface="Arial" pitchFamily="34" charset="0"/>
              <a:cs typeface="Arial" pitchFamily="34" charset="0"/>
            </a:endParaRPr>
          </a:p>
          <a:p>
            <a:endParaRPr lang="en-US" sz="260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53765526"/>
              </p:ext>
            </p:extLst>
          </p:nvPr>
        </p:nvGraphicFramePr>
        <p:xfrm>
          <a:off x="76200" y="1406843"/>
          <a:ext cx="8144492" cy="4716893"/>
        </p:xfrm>
        <a:graphic>
          <a:graphicData uri="http://schemas.openxmlformats.org/drawingml/2006/table">
            <a:tbl>
              <a:tblPr firstRow="1" bandRow="1">
                <a:tableStyleId>{616DA210-FB5B-4158-B5E0-FEB733F419BA}</a:tableStyleId>
              </a:tblPr>
              <a:tblGrid>
                <a:gridCol w="1031682">
                  <a:extLst>
                    <a:ext uri="{9D8B030D-6E8A-4147-A177-3AD203B41FA5}">
                      <a16:colId xmlns:a16="http://schemas.microsoft.com/office/drawing/2014/main" val="20000"/>
                    </a:ext>
                  </a:extLst>
                </a:gridCol>
                <a:gridCol w="3471743">
                  <a:extLst>
                    <a:ext uri="{9D8B030D-6E8A-4147-A177-3AD203B41FA5}">
                      <a16:colId xmlns:a16="http://schemas.microsoft.com/office/drawing/2014/main" val="20001"/>
                    </a:ext>
                  </a:extLst>
                </a:gridCol>
                <a:gridCol w="3641067">
                  <a:extLst>
                    <a:ext uri="{9D8B030D-6E8A-4147-A177-3AD203B41FA5}">
                      <a16:colId xmlns:a16="http://schemas.microsoft.com/office/drawing/2014/main" val="20003"/>
                    </a:ext>
                  </a:extLst>
                </a:gridCol>
              </a:tblGrid>
              <a:tr h="739397">
                <a:tc>
                  <a:txBody>
                    <a:bodyPr/>
                    <a:lstStyle/>
                    <a:p>
                      <a:pPr algn="ctr">
                        <a:lnSpc>
                          <a:spcPct val="100000"/>
                        </a:lnSpc>
                        <a:spcAft>
                          <a:spcPts val="0"/>
                        </a:spcAft>
                      </a:pPr>
                      <a:r>
                        <a:rPr lang="en-US" sz="2000" smtClean="0">
                          <a:solidFill>
                            <a:srgbClr val="FF0000"/>
                          </a:solidFill>
                          <a:effectLst/>
                          <a:latin typeface="Arial" pitchFamily="34" charset="0"/>
                          <a:cs typeface="Arial" pitchFamily="34" charset="0"/>
                        </a:rPr>
                        <a:t>Nội dung</a:t>
                      </a:r>
                      <a:endParaRPr lang="en-US" sz="20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2000">
                          <a:solidFill>
                            <a:srgbClr val="FF0000"/>
                          </a:solidFill>
                          <a:effectLst/>
                          <a:latin typeface="Arial" pitchFamily="34" charset="0"/>
                          <a:cs typeface="Arial" pitchFamily="34" charset="0"/>
                        </a:rPr>
                        <a:t>Yêu cầu cần đạt</a:t>
                      </a:r>
                      <a:endParaRPr lang="en-US" sz="20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2000" dirty="0" err="1" smtClean="0">
                          <a:solidFill>
                            <a:srgbClr val="FF0000"/>
                          </a:solidFill>
                          <a:effectLst/>
                          <a:latin typeface="Arial" pitchFamily="34" charset="0"/>
                          <a:cs typeface="Arial" pitchFamily="34" charset="0"/>
                        </a:rPr>
                        <a:t>Mạch</a:t>
                      </a:r>
                      <a:r>
                        <a:rPr lang="en-US" sz="2000" dirty="0" smtClean="0">
                          <a:solidFill>
                            <a:srgbClr val="FF0000"/>
                          </a:solidFill>
                          <a:effectLst/>
                          <a:latin typeface="Arial" pitchFamily="34" charset="0"/>
                          <a:cs typeface="Arial" pitchFamily="34" charset="0"/>
                        </a:rPr>
                        <a:t> </a:t>
                      </a:r>
                      <a:r>
                        <a:rPr lang="en-US" sz="2000" dirty="0" err="1" smtClean="0">
                          <a:solidFill>
                            <a:srgbClr val="FF0000"/>
                          </a:solidFill>
                          <a:effectLst/>
                          <a:latin typeface="Arial" pitchFamily="34" charset="0"/>
                          <a:cs typeface="Arial" pitchFamily="34" charset="0"/>
                        </a:rPr>
                        <a:t>kiến</a:t>
                      </a:r>
                      <a:r>
                        <a:rPr lang="en-US" sz="2000" dirty="0" smtClean="0">
                          <a:solidFill>
                            <a:srgbClr val="FF0000"/>
                          </a:solidFill>
                          <a:effectLst/>
                          <a:latin typeface="Arial" pitchFamily="34" charset="0"/>
                          <a:cs typeface="Arial" pitchFamily="34" charset="0"/>
                        </a:rPr>
                        <a:t> </a:t>
                      </a:r>
                      <a:r>
                        <a:rPr lang="en-US" sz="2000" dirty="0" err="1" smtClean="0">
                          <a:solidFill>
                            <a:srgbClr val="FF0000"/>
                          </a:solidFill>
                          <a:effectLst/>
                          <a:latin typeface="Arial" pitchFamily="34" charset="0"/>
                          <a:cs typeface="Arial" pitchFamily="34" charset="0"/>
                        </a:rPr>
                        <a:t>thức</a:t>
                      </a:r>
                      <a:r>
                        <a:rPr lang="en-US" sz="2000" dirty="0" smtClean="0">
                          <a:solidFill>
                            <a:srgbClr val="FF0000"/>
                          </a:solidFill>
                          <a:effectLst/>
                          <a:latin typeface="Arial" pitchFamily="34" charset="0"/>
                          <a:cs typeface="Arial" pitchFamily="34" charset="0"/>
                        </a:rPr>
                        <a:t> SGK </a:t>
                      </a:r>
                      <a:r>
                        <a:rPr lang="en-US" sz="2000" dirty="0" err="1" smtClean="0">
                          <a:solidFill>
                            <a:srgbClr val="FF0000"/>
                          </a:solidFill>
                          <a:effectLst/>
                          <a:latin typeface="Arial" pitchFamily="34" charset="0"/>
                          <a:cs typeface="Arial" pitchFamily="34" charset="0"/>
                        </a:rPr>
                        <a:t>Cánh</a:t>
                      </a:r>
                      <a:r>
                        <a:rPr lang="en-US" sz="2000" dirty="0" smtClean="0">
                          <a:solidFill>
                            <a:srgbClr val="FF0000"/>
                          </a:solidFill>
                          <a:effectLst/>
                          <a:latin typeface="Arial" pitchFamily="34" charset="0"/>
                          <a:cs typeface="Arial" pitchFamily="34" charset="0"/>
                        </a:rPr>
                        <a:t> </a:t>
                      </a:r>
                      <a:r>
                        <a:rPr lang="en-US" sz="2000" dirty="0" err="1" smtClean="0">
                          <a:solidFill>
                            <a:srgbClr val="FF0000"/>
                          </a:solidFill>
                          <a:effectLst/>
                          <a:latin typeface="Arial" pitchFamily="34" charset="0"/>
                          <a:cs typeface="Arial" pitchFamily="34" charset="0"/>
                        </a:rPr>
                        <a:t>diều</a:t>
                      </a:r>
                      <a:endParaRPr lang="en-US" sz="2000" dirty="0">
                        <a:solidFill>
                          <a:srgbClr val="FF0000"/>
                        </a:solidFill>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0"/>
                  </a:ext>
                </a:extLst>
              </a:tr>
              <a:tr h="406332">
                <a:tc gridSpan="3">
                  <a:txBody>
                    <a:bodyPr/>
                    <a:lstStyle/>
                    <a:p>
                      <a:pPr algn="ctr"/>
                      <a:r>
                        <a:rPr lang="en-US" sz="2000" kern="1200" dirty="0" smtClean="0">
                          <a:effectLst/>
                          <a:latin typeface="Arial" pitchFamily="34" charset="0"/>
                          <a:cs typeface="Arial" pitchFamily="34" charset="0"/>
                        </a:rPr>
                        <a:t>CÔNG NGHỆ VÀ ĐỜI SỐNG</a:t>
                      </a:r>
                      <a:endParaRPr lang="en-US" sz="2000" dirty="0">
                        <a:latin typeface="Arial" pitchFamily="34" charset="0"/>
                        <a:cs typeface="Arial" pitchFamily="34" charset="0"/>
                      </a:endParaRPr>
                    </a:p>
                  </a:txBody>
                  <a:tcPr marL="68580" marR="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71164">
                <a:tc>
                  <a:txBody>
                    <a:bodyPr/>
                    <a:lstStyle/>
                    <a:p>
                      <a:pPr algn="ctr">
                        <a:lnSpc>
                          <a:spcPct val="150000"/>
                        </a:lnSpc>
                        <a:spcAft>
                          <a:spcPts val="0"/>
                        </a:spcAft>
                      </a:pPr>
                      <a:r>
                        <a:rPr lang="en-US" sz="2000">
                          <a:effectLst/>
                          <a:latin typeface="Arial" pitchFamily="34" charset="0"/>
                          <a:cs typeface="Arial" pitchFamily="34" charset="0"/>
                        </a:rPr>
                        <a:t> </a:t>
                      </a:r>
                    </a:p>
                    <a:p>
                      <a:pPr algn="ctr">
                        <a:lnSpc>
                          <a:spcPct val="150000"/>
                        </a:lnSpc>
                        <a:spcAft>
                          <a:spcPts val="0"/>
                        </a:spcAft>
                      </a:pPr>
                      <a:r>
                        <a:rPr lang="en-US" sz="2000">
                          <a:effectLst/>
                          <a:latin typeface="Arial" pitchFamily="34" charset="0"/>
                          <a:cs typeface="Arial" pitchFamily="34" charset="0"/>
                        </a:rPr>
                        <a:t>Tự nhiên và công nghệ</a:t>
                      </a:r>
                      <a:endParaRPr lang="en-US" sz="2000">
                        <a:effectLst/>
                        <a:latin typeface="Arial" pitchFamily="34" charset="0"/>
                        <a:ea typeface="Times New Roman"/>
                        <a:cs typeface="Arial" pitchFamily="34" charset="0"/>
                      </a:endParaRPr>
                    </a:p>
                  </a:txBody>
                  <a:tcPr marL="51435" marR="51435" marT="0" marB="0"/>
                </a:tc>
                <a:tc>
                  <a:txBody>
                    <a:bodyPr/>
                    <a:lstStyle/>
                    <a:p>
                      <a:pPr algn="l">
                        <a:lnSpc>
                          <a:spcPct val="100000"/>
                        </a:lnSpc>
                        <a:spcAft>
                          <a:spcPts val="0"/>
                        </a:spcAft>
                      </a:pPr>
                      <a:r>
                        <a:rPr lang="en-US" sz="2000">
                          <a:effectLst/>
                          <a:latin typeface="Arial" pitchFamily="34" charset="0"/>
                          <a:cs typeface="Arial" pitchFamily="34" charset="0"/>
                        </a:rPr>
                        <a:t>- Phân biệt được đối tượng tự nhiên và sản phẩm công nghệ.</a:t>
                      </a:r>
                    </a:p>
                    <a:p>
                      <a:pPr algn="l">
                        <a:lnSpc>
                          <a:spcPct val="100000"/>
                        </a:lnSpc>
                        <a:spcAft>
                          <a:spcPts val="0"/>
                        </a:spcAft>
                      </a:pPr>
                      <a:r>
                        <a:rPr lang="en-US" sz="2000">
                          <a:effectLst/>
                          <a:latin typeface="Arial" pitchFamily="34" charset="0"/>
                          <a:cs typeface="Arial" pitchFamily="34" charset="0"/>
                        </a:rPr>
                        <a:t>- Nêu được tác dụng của một số sản phẩm công nghệ trong gia đình.</a:t>
                      </a:r>
                    </a:p>
                    <a:p>
                      <a:pPr algn="l">
                        <a:lnSpc>
                          <a:spcPct val="100000"/>
                        </a:lnSpc>
                        <a:spcAft>
                          <a:spcPts val="0"/>
                        </a:spcAft>
                      </a:pPr>
                      <a:r>
                        <a:rPr lang="en-US" sz="2000">
                          <a:effectLst/>
                          <a:latin typeface="Arial" pitchFamily="34" charset="0"/>
                          <a:cs typeface="Arial" pitchFamily="34" charset="0"/>
                        </a:rPr>
                        <a:t>- Có ý thức giữ gìn sản phẩm công nghệ trong gia đình.</a:t>
                      </a:r>
                      <a:endParaRPr lang="en-US" sz="2000">
                        <a:effectLst/>
                        <a:latin typeface="Arial" pitchFamily="34" charset="0"/>
                        <a:ea typeface="Times New Roman"/>
                        <a:cs typeface="Arial" pitchFamily="34" charset="0"/>
                      </a:endParaRPr>
                    </a:p>
                  </a:txBody>
                  <a:tcPr marL="51435" marR="51435" marT="0" marB="0"/>
                </a:tc>
                <a:tc>
                  <a:txBody>
                    <a:bodyPr/>
                    <a:lstStyle/>
                    <a:p>
                      <a:pPr algn="just">
                        <a:lnSpc>
                          <a:spcPct val="100000"/>
                        </a:lnSpc>
                        <a:spcAft>
                          <a:spcPts val="0"/>
                        </a:spcAft>
                      </a:pP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Đối</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tượng</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tự</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nhiên</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và</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sản</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phẩm</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công</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nghệ</a:t>
                      </a:r>
                      <a:r>
                        <a:rPr lang="en-US" sz="2000" dirty="0">
                          <a:effectLst/>
                          <a:latin typeface="Arial" pitchFamily="34" charset="0"/>
                          <a:cs typeface="Arial" pitchFamily="34" charset="0"/>
                        </a:rPr>
                        <a:t>.</a:t>
                      </a:r>
                    </a:p>
                    <a:p>
                      <a:pPr algn="just">
                        <a:lnSpc>
                          <a:spcPct val="100000"/>
                        </a:lnSpc>
                        <a:spcAft>
                          <a:spcPts val="0"/>
                        </a:spcAft>
                      </a:pP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Sản</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phẩm</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công</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nghệ</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trong</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gia</a:t>
                      </a:r>
                      <a:r>
                        <a:rPr lang="en-US" sz="2000" dirty="0">
                          <a:effectLst/>
                          <a:latin typeface="Arial" pitchFamily="34" charset="0"/>
                          <a:cs typeface="Arial" pitchFamily="34" charset="0"/>
                        </a:rPr>
                        <a:t> </a:t>
                      </a:r>
                      <a:r>
                        <a:rPr lang="en-US" sz="2000" dirty="0" err="1">
                          <a:effectLst/>
                          <a:latin typeface="Arial" pitchFamily="34" charset="0"/>
                          <a:cs typeface="Arial" pitchFamily="34" charset="0"/>
                        </a:rPr>
                        <a:t>đình</a:t>
                      </a:r>
                      <a:r>
                        <a:rPr lang="en-US" sz="2000" dirty="0">
                          <a:effectLst/>
                          <a:latin typeface="Arial" pitchFamily="34" charset="0"/>
                          <a:cs typeface="Arial" pitchFamily="34" charset="0"/>
                        </a:rPr>
                        <a:t>.</a:t>
                      </a:r>
                      <a:endParaRPr lang="en-US" sz="2000" dirty="0">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4011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762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161307" y="457200"/>
            <a:ext cx="8220693" cy="492443"/>
          </a:xfrm>
          <a:prstGeom prst="rect">
            <a:avLst/>
          </a:prstGeom>
          <a:noFill/>
        </p:spPr>
        <p:txBody>
          <a:bodyPr wrap="square" rtlCol="0">
            <a:spAutoFit/>
          </a:bodyPr>
          <a:lstStyle/>
          <a:p>
            <a:r>
              <a:rPr lang="en-US" sz="2600" b="1">
                <a:solidFill>
                  <a:srgbClr val="0000FF"/>
                </a:solidFill>
              </a:rPr>
              <a:t>III. YÊU CẦU CẦN ĐẠT</a:t>
            </a:r>
            <a:endParaRPr lang="en-US" sz="2600">
              <a:solidFill>
                <a:srgbClr val="0000FF"/>
              </a:solidFill>
            </a:endParaRPr>
          </a:p>
        </p:txBody>
      </p:sp>
      <p:sp>
        <p:nvSpPr>
          <p:cNvPr id="5" name="TextBox 4"/>
          <p:cNvSpPr txBox="1"/>
          <p:nvPr/>
        </p:nvSpPr>
        <p:spPr>
          <a:xfrm>
            <a:off x="183576" y="849089"/>
            <a:ext cx="7716479" cy="830997"/>
          </a:xfrm>
          <a:prstGeom prst="rect">
            <a:avLst/>
          </a:prstGeom>
          <a:noFill/>
        </p:spPr>
        <p:txBody>
          <a:bodyPr wrap="square" rtlCol="0">
            <a:spAutoFit/>
          </a:bodyPr>
          <a:lstStyle/>
          <a:p>
            <a:r>
              <a:rPr lang="en-US" sz="2400" b="1">
                <a:latin typeface="Arial" pitchFamily="34" charset="0"/>
                <a:cs typeface="Arial" pitchFamily="34" charset="0"/>
              </a:rPr>
              <a:t>3. Yêu cầu cần đạt về kiến thức, kĩ năng</a:t>
            </a:r>
            <a:endParaRPr lang="en-US" sz="2400">
              <a:latin typeface="Arial" pitchFamily="34" charset="0"/>
              <a:cs typeface="Arial" pitchFamily="34" charset="0"/>
            </a:endParaRPr>
          </a:p>
          <a:p>
            <a:endParaRPr lang="en-US" sz="240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47892418"/>
              </p:ext>
            </p:extLst>
          </p:nvPr>
        </p:nvGraphicFramePr>
        <p:xfrm>
          <a:off x="0" y="1483042"/>
          <a:ext cx="8211792" cy="5270837"/>
        </p:xfrm>
        <a:graphic>
          <a:graphicData uri="http://schemas.openxmlformats.org/drawingml/2006/table">
            <a:tbl>
              <a:tblPr firstRow="1" bandRow="1">
                <a:tableStyleId>{616DA210-FB5B-4158-B5E0-FEB733F419BA}</a:tableStyleId>
              </a:tblPr>
              <a:tblGrid>
                <a:gridCol w="1874261">
                  <a:extLst>
                    <a:ext uri="{9D8B030D-6E8A-4147-A177-3AD203B41FA5}">
                      <a16:colId xmlns:a16="http://schemas.microsoft.com/office/drawing/2014/main" val="20000"/>
                    </a:ext>
                  </a:extLst>
                </a:gridCol>
                <a:gridCol w="3302269">
                  <a:extLst>
                    <a:ext uri="{9D8B030D-6E8A-4147-A177-3AD203B41FA5}">
                      <a16:colId xmlns:a16="http://schemas.microsoft.com/office/drawing/2014/main" val="20001"/>
                    </a:ext>
                  </a:extLst>
                </a:gridCol>
                <a:gridCol w="3035262">
                  <a:extLst>
                    <a:ext uri="{9D8B030D-6E8A-4147-A177-3AD203B41FA5}">
                      <a16:colId xmlns:a16="http://schemas.microsoft.com/office/drawing/2014/main" val="20003"/>
                    </a:ext>
                  </a:extLst>
                </a:gridCol>
              </a:tblGrid>
              <a:tr h="660962">
                <a:tc>
                  <a:txBody>
                    <a:bodyPr/>
                    <a:lstStyle/>
                    <a:p>
                      <a:pPr algn="ctr">
                        <a:lnSpc>
                          <a:spcPct val="100000"/>
                        </a:lnSpc>
                        <a:spcAft>
                          <a:spcPts val="0"/>
                        </a:spcAft>
                      </a:pPr>
                      <a:r>
                        <a:rPr lang="en-US" sz="2000" smtClean="0">
                          <a:solidFill>
                            <a:srgbClr val="FF0000"/>
                          </a:solidFill>
                          <a:effectLst/>
                          <a:latin typeface="Arial" pitchFamily="34" charset="0"/>
                          <a:cs typeface="Arial" pitchFamily="34" charset="0"/>
                        </a:rPr>
                        <a:t>Nội dung</a:t>
                      </a:r>
                      <a:endParaRPr lang="en-US" sz="20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2000">
                          <a:solidFill>
                            <a:srgbClr val="FF0000"/>
                          </a:solidFill>
                          <a:effectLst/>
                          <a:latin typeface="Arial" pitchFamily="34" charset="0"/>
                          <a:cs typeface="Arial" pitchFamily="34" charset="0"/>
                        </a:rPr>
                        <a:t>Yêu cầu cần đạt</a:t>
                      </a:r>
                      <a:endParaRPr lang="en-US" sz="20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2000" dirty="0" err="1" smtClean="0">
                          <a:solidFill>
                            <a:srgbClr val="FF0000"/>
                          </a:solidFill>
                          <a:effectLst/>
                          <a:latin typeface="Arial" pitchFamily="34" charset="0"/>
                          <a:cs typeface="Arial" pitchFamily="34" charset="0"/>
                        </a:rPr>
                        <a:t>Mạch</a:t>
                      </a:r>
                      <a:r>
                        <a:rPr lang="en-US" sz="2000" dirty="0" smtClean="0">
                          <a:solidFill>
                            <a:srgbClr val="FF0000"/>
                          </a:solidFill>
                          <a:effectLst/>
                          <a:latin typeface="Arial" pitchFamily="34" charset="0"/>
                          <a:cs typeface="Arial" pitchFamily="34" charset="0"/>
                        </a:rPr>
                        <a:t> </a:t>
                      </a:r>
                      <a:r>
                        <a:rPr lang="en-US" sz="2000" dirty="0" err="1" smtClean="0">
                          <a:solidFill>
                            <a:srgbClr val="FF0000"/>
                          </a:solidFill>
                          <a:effectLst/>
                          <a:latin typeface="Arial" pitchFamily="34" charset="0"/>
                          <a:cs typeface="Arial" pitchFamily="34" charset="0"/>
                        </a:rPr>
                        <a:t>kiến</a:t>
                      </a:r>
                      <a:r>
                        <a:rPr lang="en-US" sz="2000" dirty="0" smtClean="0">
                          <a:solidFill>
                            <a:srgbClr val="FF0000"/>
                          </a:solidFill>
                          <a:effectLst/>
                          <a:latin typeface="Arial" pitchFamily="34" charset="0"/>
                          <a:cs typeface="Arial" pitchFamily="34" charset="0"/>
                        </a:rPr>
                        <a:t> </a:t>
                      </a:r>
                      <a:r>
                        <a:rPr lang="en-US" sz="2000" dirty="0" err="1" smtClean="0">
                          <a:solidFill>
                            <a:srgbClr val="FF0000"/>
                          </a:solidFill>
                          <a:effectLst/>
                          <a:latin typeface="Arial" pitchFamily="34" charset="0"/>
                          <a:cs typeface="Arial" pitchFamily="34" charset="0"/>
                        </a:rPr>
                        <a:t>thức</a:t>
                      </a:r>
                      <a:r>
                        <a:rPr lang="en-US" sz="2000" dirty="0" smtClean="0">
                          <a:solidFill>
                            <a:srgbClr val="FF0000"/>
                          </a:solidFill>
                          <a:effectLst/>
                          <a:latin typeface="Arial" pitchFamily="34" charset="0"/>
                          <a:cs typeface="Arial" pitchFamily="34" charset="0"/>
                        </a:rPr>
                        <a:t> SGK </a:t>
                      </a:r>
                      <a:r>
                        <a:rPr lang="en-US" sz="2000" dirty="0" err="1" smtClean="0">
                          <a:solidFill>
                            <a:srgbClr val="FF0000"/>
                          </a:solidFill>
                          <a:effectLst/>
                          <a:latin typeface="Arial" pitchFamily="34" charset="0"/>
                          <a:cs typeface="Arial" pitchFamily="34" charset="0"/>
                        </a:rPr>
                        <a:t>Cánh</a:t>
                      </a:r>
                      <a:r>
                        <a:rPr lang="en-US" sz="2000" dirty="0" smtClean="0">
                          <a:solidFill>
                            <a:srgbClr val="FF0000"/>
                          </a:solidFill>
                          <a:effectLst/>
                          <a:latin typeface="Arial" pitchFamily="34" charset="0"/>
                          <a:cs typeface="Arial" pitchFamily="34" charset="0"/>
                        </a:rPr>
                        <a:t> </a:t>
                      </a:r>
                      <a:r>
                        <a:rPr lang="en-US" sz="2000" dirty="0" err="1" smtClean="0">
                          <a:solidFill>
                            <a:srgbClr val="FF0000"/>
                          </a:solidFill>
                          <a:effectLst/>
                          <a:latin typeface="Arial" pitchFamily="34" charset="0"/>
                          <a:cs typeface="Arial" pitchFamily="34" charset="0"/>
                        </a:rPr>
                        <a:t>diều</a:t>
                      </a:r>
                      <a:endParaRPr lang="en-US" sz="2000" dirty="0">
                        <a:solidFill>
                          <a:srgbClr val="FF0000"/>
                        </a:solidFill>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0"/>
                  </a:ext>
                </a:extLst>
              </a:tr>
              <a:tr h="384666">
                <a:tc gridSpan="3">
                  <a:txBody>
                    <a:bodyPr/>
                    <a:lstStyle/>
                    <a:p>
                      <a:pPr algn="ctr"/>
                      <a:r>
                        <a:rPr lang="en-US" sz="2000" kern="1200" dirty="0" smtClean="0">
                          <a:effectLst/>
                          <a:latin typeface="Arial" pitchFamily="34" charset="0"/>
                          <a:cs typeface="Arial" pitchFamily="34" charset="0"/>
                        </a:rPr>
                        <a:t>CÔNG NGHỆ VÀ ĐỜI SỐNG</a:t>
                      </a:r>
                      <a:endParaRPr lang="en-US" sz="2000" dirty="0">
                        <a:latin typeface="Arial" pitchFamily="34" charset="0"/>
                        <a:cs typeface="Arial" pitchFamily="34" charset="0"/>
                      </a:endParaRPr>
                    </a:p>
                  </a:txBody>
                  <a:tcPr marL="68580" marR="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13635">
                <a:tc>
                  <a:txBody>
                    <a:bodyPr/>
                    <a:lstStyle/>
                    <a:p>
                      <a:pPr algn="ctr">
                        <a:lnSpc>
                          <a:spcPct val="150000"/>
                        </a:lnSpc>
                        <a:spcAft>
                          <a:spcPts val="0"/>
                        </a:spcAft>
                      </a:pPr>
                      <a:r>
                        <a:rPr lang="en-US" sz="2000">
                          <a:effectLst/>
                          <a:latin typeface="Arial" pitchFamily="34" charset="0"/>
                          <a:cs typeface="Arial" pitchFamily="34" charset="0"/>
                        </a:rPr>
                        <a:t> </a:t>
                      </a:r>
                    </a:p>
                    <a:p>
                      <a:pPr algn="ctr">
                        <a:lnSpc>
                          <a:spcPct val="150000"/>
                        </a:lnSpc>
                        <a:spcAft>
                          <a:spcPts val="0"/>
                        </a:spcAft>
                      </a:pPr>
                      <a:r>
                        <a:rPr lang="en-US" sz="2000" kern="1200" smtClean="0">
                          <a:solidFill>
                            <a:schemeClr val="tx1"/>
                          </a:solidFill>
                          <a:effectLst/>
                          <a:latin typeface="Arial" pitchFamily="34" charset="0"/>
                          <a:ea typeface="+mn-ea"/>
                          <a:cs typeface="Arial" pitchFamily="34" charset="0"/>
                        </a:rPr>
                        <a:t>Sử dụng </a:t>
                      </a:r>
                    </a:p>
                    <a:p>
                      <a:pPr algn="ctr">
                        <a:lnSpc>
                          <a:spcPct val="100000"/>
                        </a:lnSpc>
                        <a:spcAft>
                          <a:spcPts val="0"/>
                        </a:spcAft>
                      </a:pPr>
                      <a:r>
                        <a:rPr lang="en-US" sz="2000" kern="1200" smtClean="0">
                          <a:solidFill>
                            <a:schemeClr val="tx1"/>
                          </a:solidFill>
                          <a:effectLst/>
                          <a:latin typeface="Arial" pitchFamily="34" charset="0"/>
                          <a:ea typeface="+mn-ea"/>
                          <a:cs typeface="Arial" pitchFamily="34" charset="0"/>
                        </a:rPr>
                        <a:t>đèn học</a:t>
                      </a:r>
                      <a:endParaRPr lang="en-US" sz="2000">
                        <a:effectLst/>
                        <a:latin typeface="Arial" pitchFamily="34" charset="0"/>
                        <a:ea typeface="Times New Roman"/>
                        <a:cs typeface="Arial" pitchFamily="34" charset="0"/>
                      </a:endParaRPr>
                    </a:p>
                  </a:txBody>
                  <a:tcPr marL="51435" marR="51435" marT="0" marB="0"/>
                </a:tc>
                <a:tc>
                  <a:txBody>
                    <a:bodyPr/>
                    <a:lstStyle/>
                    <a:p>
                      <a:r>
                        <a:rPr lang="en-US" sz="2000" kern="1200" smtClean="0">
                          <a:solidFill>
                            <a:schemeClr val="tx1"/>
                          </a:solidFill>
                          <a:effectLst/>
                          <a:latin typeface="Arial" pitchFamily="34" charset="0"/>
                          <a:ea typeface="+mn-ea"/>
                          <a:cs typeface="Arial" pitchFamily="34" charset="0"/>
                        </a:rPr>
                        <a:t>- Nêu được tác dụng và mô tả được các bộ phận chính của đèn học</a:t>
                      </a:r>
                    </a:p>
                    <a:p>
                      <a:r>
                        <a:rPr lang="en-US" sz="2000" kern="1200" smtClean="0">
                          <a:solidFill>
                            <a:schemeClr val="tx1"/>
                          </a:solidFill>
                          <a:effectLst/>
                          <a:latin typeface="Arial" pitchFamily="34" charset="0"/>
                          <a:ea typeface="+mn-ea"/>
                          <a:cs typeface="Arial" pitchFamily="34" charset="0"/>
                        </a:rPr>
                        <a:t>- Nhận biết được một số loại đèn học thông dụng.</a:t>
                      </a:r>
                    </a:p>
                    <a:p>
                      <a:r>
                        <a:rPr lang="en-US" sz="2000" kern="1200" smtClean="0">
                          <a:solidFill>
                            <a:schemeClr val="tx1"/>
                          </a:solidFill>
                          <a:effectLst/>
                          <a:latin typeface="Arial" pitchFamily="34" charset="0"/>
                          <a:ea typeface="+mn-ea"/>
                          <a:cs typeface="Arial" pitchFamily="34" charset="0"/>
                        </a:rPr>
                        <a:t>- Xác định vị trí đặt đèn, bật, tắt, điều chỉnh được độ sáng của đèn học.</a:t>
                      </a:r>
                    </a:p>
                    <a:p>
                      <a:r>
                        <a:rPr lang="en-US" sz="2000" kern="1200" smtClean="0">
                          <a:solidFill>
                            <a:schemeClr val="tx1"/>
                          </a:solidFill>
                          <a:effectLst/>
                          <a:latin typeface="Arial" pitchFamily="34" charset="0"/>
                          <a:ea typeface="+mn-ea"/>
                          <a:cs typeface="Arial" pitchFamily="34" charset="0"/>
                        </a:rPr>
                        <a:t>- Nhận biết và phòng tránh được những tình huống mất an toàn khi sử dụng đèn học.</a:t>
                      </a:r>
                      <a:endParaRPr lang="en-US" sz="2000">
                        <a:effectLst/>
                        <a:latin typeface="Arial" pitchFamily="34" charset="0"/>
                        <a:ea typeface="Times New Roman"/>
                        <a:cs typeface="Arial" pitchFamily="34" charset="0"/>
                      </a:endParaRPr>
                    </a:p>
                  </a:txBody>
                  <a:tcPr marL="51435" marR="51435" marT="0" marB="0"/>
                </a:tc>
                <a:tc>
                  <a:txBody>
                    <a:bodyPr/>
                    <a:lstStyle/>
                    <a:p>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Tác</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dụng</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của</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đèn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học</a:t>
                      </a:r>
                      <a:r>
                        <a:rPr lang="en-US" sz="2000" kern="1200" dirty="0" smtClean="0">
                          <a:solidFill>
                            <a:schemeClr val="tx1"/>
                          </a:solidFill>
                          <a:effectLst/>
                          <a:latin typeface="Arial" pitchFamily="34" charset="0"/>
                          <a:ea typeface="+mn-ea"/>
                          <a:cs typeface="Arial" pitchFamily="34" charset="0"/>
                        </a:rPr>
                        <a:t>.</a:t>
                      </a:r>
                    </a:p>
                    <a:p>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Một</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số</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số</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loại</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đèn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học</a:t>
                      </a:r>
                      <a:endParaRPr lang="en-US" sz="2000" kern="1200" dirty="0" smtClean="0">
                        <a:solidFill>
                          <a:schemeClr val="tx1"/>
                        </a:solidFill>
                        <a:effectLst/>
                        <a:latin typeface="Arial" pitchFamily="34" charset="0"/>
                        <a:ea typeface="+mn-ea"/>
                        <a:cs typeface="Arial" pitchFamily="34" charset="0"/>
                      </a:endParaRPr>
                    </a:p>
                    <a:p>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Các</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bộ</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phận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chính</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của</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đèn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học</a:t>
                      </a:r>
                      <a:r>
                        <a:rPr lang="en-US" sz="2000" kern="1200" dirty="0" smtClean="0">
                          <a:solidFill>
                            <a:schemeClr val="tx1"/>
                          </a:solidFill>
                          <a:effectLst/>
                          <a:latin typeface="Arial" pitchFamily="34" charset="0"/>
                          <a:ea typeface="+mn-ea"/>
                          <a:cs typeface="Arial" pitchFamily="34" charset="0"/>
                        </a:rPr>
                        <a:t>.</a:t>
                      </a:r>
                    </a:p>
                    <a:p>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Sử</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dụng</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đèn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học</a:t>
                      </a:r>
                      <a:r>
                        <a:rPr lang="en-US" sz="2000" kern="1200" dirty="0" smtClean="0">
                          <a:solidFill>
                            <a:schemeClr val="tx1"/>
                          </a:solidFill>
                          <a:effectLst/>
                          <a:latin typeface="Arial" pitchFamily="34" charset="0"/>
                          <a:ea typeface="+mn-ea"/>
                          <a:cs typeface="Arial" pitchFamily="34" charset="0"/>
                        </a:rPr>
                        <a:t>.</a:t>
                      </a:r>
                    </a:p>
                    <a:p>
                      <a:r>
                        <a:rPr lang="en-US" sz="2000" kern="1200" dirty="0" smtClean="0">
                          <a:solidFill>
                            <a:schemeClr val="tx1"/>
                          </a:solidFill>
                          <a:effectLst/>
                          <a:latin typeface="Arial" pitchFamily="34" charset="0"/>
                          <a:ea typeface="+mn-ea"/>
                          <a:cs typeface="Arial" pitchFamily="34" charset="0"/>
                        </a:rPr>
                        <a:t>- An </a:t>
                      </a:r>
                      <a:r>
                        <a:rPr lang="en-US" sz="2000" kern="1200" dirty="0" err="1" smtClean="0">
                          <a:solidFill>
                            <a:schemeClr val="tx1"/>
                          </a:solidFill>
                          <a:effectLst/>
                          <a:latin typeface="Arial" pitchFamily="34" charset="0"/>
                          <a:ea typeface="+mn-ea"/>
                          <a:cs typeface="Arial" pitchFamily="34" charset="0"/>
                        </a:rPr>
                        <a:t>toàn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khi</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sử</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dụng</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đèn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học</a:t>
                      </a:r>
                      <a:r>
                        <a:rPr lang="en-US" sz="2000" kern="1200" dirty="0" smtClean="0">
                          <a:solidFill>
                            <a:schemeClr val="tx1"/>
                          </a:solidFill>
                          <a:effectLst/>
                          <a:latin typeface="Arial" pitchFamily="34" charset="0"/>
                          <a:ea typeface="+mn-ea"/>
                          <a:cs typeface="Arial" pitchFamily="34" charset="0"/>
                        </a:rPr>
                        <a:t>.</a:t>
                      </a:r>
                      <a:endParaRPr lang="en-US" sz="2000" dirty="0">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12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1" y="6480113"/>
            <a:ext cx="5552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371600" y="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0" y="457200"/>
            <a:ext cx="8220693" cy="492443"/>
          </a:xfrm>
          <a:prstGeom prst="rect">
            <a:avLst/>
          </a:prstGeom>
          <a:noFill/>
        </p:spPr>
        <p:txBody>
          <a:bodyPr wrap="square" rtlCol="0">
            <a:spAutoFit/>
          </a:bodyPr>
          <a:lstStyle/>
          <a:p>
            <a:r>
              <a:rPr lang="en-US" sz="2600" b="1">
                <a:solidFill>
                  <a:srgbClr val="0000FF"/>
                </a:solidFill>
              </a:rPr>
              <a:t>III. YÊU CẦU CẦN ĐẠT</a:t>
            </a:r>
            <a:endParaRPr lang="en-US" sz="2600">
              <a:solidFill>
                <a:srgbClr val="0000FF"/>
              </a:solidFill>
            </a:endParaRPr>
          </a:p>
        </p:txBody>
      </p:sp>
      <p:sp>
        <p:nvSpPr>
          <p:cNvPr id="5" name="TextBox 4"/>
          <p:cNvSpPr txBox="1"/>
          <p:nvPr/>
        </p:nvSpPr>
        <p:spPr>
          <a:xfrm>
            <a:off x="0" y="838200"/>
            <a:ext cx="6096491" cy="830997"/>
          </a:xfrm>
          <a:prstGeom prst="rect">
            <a:avLst/>
          </a:prstGeom>
          <a:noFill/>
        </p:spPr>
        <p:txBody>
          <a:bodyPr wrap="square" rtlCol="0">
            <a:spAutoFit/>
          </a:bodyPr>
          <a:lstStyle/>
          <a:p>
            <a:r>
              <a:rPr lang="en-US" sz="2400" b="1">
                <a:latin typeface="Arial" pitchFamily="34" charset="0"/>
                <a:cs typeface="Arial" pitchFamily="34" charset="0"/>
              </a:rPr>
              <a:t>3. Yêu cầu cần đạt về kiến thức, kĩ năng</a:t>
            </a:r>
            <a:endParaRPr lang="en-US" sz="2400">
              <a:latin typeface="Arial" pitchFamily="34" charset="0"/>
              <a:cs typeface="Arial" pitchFamily="34" charset="0"/>
            </a:endParaRPr>
          </a:p>
          <a:p>
            <a:endParaRPr lang="en-US" sz="240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48708275"/>
              </p:ext>
            </p:extLst>
          </p:nvPr>
        </p:nvGraphicFramePr>
        <p:xfrm>
          <a:off x="0" y="1509409"/>
          <a:ext cx="8001000" cy="4952351"/>
        </p:xfrm>
        <a:graphic>
          <a:graphicData uri="http://schemas.openxmlformats.org/drawingml/2006/table">
            <a:tbl>
              <a:tblPr firstRow="1" bandRow="1">
                <a:tableStyleId>{616DA210-FB5B-4158-B5E0-FEB733F419BA}</a:tableStyleId>
              </a:tblPr>
              <a:tblGrid>
                <a:gridCol w="1320473">
                  <a:extLst>
                    <a:ext uri="{9D8B030D-6E8A-4147-A177-3AD203B41FA5}">
                      <a16:colId xmlns:a16="http://schemas.microsoft.com/office/drawing/2014/main" val="20000"/>
                    </a:ext>
                  </a:extLst>
                </a:gridCol>
                <a:gridCol w="3339229">
                  <a:extLst>
                    <a:ext uri="{9D8B030D-6E8A-4147-A177-3AD203B41FA5}">
                      <a16:colId xmlns:a16="http://schemas.microsoft.com/office/drawing/2014/main" val="20001"/>
                    </a:ext>
                  </a:extLst>
                </a:gridCol>
                <a:gridCol w="3341298">
                  <a:extLst>
                    <a:ext uri="{9D8B030D-6E8A-4147-A177-3AD203B41FA5}">
                      <a16:colId xmlns:a16="http://schemas.microsoft.com/office/drawing/2014/main" val="20003"/>
                    </a:ext>
                  </a:extLst>
                </a:gridCol>
              </a:tblGrid>
              <a:tr h="570319">
                <a:tc>
                  <a:txBody>
                    <a:bodyPr/>
                    <a:lstStyle/>
                    <a:p>
                      <a:pPr algn="ctr">
                        <a:lnSpc>
                          <a:spcPct val="100000"/>
                        </a:lnSpc>
                        <a:spcAft>
                          <a:spcPts val="0"/>
                        </a:spcAft>
                      </a:pPr>
                      <a:r>
                        <a:rPr lang="en-US" sz="1900">
                          <a:solidFill>
                            <a:srgbClr val="FF0000"/>
                          </a:solidFill>
                          <a:effectLst/>
                          <a:latin typeface="Arial" pitchFamily="34" charset="0"/>
                          <a:cs typeface="Arial" pitchFamily="34" charset="0"/>
                        </a:rPr>
                        <a:t>Nội dung</a:t>
                      </a:r>
                      <a:endParaRPr lang="en-US" sz="19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900">
                          <a:solidFill>
                            <a:srgbClr val="FF0000"/>
                          </a:solidFill>
                          <a:effectLst/>
                          <a:latin typeface="Arial" pitchFamily="34" charset="0"/>
                          <a:cs typeface="Arial" pitchFamily="34" charset="0"/>
                        </a:rPr>
                        <a:t>Yêu cầu cần đạt</a:t>
                      </a:r>
                      <a:endParaRPr lang="en-US" sz="19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900" dirty="0" err="1">
                          <a:solidFill>
                            <a:srgbClr val="FF0000"/>
                          </a:solidFill>
                          <a:effectLst/>
                          <a:latin typeface="Arial" pitchFamily="34" charset="0"/>
                          <a:cs typeface="Arial" pitchFamily="34" charset="0"/>
                        </a:rPr>
                        <a:t>Mạch</a:t>
                      </a:r>
                      <a:r>
                        <a:rPr lang="en-US" sz="1900" dirty="0">
                          <a:solidFill>
                            <a:srgbClr val="FF0000"/>
                          </a:solidFill>
                          <a:effectLst/>
                          <a:latin typeface="Arial" pitchFamily="34" charset="0"/>
                          <a:cs typeface="Arial" pitchFamily="34" charset="0"/>
                        </a:rPr>
                        <a:t> </a:t>
                      </a:r>
                      <a:r>
                        <a:rPr lang="en-US" sz="1900" dirty="0" err="1">
                          <a:solidFill>
                            <a:srgbClr val="FF0000"/>
                          </a:solidFill>
                          <a:effectLst/>
                          <a:latin typeface="Arial" pitchFamily="34" charset="0"/>
                          <a:cs typeface="Arial" pitchFamily="34" charset="0"/>
                        </a:rPr>
                        <a:t>kiến</a:t>
                      </a:r>
                      <a:r>
                        <a:rPr lang="en-US" sz="1900" dirty="0">
                          <a:solidFill>
                            <a:srgbClr val="FF0000"/>
                          </a:solidFill>
                          <a:effectLst/>
                          <a:latin typeface="Arial" pitchFamily="34" charset="0"/>
                          <a:cs typeface="Arial" pitchFamily="34" charset="0"/>
                        </a:rPr>
                        <a:t> </a:t>
                      </a:r>
                      <a:r>
                        <a:rPr lang="en-US" sz="1900" dirty="0" err="1">
                          <a:solidFill>
                            <a:srgbClr val="FF0000"/>
                          </a:solidFill>
                          <a:effectLst/>
                          <a:latin typeface="Arial" pitchFamily="34" charset="0"/>
                          <a:cs typeface="Arial" pitchFamily="34" charset="0"/>
                        </a:rPr>
                        <a:t>thức</a:t>
                      </a:r>
                      <a:r>
                        <a:rPr lang="en-US" sz="1900" dirty="0">
                          <a:solidFill>
                            <a:srgbClr val="FF0000"/>
                          </a:solidFill>
                          <a:effectLst/>
                          <a:latin typeface="Arial" pitchFamily="34" charset="0"/>
                          <a:cs typeface="Arial" pitchFamily="34" charset="0"/>
                        </a:rPr>
                        <a:t> SGK </a:t>
                      </a:r>
                      <a:r>
                        <a:rPr lang="en-US" sz="1900" dirty="0" err="1">
                          <a:solidFill>
                            <a:srgbClr val="FF0000"/>
                          </a:solidFill>
                          <a:effectLst/>
                          <a:latin typeface="Arial" pitchFamily="34" charset="0"/>
                          <a:cs typeface="Arial" pitchFamily="34" charset="0"/>
                        </a:rPr>
                        <a:t>Cánh</a:t>
                      </a:r>
                      <a:r>
                        <a:rPr lang="en-US" sz="1900" dirty="0">
                          <a:solidFill>
                            <a:srgbClr val="FF0000"/>
                          </a:solidFill>
                          <a:effectLst/>
                          <a:latin typeface="Arial" pitchFamily="34" charset="0"/>
                          <a:cs typeface="Arial" pitchFamily="34" charset="0"/>
                        </a:rPr>
                        <a:t> </a:t>
                      </a:r>
                      <a:r>
                        <a:rPr lang="en-US" sz="1900" dirty="0" err="1" smtClean="0">
                          <a:solidFill>
                            <a:srgbClr val="FF0000"/>
                          </a:solidFill>
                          <a:effectLst/>
                          <a:latin typeface="Arial" pitchFamily="34" charset="0"/>
                          <a:cs typeface="Arial" pitchFamily="34" charset="0"/>
                        </a:rPr>
                        <a:t>diều</a:t>
                      </a:r>
                      <a:endParaRPr lang="en-US" sz="1900" dirty="0">
                        <a:solidFill>
                          <a:srgbClr val="FF0000"/>
                        </a:solidFill>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0"/>
                  </a:ext>
                </a:extLst>
              </a:tr>
              <a:tr h="375210">
                <a:tc gridSpan="3">
                  <a:txBody>
                    <a:bodyPr/>
                    <a:lstStyle/>
                    <a:p>
                      <a:pPr algn="ctr"/>
                      <a:r>
                        <a:rPr lang="en-US" sz="1900" kern="1200" smtClean="0">
                          <a:effectLst/>
                          <a:latin typeface="Arial" pitchFamily="34" charset="0"/>
                          <a:cs typeface="Arial" pitchFamily="34" charset="0"/>
                        </a:rPr>
                        <a:t>CÔNG NGHỆ VÀ ĐỜI SỐNG</a:t>
                      </a:r>
                      <a:endParaRPr lang="en-US" sz="1900">
                        <a:latin typeface="Arial" pitchFamily="34" charset="0"/>
                        <a:cs typeface="Arial" pitchFamily="34" charset="0"/>
                      </a:endParaRPr>
                    </a:p>
                  </a:txBody>
                  <a:tcPr marL="68580" marR="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92231">
                <a:tc>
                  <a:txBody>
                    <a:bodyPr/>
                    <a:lstStyle/>
                    <a:p>
                      <a:pPr algn="ctr">
                        <a:lnSpc>
                          <a:spcPct val="150000"/>
                        </a:lnSpc>
                        <a:spcAft>
                          <a:spcPts val="0"/>
                        </a:spcAft>
                      </a:pPr>
                      <a:r>
                        <a:rPr lang="en-US" sz="1900">
                          <a:effectLst/>
                          <a:latin typeface="Arial" pitchFamily="34" charset="0"/>
                          <a:cs typeface="Arial" pitchFamily="34" charset="0"/>
                        </a:rPr>
                        <a:t> </a:t>
                      </a:r>
                    </a:p>
                    <a:p>
                      <a:pPr algn="ctr">
                        <a:lnSpc>
                          <a:spcPct val="150000"/>
                        </a:lnSpc>
                        <a:spcAft>
                          <a:spcPts val="0"/>
                        </a:spcAft>
                      </a:pPr>
                      <a:r>
                        <a:rPr lang="en-US" sz="1900" kern="1200" smtClean="0">
                          <a:solidFill>
                            <a:schemeClr val="tx1"/>
                          </a:solidFill>
                          <a:effectLst/>
                          <a:latin typeface="Arial" pitchFamily="34" charset="0"/>
                          <a:ea typeface="+mn-ea"/>
                          <a:cs typeface="Arial" pitchFamily="34" charset="0"/>
                        </a:rPr>
                        <a:t>Sử dụng quạt điện</a:t>
                      </a:r>
                      <a:endParaRPr lang="en-US" sz="1900">
                        <a:effectLst/>
                        <a:latin typeface="Arial" pitchFamily="34" charset="0"/>
                        <a:ea typeface="Times New Roman"/>
                        <a:cs typeface="Arial" pitchFamily="34" charset="0"/>
                      </a:endParaRPr>
                    </a:p>
                  </a:txBody>
                  <a:tcPr marL="51435" marR="51435" marT="0" marB="0"/>
                </a:tc>
                <a:tc>
                  <a:txBody>
                    <a:bodyPr/>
                    <a:lstStyle/>
                    <a:p>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Nêu</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được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tác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dụng</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và</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mô</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tả</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được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các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bộ</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phận</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chính</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của</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điện</a:t>
                      </a:r>
                      <a:r>
                        <a:rPr lang="en-US" sz="1900" kern="1200" dirty="0" smtClean="0">
                          <a:solidFill>
                            <a:schemeClr val="tx1"/>
                          </a:solidFill>
                          <a:effectLst/>
                          <a:latin typeface="Arial" pitchFamily="34" charset="0"/>
                          <a:ea typeface="+mn-ea"/>
                          <a:cs typeface="Arial" pitchFamily="34" charset="0"/>
                        </a:rPr>
                        <a:t>.</a:t>
                      </a:r>
                    </a:p>
                    <a:p>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Nhận</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biết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được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một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số</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loại</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điện</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thông</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dụng</a:t>
                      </a:r>
                      <a:r>
                        <a:rPr lang="en-US" sz="1900" kern="1200" dirty="0" smtClean="0">
                          <a:solidFill>
                            <a:schemeClr val="tx1"/>
                          </a:solidFill>
                          <a:effectLst/>
                          <a:latin typeface="Arial" pitchFamily="34" charset="0"/>
                          <a:ea typeface="+mn-ea"/>
                          <a:cs typeface="Arial" pitchFamily="34" charset="0"/>
                        </a:rPr>
                        <a:t>.</a:t>
                      </a:r>
                    </a:p>
                    <a:p>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Xác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định</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vị</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trí</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đặt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bật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tắt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điều</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chỉnh</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được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tốc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độ</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phù</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hợp</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với</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yêu</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cầu</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sử</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dụng</a:t>
                      </a:r>
                      <a:r>
                        <a:rPr lang="en-US" sz="1900" kern="1200" dirty="0" smtClean="0">
                          <a:solidFill>
                            <a:schemeClr val="tx1"/>
                          </a:solidFill>
                          <a:effectLst/>
                          <a:latin typeface="Arial" pitchFamily="34" charset="0"/>
                          <a:ea typeface="+mn-ea"/>
                          <a:cs typeface="Arial" pitchFamily="34" charset="0"/>
                        </a:rPr>
                        <a:t>.</a:t>
                      </a:r>
                    </a:p>
                    <a:p>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Nhận</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biết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và</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phòng</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tránh</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được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những</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tính</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huống</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mất</a:t>
                      </a:r>
                      <a:r>
                        <a:rPr lang="en-US" sz="1900" kern="1200" dirty="0" smtClean="0">
                          <a:solidFill>
                            <a:schemeClr val="tx1"/>
                          </a:solidFill>
                          <a:effectLst/>
                          <a:latin typeface="Arial" pitchFamily="34" charset="0"/>
                          <a:ea typeface="+mn-ea"/>
                          <a:cs typeface="Arial" pitchFamily="34" charset="0"/>
                        </a:rPr>
                        <a:t> an </a:t>
                      </a:r>
                      <a:r>
                        <a:rPr lang="en-US" sz="1900" kern="1200" dirty="0" err="1" smtClean="0">
                          <a:solidFill>
                            <a:schemeClr val="tx1"/>
                          </a:solidFill>
                          <a:effectLst/>
                          <a:latin typeface="Arial" pitchFamily="34" charset="0"/>
                          <a:ea typeface="+mn-ea"/>
                          <a:cs typeface="Arial" pitchFamily="34" charset="0"/>
                        </a:rPr>
                        <a:t>toàn</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khi</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sử</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dụng</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điện</a:t>
                      </a:r>
                      <a:r>
                        <a:rPr lang="en-US" sz="1900" kern="1200" dirty="0" smtClean="0">
                          <a:solidFill>
                            <a:schemeClr val="tx1"/>
                          </a:solidFill>
                          <a:effectLst/>
                          <a:latin typeface="Arial" pitchFamily="34" charset="0"/>
                          <a:ea typeface="+mn-ea"/>
                          <a:cs typeface="Arial" pitchFamily="34" charset="0"/>
                        </a:rPr>
                        <a:t>.</a:t>
                      </a:r>
                      <a:endParaRPr lang="en-US" sz="1900" dirty="0">
                        <a:effectLst/>
                        <a:latin typeface="Arial" pitchFamily="34" charset="0"/>
                        <a:ea typeface="Times New Roman"/>
                        <a:cs typeface="Arial" pitchFamily="34" charset="0"/>
                      </a:endParaRPr>
                    </a:p>
                  </a:txBody>
                  <a:tcPr marL="51435" marR="51435" marT="0" marB="0"/>
                </a:tc>
                <a:tc>
                  <a:txBody>
                    <a:bodyPr/>
                    <a:lstStyle/>
                    <a:p>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Tác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dụng</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của</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điện</a:t>
                      </a:r>
                      <a:r>
                        <a:rPr lang="en-US" sz="1900" kern="1200" dirty="0" smtClean="0">
                          <a:solidFill>
                            <a:schemeClr val="tx1"/>
                          </a:solidFill>
                          <a:effectLst/>
                          <a:latin typeface="Arial" pitchFamily="34" charset="0"/>
                          <a:ea typeface="+mn-ea"/>
                          <a:cs typeface="Arial" pitchFamily="34" charset="0"/>
                        </a:rPr>
                        <a:t>.</a:t>
                      </a:r>
                    </a:p>
                    <a:p>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Một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số</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số</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loại</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điện</a:t>
                      </a:r>
                      <a:r>
                        <a:rPr lang="en-US" sz="1900" kern="1200" dirty="0" smtClean="0">
                          <a:solidFill>
                            <a:schemeClr val="tx1"/>
                          </a:solidFill>
                          <a:effectLst/>
                          <a:latin typeface="Arial" pitchFamily="34" charset="0"/>
                          <a:ea typeface="+mn-ea"/>
                          <a:cs typeface="Arial" pitchFamily="34" charset="0"/>
                        </a:rPr>
                        <a:t>.</a:t>
                      </a:r>
                    </a:p>
                    <a:p>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Các</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bộ</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phận</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chính</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của</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điện</a:t>
                      </a:r>
                      <a:r>
                        <a:rPr lang="en-US" sz="1900" kern="1200" dirty="0" smtClean="0">
                          <a:solidFill>
                            <a:schemeClr val="tx1"/>
                          </a:solidFill>
                          <a:effectLst/>
                          <a:latin typeface="Arial" pitchFamily="34" charset="0"/>
                          <a:ea typeface="+mn-ea"/>
                          <a:cs typeface="Arial" pitchFamily="34" charset="0"/>
                        </a:rPr>
                        <a:t>.</a:t>
                      </a:r>
                    </a:p>
                    <a:p>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Sử</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dụng</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điện</a:t>
                      </a:r>
                      <a:r>
                        <a:rPr lang="en-US" sz="1900" kern="1200" dirty="0" smtClean="0">
                          <a:solidFill>
                            <a:schemeClr val="tx1"/>
                          </a:solidFill>
                          <a:effectLst/>
                          <a:latin typeface="Arial" pitchFamily="34" charset="0"/>
                          <a:ea typeface="+mn-ea"/>
                          <a:cs typeface="Arial" pitchFamily="34" charset="0"/>
                        </a:rPr>
                        <a:t>.</a:t>
                      </a:r>
                    </a:p>
                    <a:p>
                      <a:r>
                        <a:rPr lang="en-US" sz="1900" kern="1200" dirty="0" smtClean="0">
                          <a:solidFill>
                            <a:schemeClr val="tx1"/>
                          </a:solidFill>
                          <a:effectLst/>
                          <a:latin typeface="Arial" pitchFamily="34" charset="0"/>
                          <a:ea typeface="+mn-ea"/>
                          <a:cs typeface="Arial" pitchFamily="34" charset="0"/>
                        </a:rPr>
                        <a:t>- An </a:t>
                      </a:r>
                      <a:r>
                        <a:rPr lang="en-US" sz="1900" kern="1200" dirty="0" err="1" smtClean="0">
                          <a:solidFill>
                            <a:schemeClr val="tx1"/>
                          </a:solidFill>
                          <a:effectLst/>
                          <a:latin typeface="Arial" pitchFamily="34" charset="0"/>
                          <a:ea typeface="+mn-ea"/>
                          <a:cs typeface="Arial" pitchFamily="34" charset="0"/>
                        </a:rPr>
                        <a:t>toàn</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khi</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sử</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dụng</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quạt</a:t>
                      </a:r>
                      <a:r>
                        <a:rPr lang="en-US" sz="1900" kern="1200" dirty="0" smtClean="0">
                          <a:solidFill>
                            <a:schemeClr val="tx1"/>
                          </a:solidFill>
                          <a:effectLst/>
                          <a:latin typeface="Arial" pitchFamily="34" charset="0"/>
                          <a:ea typeface="+mn-ea"/>
                          <a:cs typeface="Arial" pitchFamily="34" charset="0"/>
                        </a:rPr>
                        <a:t> </a:t>
                      </a:r>
                      <a:r>
                        <a:rPr lang="en-US" sz="1900" kern="1200" dirty="0" err="1" smtClean="0">
                          <a:solidFill>
                            <a:schemeClr val="tx1"/>
                          </a:solidFill>
                          <a:effectLst/>
                          <a:latin typeface="Arial" pitchFamily="34" charset="0"/>
                          <a:ea typeface="+mn-ea"/>
                          <a:cs typeface="Arial" pitchFamily="34" charset="0"/>
                        </a:rPr>
                        <a:t>điện</a:t>
                      </a:r>
                      <a:r>
                        <a:rPr lang="en-US" sz="1900" kern="1200" dirty="0" smtClean="0">
                          <a:solidFill>
                            <a:schemeClr val="tx1"/>
                          </a:solidFill>
                          <a:effectLst/>
                          <a:latin typeface="Arial" pitchFamily="34" charset="0"/>
                          <a:ea typeface="+mn-ea"/>
                          <a:cs typeface="Arial" pitchFamily="34" charset="0"/>
                        </a:rPr>
                        <a:t>.</a:t>
                      </a:r>
                      <a:endParaRPr lang="en-US" sz="1900" dirty="0">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548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1" y="6480113"/>
            <a:ext cx="4790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3048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15240" y="775066"/>
            <a:ext cx="8220693" cy="492443"/>
          </a:xfrm>
          <a:prstGeom prst="rect">
            <a:avLst/>
          </a:prstGeom>
          <a:noFill/>
        </p:spPr>
        <p:txBody>
          <a:bodyPr wrap="square" rtlCol="0">
            <a:spAutoFit/>
          </a:bodyPr>
          <a:lstStyle/>
          <a:p>
            <a:r>
              <a:rPr lang="en-US" sz="2600" b="1">
                <a:solidFill>
                  <a:srgbClr val="0000FF"/>
                </a:solidFill>
              </a:rPr>
              <a:t>III. YÊU CẦU CẦN ĐẠT</a:t>
            </a:r>
            <a:endParaRPr lang="en-US" sz="2600">
              <a:solidFill>
                <a:srgbClr val="0000FF"/>
              </a:solidFill>
            </a:endParaRPr>
          </a:p>
        </p:txBody>
      </p:sp>
      <p:sp>
        <p:nvSpPr>
          <p:cNvPr id="5" name="TextBox 4"/>
          <p:cNvSpPr txBox="1"/>
          <p:nvPr/>
        </p:nvSpPr>
        <p:spPr>
          <a:xfrm>
            <a:off x="15240" y="1143000"/>
            <a:ext cx="7716479" cy="830997"/>
          </a:xfrm>
          <a:prstGeom prst="rect">
            <a:avLst/>
          </a:prstGeom>
          <a:noFill/>
        </p:spPr>
        <p:txBody>
          <a:bodyPr wrap="square" rtlCol="0">
            <a:spAutoFit/>
          </a:bodyPr>
          <a:lstStyle/>
          <a:p>
            <a:r>
              <a:rPr lang="en-US" sz="2400" b="1">
                <a:latin typeface="Arial" pitchFamily="34" charset="0"/>
                <a:cs typeface="Arial" pitchFamily="34" charset="0"/>
              </a:rPr>
              <a:t>3. Yêu cầu cần đạt về kiến thức, kĩ năng</a:t>
            </a:r>
            <a:endParaRPr lang="en-US" sz="2400">
              <a:latin typeface="Arial" pitchFamily="34" charset="0"/>
              <a:cs typeface="Arial" pitchFamily="34" charset="0"/>
            </a:endParaRPr>
          </a:p>
          <a:p>
            <a:endParaRPr lang="en-US" sz="240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98409135"/>
              </p:ext>
            </p:extLst>
          </p:nvPr>
        </p:nvGraphicFramePr>
        <p:xfrm>
          <a:off x="130867" y="1737774"/>
          <a:ext cx="7946333" cy="5129718"/>
        </p:xfrm>
        <a:graphic>
          <a:graphicData uri="http://schemas.openxmlformats.org/drawingml/2006/table">
            <a:tbl>
              <a:tblPr firstRow="1" bandRow="1">
                <a:tableStyleId>{616DA210-FB5B-4158-B5E0-FEB733F419BA}</a:tableStyleId>
              </a:tblPr>
              <a:tblGrid>
                <a:gridCol w="1274077">
                  <a:extLst>
                    <a:ext uri="{9D8B030D-6E8A-4147-A177-3AD203B41FA5}">
                      <a16:colId xmlns:a16="http://schemas.microsoft.com/office/drawing/2014/main" val="20000"/>
                    </a:ext>
                  </a:extLst>
                </a:gridCol>
                <a:gridCol w="3236429">
                  <a:extLst>
                    <a:ext uri="{9D8B030D-6E8A-4147-A177-3AD203B41FA5}">
                      <a16:colId xmlns:a16="http://schemas.microsoft.com/office/drawing/2014/main" val="20001"/>
                    </a:ext>
                  </a:extLst>
                </a:gridCol>
                <a:gridCol w="3435827">
                  <a:extLst>
                    <a:ext uri="{9D8B030D-6E8A-4147-A177-3AD203B41FA5}">
                      <a16:colId xmlns:a16="http://schemas.microsoft.com/office/drawing/2014/main" val="20003"/>
                    </a:ext>
                  </a:extLst>
                </a:gridCol>
              </a:tblGrid>
              <a:tr h="543128">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Nội dung</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Yêu cầu cần đạt</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dirty="0" err="1">
                          <a:solidFill>
                            <a:srgbClr val="FF0000"/>
                          </a:solidFill>
                          <a:effectLst/>
                          <a:latin typeface="Arial" pitchFamily="34" charset="0"/>
                          <a:cs typeface="Arial" pitchFamily="34" charset="0"/>
                        </a:rPr>
                        <a:t>Mạch</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kiến</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thức</a:t>
                      </a:r>
                      <a:r>
                        <a:rPr lang="en-US" sz="1800" dirty="0">
                          <a:solidFill>
                            <a:srgbClr val="FF0000"/>
                          </a:solidFill>
                          <a:effectLst/>
                          <a:latin typeface="Arial" pitchFamily="34" charset="0"/>
                          <a:cs typeface="Arial" pitchFamily="34" charset="0"/>
                        </a:rPr>
                        <a:t> SGK </a:t>
                      </a:r>
                      <a:r>
                        <a:rPr lang="en-US" sz="1800" dirty="0" err="1">
                          <a:solidFill>
                            <a:srgbClr val="FF0000"/>
                          </a:solidFill>
                          <a:effectLst/>
                          <a:latin typeface="Arial" pitchFamily="34" charset="0"/>
                          <a:cs typeface="Arial" pitchFamily="34" charset="0"/>
                        </a:rPr>
                        <a:t>Cánh</a:t>
                      </a:r>
                      <a:r>
                        <a:rPr lang="en-US" sz="1800" dirty="0">
                          <a:solidFill>
                            <a:srgbClr val="FF0000"/>
                          </a:solidFill>
                          <a:effectLst/>
                          <a:latin typeface="Arial" pitchFamily="34" charset="0"/>
                          <a:cs typeface="Arial" pitchFamily="34" charset="0"/>
                        </a:rPr>
                        <a:t> </a:t>
                      </a:r>
                      <a:r>
                        <a:rPr lang="en-US" sz="1800" dirty="0" err="1" smtClean="0">
                          <a:solidFill>
                            <a:srgbClr val="FF0000"/>
                          </a:solidFill>
                          <a:effectLst/>
                          <a:latin typeface="Arial" pitchFamily="34" charset="0"/>
                          <a:cs typeface="Arial" pitchFamily="34" charset="0"/>
                        </a:rPr>
                        <a:t>diều</a:t>
                      </a:r>
                      <a:endParaRPr lang="en-US" sz="1800" dirty="0">
                        <a:solidFill>
                          <a:srgbClr val="FF0000"/>
                        </a:solidFill>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0"/>
                  </a:ext>
                </a:extLst>
              </a:tr>
              <a:tr h="392259">
                <a:tc gridSpan="3">
                  <a:txBody>
                    <a:bodyPr/>
                    <a:lstStyle/>
                    <a:p>
                      <a:pPr algn="ctr"/>
                      <a:r>
                        <a:rPr lang="en-US" sz="2000" kern="1200" dirty="0" smtClean="0">
                          <a:effectLst/>
                          <a:latin typeface="Arial" pitchFamily="34" charset="0"/>
                          <a:cs typeface="Arial" pitchFamily="34" charset="0"/>
                        </a:rPr>
                        <a:t>CÔNG NGHỆ VÀ ĐỜI SỐNG</a:t>
                      </a:r>
                      <a:endParaRPr lang="en-US" sz="2000" dirty="0">
                        <a:latin typeface="Arial" pitchFamily="34" charset="0"/>
                        <a:cs typeface="Arial" pitchFamily="34" charset="0"/>
                      </a:endParaRPr>
                    </a:p>
                  </a:txBody>
                  <a:tcPr marL="68580" marR="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84838">
                <a:tc>
                  <a:txBody>
                    <a:bodyPr/>
                    <a:lstStyle/>
                    <a:p>
                      <a:pPr algn="ctr">
                        <a:lnSpc>
                          <a:spcPct val="150000"/>
                        </a:lnSpc>
                        <a:spcAft>
                          <a:spcPts val="0"/>
                        </a:spcAft>
                      </a:pPr>
                      <a:r>
                        <a:rPr lang="en-US" sz="1900">
                          <a:effectLst/>
                          <a:latin typeface="Arial" pitchFamily="34" charset="0"/>
                          <a:cs typeface="Arial" pitchFamily="34" charset="0"/>
                        </a:rPr>
                        <a:t> </a:t>
                      </a:r>
                    </a:p>
                    <a:p>
                      <a:pPr algn="ctr">
                        <a:lnSpc>
                          <a:spcPct val="150000"/>
                        </a:lnSpc>
                        <a:spcAft>
                          <a:spcPts val="0"/>
                        </a:spcAft>
                      </a:pPr>
                      <a:r>
                        <a:rPr lang="en-US" sz="1800" kern="1200" smtClean="0">
                          <a:solidFill>
                            <a:schemeClr val="tx1"/>
                          </a:solidFill>
                          <a:effectLst/>
                          <a:latin typeface="Arial" pitchFamily="34" charset="0"/>
                          <a:ea typeface="+mn-ea"/>
                          <a:cs typeface="Arial" pitchFamily="34" charset="0"/>
                        </a:rPr>
                        <a:t>Sử dụng máy thu thanh</a:t>
                      </a:r>
                      <a:endParaRPr lang="en-US" sz="1900">
                        <a:effectLst/>
                        <a:latin typeface="Arial" pitchFamily="34" charset="0"/>
                        <a:ea typeface="Times New Roman"/>
                        <a:cs typeface="Arial" pitchFamily="34" charset="0"/>
                      </a:endParaRPr>
                    </a:p>
                  </a:txBody>
                  <a:tcPr marL="51435" marR="51435" marT="0" marB="0"/>
                </a:tc>
                <a:tc>
                  <a:txBody>
                    <a:bodyPr/>
                    <a:lstStyle/>
                    <a:p>
                      <a:r>
                        <a:rPr lang="en-US" sz="1800" kern="1200" smtClean="0">
                          <a:solidFill>
                            <a:schemeClr val="tx1"/>
                          </a:solidFill>
                          <a:effectLst/>
                          <a:latin typeface="Arial" pitchFamily="34" charset="0"/>
                          <a:ea typeface="+mn-ea"/>
                          <a:cs typeface="Arial" pitchFamily="34" charset="0"/>
                        </a:rPr>
                        <a:t>- Nêu được tác dụng của máy thu thanh</a:t>
                      </a:r>
                    </a:p>
                    <a:p>
                      <a:r>
                        <a:rPr lang="en-US" sz="1800" kern="1200" smtClean="0">
                          <a:solidFill>
                            <a:schemeClr val="tx1"/>
                          </a:solidFill>
                          <a:effectLst/>
                          <a:latin typeface="Arial" pitchFamily="34" charset="0"/>
                          <a:ea typeface="+mn-ea"/>
                          <a:cs typeface="Arial" pitchFamily="34" charset="0"/>
                        </a:rPr>
                        <a:t>- Dựa vào sơ đồ khối, mô tả được mối quan hệ đơn giản giữa đài phát thanh và máy thu thanh.</a:t>
                      </a:r>
                    </a:p>
                    <a:p>
                      <a:r>
                        <a:rPr lang="en-US" sz="1800" kern="1200" smtClean="0">
                          <a:solidFill>
                            <a:schemeClr val="tx1"/>
                          </a:solidFill>
                          <a:effectLst/>
                          <a:latin typeface="Arial" pitchFamily="34" charset="0"/>
                          <a:ea typeface="+mn-ea"/>
                          <a:cs typeface="Arial" pitchFamily="34" charset="0"/>
                        </a:rPr>
                        <a:t>- Kể tên và nêu được nội dung phát thanh của một số chương trình phù hợp với lứa tuổi học sinh trên đài phát thanh.</a:t>
                      </a:r>
                    </a:p>
                    <a:p>
                      <a:r>
                        <a:rPr lang="en-US" sz="1800" kern="1200" smtClean="0">
                          <a:solidFill>
                            <a:schemeClr val="tx1"/>
                          </a:solidFill>
                          <a:effectLst/>
                          <a:latin typeface="Arial" pitchFamily="34" charset="0"/>
                          <a:ea typeface="+mn-ea"/>
                          <a:cs typeface="Arial" pitchFamily="34" charset="0"/>
                        </a:rPr>
                        <a:t>- Chọn được kênh phát thanh, thay đổi âm lượng theo ý muốn.</a:t>
                      </a:r>
                    </a:p>
                  </a:txBody>
                  <a:tcPr marL="51435" marR="51435" marT="0" marB="0"/>
                </a:tc>
                <a:tc>
                  <a:txBody>
                    <a:bodyPr/>
                    <a:lstStyle/>
                    <a:p>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Tác</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dụng</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của</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máy</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thu</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thanh</a:t>
                      </a:r>
                      <a:r>
                        <a:rPr lang="en-US" sz="1800" kern="1200" dirty="0" smtClean="0">
                          <a:solidFill>
                            <a:schemeClr val="tx1"/>
                          </a:solidFill>
                          <a:effectLst/>
                          <a:latin typeface="Arial" pitchFamily="34" charset="0"/>
                          <a:ea typeface="+mn-ea"/>
                          <a:cs typeface="Arial" pitchFamily="34" charset="0"/>
                        </a:rPr>
                        <a:t>.</a:t>
                      </a:r>
                    </a:p>
                    <a:p>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Mối</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quan</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hệ</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giữa</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đài</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phát</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thanh</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và</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máy</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thu</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thanh</a:t>
                      </a:r>
                      <a:r>
                        <a:rPr lang="en-US" sz="1800" kern="1200" dirty="0" smtClean="0">
                          <a:solidFill>
                            <a:schemeClr val="tx1"/>
                          </a:solidFill>
                          <a:effectLst/>
                          <a:latin typeface="Arial" pitchFamily="34" charset="0"/>
                          <a:ea typeface="+mn-ea"/>
                          <a:cs typeface="Arial" pitchFamily="34" charset="0"/>
                        </a:rPr>
                        <a:t>.</a:t>
                      </a:r>
                    </a:p>
                    <a:p>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Một</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số</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chương</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trình</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phát</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thanh</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dành</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cho</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lứa</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tuổi</a:t>
                      </a:r>
                      <a:r>
                        <a:rPr lang="en-US" sz="1800" kern="1200" dirty="0" smtClean="0">
                          <a:solidFill>
                            <a:schemeClr val="tx1"/>
                          </a:solidFill>
                          <a:effectLst/>
                          <a:latin typeface="Arial" pitchFamily="34" charset="0"/>
                          <a:ea typeface="+mn-ea"/>
                          <a:cs typeface="Arial" pitchFamily="34" charset="0"/>
                        </a:rPr>
                        <a:t> HS.</a:t>
                      </a:r>
                    </a:p>
                    <a:p>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Chọn</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kênh</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và</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điều</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chỉnh</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âm</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lượng</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máy</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thu</a:t>
                      </a:r>
                      <a:r>
                        <a:rPr lang="en-US" sz="1800" kern="1200" dirty="0" smtClean="0">
                          <a:solidFill>
                            <a:schemeClr val="tx1"/>
                          </a:solidFill>
                          <a:effectLst/>
                          <a:latin typeface="Arial" pitchFamily="34" charset="0"/>
                          <a:ea typeface="+mn-ea"/>
                          <a:cs typeface="Arial" pitchFamily="34" charset="0"/>
                        </a:rPr>
                        <a:t> </a:t>
                      </a:r>
                      <a:r>
                        <a:rPr lang="en-US" sz="1800" kern="1200" dirty="0" err="1" smtClean="0">
                          <a:solidFill>
                            <a:schemeClr val="tx1"/>
                          </a:solidFill>
                          <a:effectLst/>
                          <a:latin typeface="Arial" pitchFamily="34" charset="0"/>
                          <a:ea typeface="+mn-ea"/>
                          <a:cs typeface="Arial" pitchFamily="34" charset="0"/>
                        </a:rPr>
                        <a:t>thanh</a:t>
                      </a:r>
                      <a:r>
                        <a:rPr lang="en-US" sz="1800" kern="1200" dirty="0" smtClean="0">
                          <a:solidFill>
                            <a:schemeClr val="tx1"/>
                          </a:solidFill>
                          <a:effectLst/>
                          <a:latin typeface="Arial" pitchFamily="34" charset="0"/>
                          <a:ea typeface="+mn-ea"/>
                          <a:cs typeface="Arial" pitchFamily="34" charset="0"/>
                        </a:rPr>
                        <a:t>.</a:t>
                      </a:r>
                      <a:endParaRPr lang="en-US" sz="1900" dirty="0">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695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1" y="6480113"/>
            <a:ext cx="5552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3048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3048" y="772226"/>
            <a:ext cx="8220693" cy="492443"/>
          </a:xfrm>
          <a:prstGeom prst="rect">
            <a:avLst/>
          </a:prstGeom>
          <a:noFill/>
        </p:spPr>
        <p:txBody>
          <a:bodyPr wrap="square" rtlCol="0">
            <a:spAutoFit/>
          </a:bodyPr>
          <a:lstStyle/>
          <a:p>
            <a:r>
              <a:rPr lang="en-US" sz="2600" b="1">
                <a:solidFill>
                  <a:srgbClr val="0000FF"/>
                </a:solidFill>
              </a:rPr>
              <a:t>III. YÊU CẦU CẦN ĐẠT</a:t>
            </a:r>
            <a:endParaRPr lang="en-US" sz="2600">
              <a:solidFill>
                <a:srgbClr val="0000FF"/>
              </a:solidFill>
            </a:endParaRPr>
          </a:p>
        </p:txBody>
      </p:sp>
      <p:sp>
        <p:nvSpPr>
          <p:cNvPr id="5" name="TextBox 4"/>
          <p:cNvSpPr txBox="1"/>
          <p:nvPr/>
        </p:nvSpPr>
        <p:spPr>
          <a:xfrm>
            <a:off x="-76200" y="1219200"/>
            <a:ext cx="6096491" cy="769441"/>
          </a:xfrm>
          <a:prstGeom prst="rect">
            <a:avLst/>
          </a:prstGeom>
          <a:noFill/>
        </p:spPr>
        <p:txBody>
          <a:bodyPr wrap="square" rtlCol="0">
            <a:spAutoFit/>
          </a:bodyPr>
          <a:lstStyle/>
          <a:p>
            <a:r>
              <a:rPr lang="en-US" sz="2200" b="1">
                <a:latin typeface="Arial" pitchFamily="34" charset="0"/>
                <a:cs typeface="Arial" pitchFamily="34" charset="0"/>
              </a:rPr>
              <a:t>3. Yêu cầu cần đạt về kiến thức, kĩ năng</a:t>
            </a:r>
            <a:endParaRPr lang="en-US" sz="2200">
              <a:latin typeface="Arial" pitchFamily="34" charset="0"/>
              <a:cs typeface="Arial" pitchFamily="34" charset="0"/>
            </a:endParaRPr>
          </a:p>
          <a:p>
            <a:endParaRPr lang="en-US" sz="220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26242909"/>
              </p:ext>
            </p:extLst>
          </p:nvPr>
        </p:nvGraphicFramePr>
        <p:xfrm>
          <a:off x="3048" y="1704763"/>
          <a:ext cx="8208745" cy="5143623"/>
        </p:xfrm>
        <a:graphic>
          <a:graphicData uri="http://schemas.openxmlformats.org/drawingml/2006/table">
            <a:tbl>
              <a:tblPr firstRow="1" bandRow="1">
                <a:tableStyleId>{616DA210-FB5B-4158-B5E0-FEB733F419BA}</a:tableStyleId>
              </a:tblPr>
              <a:tblGrid>
                <a:gridCol w="1482173">
                  <a:extLst>
                    <a:ext uri="{9D8B030D-6E8A-4147-A177-3AD203B41FA5}">
                      <a16:colId xmlns:a16="http://schemas.microsoft.com/office/drawing/2014/main" val="20000"/>
                    </a:ext>
                  </a:extLst>
                </a:gridCol>
                <a:gridCol w="3146575">
                  <a:extLst>
                    <a:ext uri="{9D8B030D-6E8A-4147-A177-3AD203B41FA5}">
                      <a16:colId xmlns:a16="http://schemas.microsoft.com/office/drawing/2014/main" val="20001"/>
                    </a:ext>
                  </a:extLst>
                </a:gridCol>
                <a:gridCol w="3579997">
                  <a:extLst>
                    <a:ext uri="{9D8B030D-6E8A-4147-A177-3AD203B41FA5}">
                      <a16:colId xmlns:a16="http://schemas.microsoft.com/office/drawing/2014/main" val="20005"/>
                    </a:ext>
                  </a:extLst>
                </a:gridCol>
              </a:tblGrid>
              <a:tr h="486461">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Nội dung</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Yêu cầu cần đạt</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dirty="0" err="1">
                          <a:solidFill>
                            <a:srgbClr val="FF0000"/>
                          </a:solidFill>
                          <a:effectLst/>
                          <a:latin typeface="Arial" pitchFamily="34" charset="0"/>
                          <a:cs typeface="Arial" pitchFamily="34" charset="0"/>
                        </a:rPr>
                        <a:t>Mạch</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kiến</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thức</a:t>
                      </a:r>
                      <a:r>
                        <a:rPr lang="en-US" sz="1800" dirty="0">
                          <a:solidFill>
                            <a:srgbClr val="FF0000"/>
                          </a:solidFill>
                          <a:effectLst/>
                          <a:latin typeface="Arial" pitchFamily="34" charset="0"/>
                          <a:cs typeface="Arial" pitchFamily="34" charset="0"/>
                        </a:rPr>
                        <a:t> SGK </a:t>
                      </a:r>
                      <a:r>
                        <a:rPr lang="en-US" sz="1800" dirty="0" err="1">
                          <a:solidFill>
                            <a:srgbClr val="FF0000"/>
                          </a:solidFill>
                          <a:effectLst/>
                          <a:latin typeface="Arial" pitchFamily="34" charset="0"/>
                          <a:cs typeface="Arial" pitchFamily="34" charset="0"/>
                        </a:rPr>
                        <a:t>Cánh</a:t>
                      </a:r>
                      <a:r>
                        <a:rPr lang="en-US" sz="1800" dirty="0">
                          <a:solidFill>
                            <a:srgbClr val="FF0000"/>
                          </a:solidFill>
                          <a:effectLst/>
                          <a:latin typeface="Arial" pitchFamily="34" charset="0"/>
                          <a:cs typeface="Arial" pitchFamily="34" charset="0"/>
                        </a:rPr>
                        <a:t> </a:t>
                      </a:r>
                      <a:r>
                        <a:rPr lang="en-US" sz="1800" dirty="0" err="1" smtClean="0">
                          <a:solidFill>
                            <a:srgbClr val="FF0000"/>
                          </a:solidFill>
                          <a:effectLst/>
                          <a:latin typeface="Arial" pitchFamily="34" charset="0"/>
                          <a:cs typeface="Arial" pitchFamily="34" charset="0"/>
                        </a:rPr>
                        <a:t>diều</a:t>
                      </a:r>
                      <a:endParaRPr lang="en-US" sz="1800" dirty="0">
                        <a:solidFill>
                          <a:srgbClr val="FF0000"/>
                        </a:solidFill>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0"/>
                  </a:ext>
                </a:extLst>
              </a:tr>
              <a:tr h="329654">
                <a:tc gridSpan="3">
                  <a:txBody>
                    <a:bodyPr/>
                    <a:lstStyle/>
                    <a:p>
                      <a:pPr algn="ctr"/>
                      <a:r>
                        <a:rPr lang="en-US" sz="2000" kern="1200" smtClean="0">
                          <a:effectLst/>
                          <a:latin typeface="Arial" pitchFamily="34" charset="0"/>
                          <a:cs typeface="Arial" pitchFamily="34" charset="0"/>
                        </a:rPr>
                        <a:t>CÔNG NGHỆ VÀ ĐỜI SỐNG</a:t>
                      </a:r>
                      <a:endParaRPr lang="en-US" sz="2000">
                        <a:latin typeface="Arial" pitchFamily="34" charset="0"/>
                        <a:cs typeface="Arial" pitchFamily="34" charset="0"/>
                      </a:endParaRPr>
                    </a:p>
                  </a:txBody>
                  <a:tcPr marL="68580" marR="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60922">
                <a:tc>
                  <a:txBody>
                    <a:bodyPr/>
                    <a:lstStyle/>
                    <a:p>
                      <a:pPr algn="ctr">
                        <a:lnSpc>
                          <a:spcPct val="150000"/>
                        </a:lnSpc>
                        <a:spcAft>
                          <a:spcPts val="0"/>
                        </a:spcAft>
                      </a:pPr>
                      <a:r>
                        <a:rPr lang="en-US" sz="1900">
                          <a:effectLst/>
                          <a:latin typeface="Arial" pitchFamily="34" charset="0"/>
                          <a:cs typeface="Arial" pitchFamily="34" charset="0"/>
                        </a:rPr>
                        <a:t> </a:t>
                      </a:r>
                    </a:p>
                    <a:p>
                      <a:pPr algn="ctr">
                        <a:lnSpc>
                          <a:spcPct val="150000"/>
                        </a:lnSpc>
                        <a:spcAft>
                          <a:spcPts val="0"/>
                        </a:spcAft>
                      </a:pPr>
                      <a:r>
                        <a:rPr lang="en-US" sz="1800" kern="1200" smtClean="0">
                          <a:solidFill>
                            <a:schemeClr val="tx1"/>
                          </a:solidFill>
                          <a:effectLst/>
                          <a:latin typeface="+mn-lt"/>
                          <a:ea typeface="+mn-ea"/>
                          <a:cs typeface="+mn-cs"/>
                        </a:rPr>
                        <a:t>Sử dụng máy thu hình</a:t>
                      </a:r>
                      <a:endParaRPr lang="en-US" sz="1900">
                        <a:effectLst/>
                        <a:latin typeface="Arial" pitchFamily="34" charset="0"/>
                        <a:ea typeface="Times New Roman"/>
                        <a:cs typeface="Arial" pitchFamily="34" charset="0"/>
                      </a:endParaRPr>
                    </a:p>
                  </a:txBody>
                  <a:tcPr marL="51435" marR="51435" marT="0" marB="0"/>
                </a:tc>
                <a:tc>
                  <a:txBody>
                    <a:bodyPr/>
                    <a:lstStyle/>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Trình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bày</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được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tác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dụng</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của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máy</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thu</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hình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tivi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trong</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gia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đình</a:t>
                      </a:r>
                      <a:r>
                        <a:rPr lang="en-US" sz="1800" kern="1200" dirty="0" smtClean="0">
                          <a:solidFill>
                            <a:schemeClr val="tx1"/>
                          </a:solidFill>
                          <a:effectLst/>
                          <a:latin typeface="+mn-lt"/>
                          <a:ea typeface="+mn-ea"/>
                          <a:cs typeface="+mn-cs"/>
                        </a:rPr>
                        <a:t>.</a:t>
                      </a:r>
                    </a:p>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Dựa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vào</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sơ</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đồ</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khối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mô</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tả</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được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mối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quan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hệ</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đơn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giản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giữa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đài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truyền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hình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và</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ti</a:t>
                      </a:r>
                      <a:r>
                        <a:rPr lang="en-US" sz="1800" kern="1200" dirty="0" smtClean="0">
                          <a:solidFill>
                            <a:schemeClr val="tx1"/>
                          </a:solidFill>
                          <a:effectLst/>
                          <a:latin typeface="+mn-lt"/>
                          <a:ea typeface="+mn-ea"/>
                          <a:cs typeface="+mn-cs"/>
                        </a:rPr>
                        <a:t> vi.</a:t>
                      </a:r>
                    </a:p>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Kể</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tên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và</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nêu</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được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nội</a:t>
                      </a:r>
                      <a:r>
                        <a:rPr lang="en-US" sz="1800" kern="1200" dirty="0" smtClean="0">
                          <a:solidFill>
                            <a:schemeClr val="tx1"/>
                          </a:solidFill>
                          <a:effectLst/>
                          <a:latin typeface="+mn-lt"/>
                          <a:ea typeface="+mn-ea"/>
                          <a:cs typeface="+mn-cs"/>
                        </a:rPr>
                        <a:t> dung </a:t>
                      </a:r>
                      <a:r>
                        <a:rPr lang="en-US" sz="1800" kern="1200" dirty="0" err="1" smtClean="0">
                          <a:solidFill>
                            <a:schemeClr val="tx1"/>
                          </a:solidFill>
                          <a:effectLst/>
                          <a:latin typeface="+mn-lt"/>
                          <a:ea typeface="+mn-ea"/>
                          <a:cs typeface="+mn-cs"/>
                        </a:rPr>
                        <a:t>của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một</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số</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kênh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truyền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hình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phổ</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biến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phù</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hợp</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với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học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sinh</a:t>
                      </a:r>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Lựa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chọn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được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vị</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trí</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ngồi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đảm</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bảo</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góc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nhìn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và</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khoảng</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cách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hợp</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lí</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khi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xem</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ti</a:t>
                      </a:r>
                      <a:r>
                        <a:rPr lang="en-US" sz="1800" kern="1200" dirty="0" smtClean="0">
                          <a:solidFill>
                            <a:schemeClr val="tx1"/>
                          </a:solidFill>
                          <a:effectLst/>
                          <a:latin typeface="+mn-lt"/>
                          <a:ea typeface="+mn-ea"/>
                          <a:cs typeface="+mn-cs"/>
                        </a:rPr>
                        <a:t> vi.</a:t>
                      </a:r>
                    </a:p>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Chọn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được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kênh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điều</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chỉnh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được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âm</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thanh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của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tivi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theo</a:t>
                      </a:r>
                      <a:r>
                        <a:rPr lang="en-US" sz="1800" kern="1200" dirty="0" smtClean="0">
                          <a:solidFill>
                            <a:schemeClr val="tx1"/>
                          </a:solidFill>
                          <a:effectLst/>
                          <a:latin typeface="+mn-lt"/>
                          <a:ea typeface="+mn-ea"/>
                          <a:cs typeface="+mn-cs"/>
                        </a:rPr>
                        <a:t> ý </a:t>
                      </a:r>
                      <a:r>
                        <a:rPr lang="en-US" sz="1800" kern="1200" dirty="0" err="1" smtClean="0">
                          <a:solidFill>
                            <a:schemeClr val="tx1"/>
                          </a:solidFill>
                          <a:effectLst/>
                          <a:latin typeface="+mn-lt"/>
                          <a:ea typeface="+mn-ea"/>
                          <a:cs typeface="+mn-cs"/>
                        </a:rPr>
                        <a:t>muốn</a:t>
                      </a:r>
                      <a:r>
                        <a:rPr lang="en-US" sz="1800" kern="1200" dirty="0" smtClean="0">
                          <a:solidFill>
                            <a:schemeClr val="tx1"/>
                          </a:solidFill>
                          <a:effectLst/>
                          <a:latin typeface="+mn-lt"/>
                          <a:ea typeface="+mn-ea"/>
                          <a:cs typeface="+mn-cs"/>
                        </a:rPr>
                        <a:t>.</a:t>
                      </a:r>
                      <a:endParaRPr lang="en-US" sz="1900" dirty="0">
                        <a:effectLst/>
                        <a:latin typeface="Arial" pitchFamily="34" charset="0"/>
                        <a:ea typeface="Times New Roman"/>
                        <a:cs typeface="Arial" pitchFamily="34" charset="0"/>
                      </a:endParaRPr>
                    </a:p>
                  </a:txBody>
                  <a:tcPr marL="51435" marR="51435" marT="0" marB="0"/>
                </a:tc>
                <a:tc>
                  <a:txBody>
                    <a:bodyPr/>
                    <a:lstStyle/>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Tác</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dụng</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của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máy</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thu</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hình</a:t>
                      </a:r>
                      <a:r>
                        <a:rPr lang="en-US" sz="1800" kern="1200" dirty="0" smtClean="0">
                          <a:solidFill>
                            <a:schemeClr val="tx1"/>
                          </a:solidFill>
                          <a:effectLst/>
                          <a:latin typeface="+mn-lt"/>
                          <a:ea typeface="+mn-ea"/>
                          <a:cs typeface="+mn-cs"/>
                        </a:rPr>
                        <a:t>.</a:t>
                      </a:r>
                    </a:p>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Mối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quan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hệ</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giữa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đài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truyền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hình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và</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máy</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thu</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hình</a:t>
                      </a:r>
                      <a:r>
                        <a:rPr lang="en-US" sz="1800" kern="1200" dirty="0" smtClean="0">
                          <a:solidFill>
                            <a:schemeClr val="tx1"/>
                          </a:solidFill>
                          <a:effectLst/>
                          <a:latin typeface="+mn-lt"/>
                          <a:ea typeface="+mn-ea"/>
                          <a:cs typeface="+mn-cs"/>
                        </a:rPr>
                        <a:t>.</a:t>
                      </a:r>
                    </a:p>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Một</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số</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chương</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trình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truyền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hình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dành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cho</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lứa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tuổi</a:t>
                      </a:r>
                      <a:r>
                        <a:rPr lang="en-US" sz="1800" kern="1200" dirty="0" smtClean="0">
                          <a:solidFill>
                            <a:schemeClr val="tx1"/>
                          </a:solidFill>
                          <a:effectLst/>
                          <a:latin typeface="+mn-lt"/>
                          <a:ea typeface="+mn-ea"/>
                          <a:cs typeface="+mn-cs"/>
                        </a:rPr>
                        <a:t> HS.</a:t>
                      </a:r>
                    </a:p>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Chọn</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kênh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và</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điều</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chỉnh</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âm</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lượng</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tivi</a:t>
                      </a:r>
                      <a:r>
                        <a:rPr lang="en-US" sz="1800" kern="1200" dirty="0" smtClean="0">
                          <a:solidFill>
                            <a:schemeClr val="tx1"/>
                          </a:solidFill>
                          <a:effectLst/>
                          <a:latin typeface="+mn-lt"/>
                          <a:ea typeface="+mn-ea"/>
                          <a:cs typeface="+mn-cs"/>
                        </a:rPr>
                        <a:t>.</a:t>
                      </a:r>
                    </a:p>
                    <a:p>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Ngồi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xem</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tivi</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đúng</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cách</a:t>
                      </a:r>
                      <a:r>
                        <a:rPr lang="en-US" sz="1800" kern="1200" dirty="0" smtClean="0">
                          <a:solidFill>
                            <a:schemeClr val="tx1"/>
                          </a:solidFill>
                          <a:effectLst/>
                          <a:latin typeface="+mn-lt"/>
                          <a:ea typeface="+mn-ea"/>
                          <a:cs typeface="+mn-cs"/>
                        </a:rPr>
                        <a:t>.</a:t>
                      </a:r>
                      <a:endParaRPr lang="en-US" sz="1900" dirty="0">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8364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1" y="6480113"/>
            <a:ext cx="5552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371600" y="-762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18288" y="345757"/>
            <a:ext cx="8220693" cy="492443"/>
          </a:xfrm>
          <a:prstGeom prst="rect">
            <a:avLst/>
          </a:prstGeom>
          <a:noFill/>
        </p:spPr>
        <p:txBody>
          <a:bodyPr wrap="square" rtlCol="0">
            <a:spAutoFit/>
          </a:bodyPr>
          <a:lstStyle/>
          <a:p>
            <a:r>
              <a:rPr lang="en-US" sz="2600" b="1">
                <a:solidFill>
                  <a:srgbClr val="0000FF"/>
                </a:solidFill>
              </a:rPr>
              <a:t>III. YÊU CẦU CẦN ĐẠT</a:t>
            </a:r>
            <a:endParaRPr lang="en-US" sz="2600">
              <a:solidFill>
                <a:srgbClr val="0000FF"/>
              </a:solidFill>
            </a:endParaRPr>
          </a:p>
        </p:txBody>
      </p:sp>
      <p:sp>
        <p:nvSpPr>
          <p:cNvPr id="5" name="TextBox 4"/>
          <p:cNvSpPr txBox="1"/>
          <p:nvPr/>
        </p:nvSpPr>
        <p:spPr>
          <a:xfrm>
            <a:off x="18288" y="766846"/>
            <a:ext cx="8439912" cy="830997"/>
          </a:xfrm>
          <a:prstGeom prst="rect">
            <a:avLst/>
          </a:prstGeom>
          <a:noFill/>
        </p:spPr>
        <p:txBody>
          <a:bodyPr wrap="square" rtlCol="0">
            <a:spAutoFit/>
          </a:bodyPr>
          <a:lstStyle/>
          <a:p>
            <a:r>
              <a:rPr lang="en-US" sz="2400" b="1">
                <a:latin typeface="Arial" pitchFamily="34" charset="0"/>
                <a:cs typeface="Arial" pitchFamily="34" charset="0"/>
              </a:rPr>
              <a:t>3. Yêu cầu cần đạt về kiến thức, kĩ năng</a:t>
            </a:r>
            <a:endParaRPr lang="en-US" sz="2400">
              <a:latin typeface="Arial" pitchFamily="34" charset="0"/>
              <a:cs typeface="Arial" pitchFamily="34" charset="0"/>
            </a:endParaRPr>
          </a:p>
          <a:p>
            <a:endParaRPr lang="en-US" sz="240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42584297"/>
              </p:ext>
            </p:extLst>
          </p:nvPr>
        </p:nvGraphicFramePr>
        <p:xfrm>
          <a:off x="54864" y="1259288"/>
          <a:ext cx="8022335" cy="5446309"/>
        </p:xfrm>
        <a:graphic>
          <a:graphicData uri="http://schemas.openxmlformats.org/drawingml/2006/table">
            <a:tbl>
              <a:tblPr firstRow="1" bandRow="1">
                <a:tableStyleId>{616DA210-FB5B-4158-B5E0-FEB733F419BA}</a:tableStyleId>
              </a:tblPr>
              <a:tblGrid>
                <a:gridCol w="1285722">
                  <a:extLst>
                    <a:ext uri="{9D8B030D-6E8A-4147-A177-3AD203B41FA5}">
                      <a16:colId xmlns:a16="http://schemas.microsoft.com/office/drawing/2014/main" val="20000"/>
                    </a:ext>
                  </a:extLst>
                </a:gridCol>
                <a:gridCol w="3269383">
                  <a:extLst>
                    <a:ext uri="{9D8B030D-6E8A-4147-A177-3AD203B41FA5}">
                      <a16:colId xmlns:a16="http://schemas.microsoft.com/office/drawing/2014/main" val="20001"/>
                    </a:ext>
                  </a:extLst>
                </a:gridCol>
                <a:gridCol w="3467230">
                  <a:extLst>
                    <a:ext uri="{9D8B030D-6E8A-4147-A177-3AD203B41FA5}">
                      <a16:colId xmlns:a16="http://schemas.microsoft.com/office/drawing/2014/main" val="20003"/>
                    </a:ext>
                  </a:extLst>
                </a:gridCol>
              </a:tblGrid>
              <a:tr h="684239">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Nội dung</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Yêu cầu cần đạt</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dirty="0" err="1">
                          <a:solidFill>
                            <a:srgbClr val="FF0000"/>
                          </a:solidFill>
                          <a:effectLst/>
                          <a:latin typeface="Arial" pitchFamily="34" charset="0"/>
                          <a:cs typeface="Arial" pitchFamily="34" charset="0"/>
                        </a:rPr>
                        <a:t>Mạch</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kiến</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thức</a:t>
                      </a:r>
                      <a:r>
                        <a:rPr lang="en-US" sz="1800" dirty="0">
                          <a:solidFill>
                            <a:srgbClr val="FF0000"/>
                          </a:solidFill>
                          <a:effectLst/>
                          <a:latin typeface="Arial" pitchFamily="34" charset="0"/>
                          <a:cs typeface="Arial" pitchFamily="34" charset="0"/>
                        </a:rPr>
                        <a:t> SGK </a:t>
                      </a:r>
                      <a:r>
                        <a:rPr lang="en-US" sz="1800" dirty="0" err="1">
                          <a:solidFill>
                            <a:srgbClr val="FF0000"/>
                          </a:solidFill>
                          <a:effectLst/>
                          <a:latin typeface="Arial" pitchFamily="34" charset="0"/>
                          <a:cs typeface="Arial" pitchFamily="34" charset="0"/>
                        </a:rPr>
                        <a:t>Cánh</a:t>
                      </a:r>
                      <a:r>
                        <a:rPr lang="en-US" sz="1800" dirty="0">
                          <a:solidFill>
                            <a:srgbClr val="FF0000"/>
                          </a:solidFill>
                          <a:effectLst/>
                          <a:latin typeface="Arial" pitchFamily="34" charset="0"/>
                          <a:cs typeface="Arial" pitchFamily="34" charset="0"/>
                        </a:rPr>
                        <a:t> </a:t>
                      </a:r>
                      <a:r>
                        <a:rPr lang="en-US" sz="1800" dirty="0" err="1" smtClean="0">
                          <a:solidFill>
                            <a:srgbClr val="FF0000"/>
                          </a:solidFill>
                          <a:effectLst/>
                          <a:latin typeface="Arial" pitchFamily="34" charset="0"/>
                          <a:cs typeface="Arial" pitchFamily="34" charset="0"/>
                        </a:rPr>
                        <a:t>diều</a:t>
                      </a:r>
                      <a:endParaRPr lang="en-US" sz="1800" dirty="0">
                        <a:solidFill>
                          <a:srgbClr val="FF0000"/>
                        </a:solidFill>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0"/>
                  </a:ext>
                </a:extLst>
              </a:tr>
              <a:tr h="494173">
                <a:tc gridSpan="3">
                  <a:txBody>
                    <a:bodyPr/>
                    <a:lstStyle/>
                    <a:p>
                      <a:pPr algn="ctr"/>
                      <a:r>
                        <a:rPr lang="en-US" sz="2000" kern="1200" smtClean="0">
                          <a:effectLst/>
                          <a:latin typeface="Arial" pitchFamily="34" charset="0"/>
                          <a:cs typeface="Arial" pitchFamily="34" charset="0"/>
                        </a:rPr>
                        <a:t>CÔNG NGHỆ VÀ ĐỜI SỐNG</a:t>
                      </a:r>
                      <a:endParaRPr lang="en-US" sz="2000">
                        <a:latin typeface="Arial" pitchFamily="34" charset="0"/>
                        <a:cs typeface="Arial" pitchFamily="34" charset="0"/>
                      </a:endParaRPr>
                    </a:p>
                  </a:txBody>
                  <a:tcPr marL="68580" marR="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67897">
                <a:tc>
                  <a:txBody>
                    <a:bodyPr/>
                    <a:lstStyle/>
                    <a:p>
                      <a:pPr algn="ctr">
                        <a:lnSpc>
                          <a:spcPct val="150000"/>
                        </a:lnSpc>
                        <a:spcAft>
                          <a:spcPts val="0"/>
                        </a:spcAft>
                      </a:pPr>
                      <a:r>
                        <a:rPr lang="en-US" sz="2000">
                          <a:effectLst/>
                          <a:latin typeface="Arial" pitchFamily="34" charset="0"/>
                          <a:cs typeface="Arial" pitchFamily="34" charset="0"/>
                        </a:rPr>
                        <a:t> </a:t>
                      </a:r>
                    </a:p>
                    <a:p>
                      <a:pPr algn="ctr"/>
                      <a:r>
                        <a:rPr lang="en-US" sz="2000" kern="1200" smtClean="0">
                          <a:solidFill>
                            <a:schemeClr val="tx1"/>
                          </a:solidFill>
                          <a:effectLst/>
                          <a:latin typeface="Arial" pitchFamily="34" charset="0"/>
                          <a:ea typeface="+mn-ea"/>
                          <a:cs typeface="Arial" pitchFamily="34" charset="0"/>
                        </a:rPr>
                        <a:t>An toàn với môi trường công nghệ trong gia đình</a:t>
                      </a:r>
                      <a:endParaRPr lang="en-US" sz="2000" kern="1200">
                        <a:solidFill>
                          <a:schemeClr val="tx1"/>
                        </a:solidFill>
                        <a:effectLst/>
                        <a:latin typeface="Arial" pitchFamily="34" charset="0"/>
                        <a:ea typeface="+mn-ea"/>
                        <a:cs typeface="Arial" pitchFamily="34" charset="0"/>
                      </a:endParaRPr>
                    </a:p>
                  </a:txBody>
                  <a:tcPr marL="51435" marR="51435" marT="0" marB="0"/>
                </a:tc>
                <a:tc>
                  <a:txBody>
                    <a:bodyPr/>
                    <a:lstStyle/>
                    <a:p>
                      <a:pPr algn="just"/>
                      <a:r>
                        <a:rPr lang="en-US" sz="2000" kern="1200" smtClean="0">
                          <a:solidFill>
                            <a:schemeClr val="tx1"/>
                          </a:solidFill>
                          <a:effectLst/>
                          <a:latin typeface="Arial" pitchFamily="34" charset="0"/>
                          <a:ea typeface="+mn-ea"/>
                          <a:cs typeface="Arial" pitchFamily="34" charset="0"/>
                        </a:rPr>
                        <a:t>- Nhận biết và phòng tránh được một số tình huống không an toàn (VD: Các tình huống liên quan đến điện, nhiệt, khói, khí, ga, các đồ vật sắc, nhọn,..) cho người từ môi trường công nghệ trong gia đình.</a:t>
                      </a:r>
                    </a:p>
                    <a:p>
                      <a:pPr algn="just"/>
                      <a:r>
                        <a:rPr lang="en-US" sz="2000" kern="1200" smtClean="0">
                          <a:solidFill>
                            <a:schemeClr val="tx1"/>
                          </a:solidFill>
                          <a:effectLst/>
                          <a:latin typeface="Arial" pitchFamily="34" charset="0"/>
                          <a:ea typeface="+mn-ea"/>
                          <a:cs typeface="Arial" pitchFamily="34" charset="0"/>
                        </a:rPr>
                        <a:t>- Báo cho người lớn biết khi có sự cố, tình huống mất an toàn xảy ra.</a:t>
                      </a:r>
                    </a:p>
                  </a:txBody>
                  <a:tcPr marL="51435" marR="51435" marT="0" marB="0"/>
                </a:tc>
                <a:tc>
                  <a:txBody>
                    <a:bodyPr/>
                    <a:lstStyle/>
                    <a:p>
                      <a:pPr algn="just"/>
                      <a:r>
                        <a:rPr lang="en-US" sz="2000" kern="1200" dirty="0" smtClean="0">
                          <a:solidFill>
                            <a:schemeClr val="tx1"/>
                          </a:solidFill>
                          <a:effectLst/>
                          <a:latin typeface="Arial" pitchFamily="34" charset="0"/>
                          <a:ea typeface="+mn-ea"/>
                          <a:cs typeface="Arial" pitchFamily="34" charset="0"/>
                        </a:rPr>
                        <a:t>- An </a:t>
                      </a:r>
                      <a:r>
                        <a:rPr lang="en-US" sz="2000" kern="1200" dirty="0" err="1" smtClean="0">
                          <a:solidFill>
                            <a:schemeClr val="tx1"/>
                          </a:solidFill>
                          <a:effectLst/>
                          <a:latin typeface="Arial" pitchFamily="34" charset="0"/>
                          <a:ea typeface="+mn-ea"/>
                          <a:cs typeface="Arial" pitchFamily="34" charset="0"/>
                        </a:rPr>
                        <a:t>toàn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với</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các</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đồ</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dùng</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sắc</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nhọn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dễ</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vỡ</a:t>
                      </a:r>
                      <a:r>
                        <a:rPr lang="en-US" sz="2000" kern="1200" dirty="0" smtClean="0">
                          <a:solidFill>
                            <a:schemeClr val="tx1"/>
                          </a:solidFill>
                          <a:effectLst/>
                          <a:latin typeface="Arial" pitchFamily="34" charset="0"/>
                          <a:ea typeface="+mn-ea"/>
                          <a:cs typeface="Arial" pitchFamily="34" charset="0"/>
                        </a:rPr>
                        <a:t>.</a:t>
                      </a:r>
                    </a:p>
                    <a:p>
                      <a:pPr algn="just"/>
                      <a:r>
                        <a:rPr lang="en-US" sz="2000" kern="1200" dirty="0" smtClean="0">
                          <a:solidFill>
                            <a:schemeClr val="tx1"/>
                          </a:solidFill>
                          <a:effectLst/>
                          <a:latin typeface="Arial" pitchFamily="34" charset="0"/>
                          <a:ea typeface="+mn-ea"/>
                          <a:cs typeface="Arial" pitchFamily="34" charset="0"/>
                        </a:rPr>
                        <a:t>- An </a:t>
                      </a:r>
                      <a:r>
                        <a:rPr lang="en-US" sz="2000" kern="1200" dirty="0" err="1" smtClean="0">
                          <a:solidFill>
                            <a:schemeClr val="tx1"/>
                          </a:solidFill>
                          <a:effectLst/>
                          <a:latin typeface="Arial" pitchFamily="34" charset="0"/>
                          <a:ea typeface="+mn-ea"/>
                          <a:cs typeface="Arial" pitchFamily="34" charset="0"/>
                        </a:rPr>
                        <a:t>toàn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với</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các</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đồ</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dùng</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có</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nhiệt</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độ</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cao</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khí</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ga.</a:t>
                      </a:r>
                      <a:endParaRPr lang="en-US" sz="2000" kern="1200" dirty="0" smtClean="0">
                        <a:solidFill>
                          <a:schemeClr val="tx1"/>
                        </a:solidFill>
                        <a:effectLst/>
                        <a:latin typeface="Arial" pitchFamily="34" charset="0"/>
                        <a:ea typeface="+mn-ea"/>
                        <a:cs typeface="Arial" pitchFamily="34" charset="0"/>
                      </a:endParaRPr>
                    </a:p>
                    <a:p>
                      <a:pPr algn="just"/>
                      <a:r>
                        <a:rPr lang="en-US" sz="2000" kern="1200" dirty="0" smtClean="0">
                          <a:solidFill>
                            <a:schemeClr val="tx1"/>
                          </a:solidFill>
                          <a:effectLst/>
                          <a:latin typeface="Arial" pitchFamily="34" charset="0"/>
                          <a:ea typeface="+mn-ea"/>
                          <a:cs typeface="Arial" pitchFamily="34" charset="0"/>
                        </a:rPr>
                        <a:t>- An </a:t>
                      </a:r>
                      <a:r>
                        <a:rPr lang="en-US" sz="2000" kern="1200" dirty="0" err="1" smtClean="0">
                          <a:solidFill>
                            <a:schemeClr val="tx1"/>
                          </a:solidFill>
                          <a:effectLst/>
                          <a:latin typeface="Arial" pitchFamily="34" charset="0"/>
                          <a:ea typeface="+mn-ea"/>
                          <a:cs typeface="Arial" pitchFamily="34" charset="0"/>
                        </a:rPr>
                        <a:t>toàn</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với</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các</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đồ</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dùng</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sử</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dụng</a:t>
                      </a:r>
                      <a:r>
                        <a:rPr lang="en-US" sz="2000" kern="1200" dirty="0" smtClean="0">
                          <a:solidFill>
                            <a:schemeClr val="tx1"/>
                          </a:solidFill>
                          <a:effectLst/>
                          <a:latin typeface="Arial" pitchFamily="34" charset="0"/>
                          <a:ea typeface="+mn-ea"/>
                          <a:cs typeface="Arial" pitchFamily="34" charset="0"/>
                        </a:rPr>
                        <a:t> </a:t>
                      </a:r>
                      <a:r>
                        <a:rPr lang="en-US" sz="2000" kern="1200" dirty="0" err="1" smtClean="0">
                          <a:solidFill>
                            <a:schemeClr val="tx1"/>
                          </a:solidFill>
                          <a:effectLst/>
                          <a:latin typeface="Arial" pitchFamily="34" charset="0"/>
                          <a:ea typeface="+mn-ea"/>
                          <a:cs typeface="Arial" pitchFamily="34" charset="0"/>
                        </a:rPr>
                        <a:t>điện</a:t>
                      </a:r>
                      <a:r>
                        <a:rPr lang="en-US" sz="2000" kern="1200" dirty="0" smtClean="0">
                          <a:solidFill>
                            <a:schemeClr val="tx1"/>
                          </a:solidFill>
                          <a:effectLst/>
                          <a:latin typeface="Arial" pitchFamily="34" charset="0"/>
                          <a:ea typeface="+mn-ea"/>
                          <a:cs typeface="Arial" pitchFamily="34" charset="0"/>
                        </a:rPr>
                        <a:t>.</a:t>
                      </a:r>
                      <a:endParaRPr lang="en-US" sz="2000" dirty="0">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680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1" y="6480113"/>
            <a:ext cx="5552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19200" y="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0" y="526005"/>
            <a:ext cx="8220693" cy="492443"/>
          </a:xfrm>
          <a:prstGeom prst="rect">
            <a:avLst/>
          </a:prstGeom>
          <a:noFill/>
        </p:spPr>
        <p:txBody>
          <a:bodyPr wrap="square" rtlCol="0">
            <a:spAutoFit/>
          </a:bodyPr>
          <a:lstStyle/>
          <a:p>
            <a:r>
              <a:rPr lang="en-US" sz="2600" b="1">
                <a:solidFill>
                  <a:srgbClr val="0000FF"/>
                </a:solidFill>
              </a:rPr>
              <a:t>III. YÊU CẦU CẦN ĐẠT</a:t>
            </a:r>
            <a:endParaRPr lang="en-US" sz="2600">
              <a:solidFill>
                <a:srgbClr val="0000FF"/>
              </a:solidFill>
            </a:endParaRPr>
          </a:p>
        </p:txBody>
      </p:sp>
      <p:sp>
        <p:nvSpPr>
          <p:cNvPr id="5" name="TextBox 4"/>
          <p:cNvSpPr txBox="1"/>
          <p:nvPr/>
        </p:nvSpPr>
        <p:spPr>
          <a:xfrm>
            <a:off x="12192" y="966901"/>
            <a:ext cx="7335479" cy="830997"/>
          </a:xfrm>
          <a:prstGeom prst="rect">
            <a:avLst/>
          </a:prstGeom>
          <a:noFill/>
        </p:spPr>
        <p:txBody>
          <a:bodyPr wrap="square" rtlCol="0">
            <a:spAutoFit/>
          </a:bodyPr>
          <a:lstStyle/>
          <a:p>
            <a:r>
              <a:rPr lang="en-US" sz="2400" b="1">
                <a:latin typeface="Arial" pitchFamily="34" charset="0"/>
                <a:cs typeface="Arial" pitchFamily="34" charset="0"/>
              </a:rPr>
              <a:t>3. Yêu cầu cần đạt về kiến thức, kĩ năng</a:t>
            </a:r>
            <a:endParaRPr lang="en-US" sz="2400">
              <a:latin typeface="Arial" pitchFamily="34" charset="0"/>
              <a:cs typeface="Arial" pitchFamily="34" charset="0"/>
            </a:endParaRPr>
          </a:p>
          <a:p>
            <a:endParaRPr lang="en-US" sz="240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581137033"/>
              </p:ext>
            </p:extLst>
          </p:nvPr>
        </p:nvGraphicFramePr>
        <p:xfrm>
          <a:off x="12191" y="1459344"/>
          <a:ext cx="8133035" cy="5017656"/>
        </p:xfrm>
        <a:graphic>
          <a:graphicData uri="http://schemas.openxmlformats.org/drawingml/2006/table">
            <a:tbl>
              <a:tblPr firstRow="1" bandRow="1">
                <a:tableStyleId>{616DA210-FB5B-4158-B5E0-FEB733F419BA}</a:tableStyleId>
              </a:tblPr>
              <a:tblGrid>
                <a:gridCol w="1390545">
                  <a:extLst>
                    <a:ext uri="{9D8B030D-6E8A-4147-A177-3AD203B41FA5}">
                      <a16:colId xmlns:a16="http://schemas.microsoft.com/office/drawing/2014/main" val="20000"/>
                    </a:ext>
                  </a:extLst>
                </a:gridCol>
                <a:gridCol w="3251187">
                  <a:extLst>
                    <a:ext uri="{9D8B030D-6E8A-4147-A177-3AD203B41FA5}">
                      <a16:colId xmlns:a16="http://schemas.microsoft.com/office/drawing/2014/main" val="20001"/>
                    </a:ext>
                  </a:extLst>
                </a:gridCol>
                <a:gridCol w="3491303">
                  <a:extLst>
                    <a:ext uri="{9D8B030D-6E8A-4147-A177-3AD203B41FA5}">
                      <a16:colId xmlns:a16="http://schemas.microsoft.com/office/drawing/2014/main" val="20003"/>
                    </a:ext>
                  </a:extLst>
                </a:gridCol>
              </a:tblGrid>
              <a:tr h="564486">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Nội dung</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Yêu cầu cần đạt</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dirty="0" err="1">
                          <a:solidFill>
                            <a:srgbClr val="FF0000"/>
                          </a:solidFill>
                          <a:effectLst/>
                          <a:latin typeface="Arial" pitchFamily="34" charset="0"/>
                          <a:cs typeface="Arial" pitchFamily="34" charset="0"/>
                        </a:rPr>
                        <a:t>Mạch</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kiến</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thức</a:t>
                      </a:r>
                      <a:r>
                        <a:rPr lang="en-US" sz="1800" dirty="0">
                          <a:solidFill>
                            <a:srgbClr val="FF0000"/>
                          </a:solidFill>
                          <a:effectLst/>
                          <a:latin typeface="Arial" pitchFamily="34" charset="0"/>
                          <a:cs typeface="Arial" pitchFamily="34" charset="0"/>
                        </a:rPr>
                        <a:t> SGK </a:t>
                      </a:r>
                      <a:r>
                        <a:rPr lang="en-US" sz="1800" dirty="0" err="1">
                          <a:solidFill>
                            <a:srgbClr val="FF0000"/>
                          </a:solidFill>
                          <a:effectLst/>
                          <a:latin typeface="Arial" pitchFamily="34" charset="0"/>
                          <a:cs typeface="Arial" pitchFamily="34" charset="0"/>
                        </a:rPr>
                        <a:t>Cánh</a:t>
                      </a:r>
                      <a:r>
                        <a:rPr lang="en-US" sz="1800" dirty="0">
                          <a:solidFill>
                            <a:srgbClr val="FF0000"/>
                          </a:solidFill>
                          <a:effectLst/>
                          <a:latin typeface="Arial" pitchFamily="34" charset="0"/>
                          <a:cs typeface="Arial" pitchFamily="34" charset="0"/>
                        </a:rPr>
                        <a:t> </a:t>
                      </a:r>
                      <a:r>
                        <a:rPr lang="en-US" sz="1800" dirty="0" err="1" smtClean="0">
                          <a:solidFill>
                            <a:srgbClr val="FF0000"/>
                          </a:solidFill>
                          <a:effectLst/>
                          <a:latin typeface="Arial" pitchFamily="34" charset="0"/>
                          <a:cs typeface="Arial" pitchFamily="34" charset="0"/>
                        </a:rPr>
                        <a:t>diều</a:t>
                      </a:r>
                      <a:endParaRPr lang="en-US" sz="1800" dirty="0">
                        <a:solidFill>
                          <a:srgbClr val="FF0000"/>
                        </a:solidFill>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0"/>
                  </a:ext>
                </a:extLst>
              </a:tr>
              <a:tr h="376325">
                <a:tc gridSpan="3">
                  <a:txBody>
                    <a:bodyPr/>
                    <a:lstStyle/>
                    <a:p>
                      <a:pPr algn="ctr"/>
                      <a:r>
                        <a:rPr lang="en-US" sz="1800" b="1" kern="1200" smtClean="0">
                          <a:solidFill>
                            <a:schemeClr val="tx1"/>
                          </a:solidFill>
                          <a:effectLst/>
                          <a:latin typeface="Arial" pitchFamily="34" charset="0"/>
                          <a:ea typeface="+mn-ea"/>
                          <a:cs typeface="Arial" pitchFamily="34" charset="0"/>
                        </a:rPr>
                        <a:t>THỦ CÔNG KĨ THUẬT</a:t>
                      </a:r>
                      <a:endParaRPr lang="en-US" sz="2000">
                        <a:latin typeface="Arial" pitchFamily="34" charset="0"/>
                        <a:cs typeface="Arial" pitchFamily="34" charset="0"/>
                      </a:endParaRPr>
                    </a:p>
                  </a:txBody>
                  <a:tcPr marL="68580" marR="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076845">
                <a:tc>
                  <a:txBody>
                    <a:bodyPr/>
                    <a:lstStyle/>
                    <a:p>
                      <a:pPr algn="ctr">
                        <a:lnSpc>
                          <a:spcPct val="100000"/>
                        </a:lnSpc>
                        <a:spcAft>
                          <a:spcPts val="0"/>
                        </a:spcAft>
                      </a:pPr>
                      <a:r>
                        <a:rPr lang="en-US" sz="2000">
                          <a:effectLst/>
                          <a:latin typeface="Arial" pitchFamily="34" charset="0"/>
                          <a:cs typeface="Arial" pitchFamily="34" charset="0"/>
                        </a:rPr>
                        <a:t> </a:t>
                      </a:r>
                    </a:p>
                    <a:p>
                      <a:pPr algn="ctr">
                        <a:lnSpc>
                          <a:spcPct val="100000"/>
                        </a:lnSpc>
                      </a:pPr>
                      <a:r>
                        <a:rPr lang="en-US" sz="2000" kern="1200" smtClean="0">
                          <a:solidFill>
                            <a:schemeClr val="tx1"/>
                          </a:solidFill>
                          <a:effectLst/>
                          <a:latin typeface="Arial" pitchFamily="34" charset="0"/>
                          <a:ea typeface="+mn-ea"/>
                          <a:cs typeface="Arial" pitchFamily="34" charset="0"/>
                        </a:rPr>
                        <a:t>Làm đồ dùng học tập</a:t>
                      </a:r>
                      <a:endParaRPr lang="en-US" sz="2000" kern="1200">
                        <a:solidFill>
                          <a:schemeClr val="tx1"/>
                        </a:solidFill>
                        <a:effectLst/>
                        <a:latin typeface="Arial" pitchFamily="34" charset="0"/>
                        <a:ea typeface="+mn-ea"/>
                        <a:cs typeface="Arial" pitchFamily="34" charset="0"/>
                      </a:endParaRPr>
                    </a:p>
                  </a:txBody>
                  <a:tcPr marL="51435" marR="51435" marT="0" marB="0"/>
                </a:tc>
                <a:tc>
                  <a:txBody>
                    <a:bodyPr/>
                    <a:lstStyle/>
                    <a:p>
                      <a:pPr algn="just">
                        <a:lnSpc>
                          <a:spcPct val="100000"/>
                        </a:lnSpc>
                        <a:spcAft>
                          <a:spcPts val="0"/>
                        </a:spcAft>
                      </a:pPr>
                      <a:r>
                        <a:rPr lang="en-US" sz="2000">
                          <a:effectLst/>
                          <a:latin typeface="Arial" pitchFamily="34" charset="0"/>
                          <a:ea typeface="Times New Roman"/>
                          <a:cs typeface="Arial" pitchFamily="34" charset="0"/>
                        </a:rPr>
                        <a:t>- Lựa chọn được vật liệu làm đồ dùng học tập đúng yêu cầu.</a:t>
                      </a:r>
                    </a:p>
                    <a:p>
                      <a:pPr algn="just">
                        <a:lnSpc>
                          <a:spcPct val="100000"/>
                        </a:lnSpc>
                        <a:spcAft>
                          <a:spcPts val="0"/>
                        </a:spcAft>
                      </a:pPr>
                      <a:r>
                        <a:rPr lang="en-US" sz="2000">
                          <a:effectLst/>
                          <a:latin typeface="Arial" pitchFamily="34" charset="0"/>
                          <a:ea typeface="Times New Roman"/>
                          <a:cs typeface="Arial" pitchFamily="34" charset="0"/>
                        </a:rPr>
                        <a:t>- Sử dụng được các dụng cụ để làm đồ dùng học tập đúng cách, an toàn.</a:t>
                      </a:r>
                    </a:p>
                    <a:p>
                      <a:pPr algn="just">
                        <a:lnSpc>
                          <a:spcPct val="100000"/>
                        </a:lnSpc>
                        <a:spcAft>
                          <a:spcPts val="0"/>
                        </a:spcAft>
                      </a:pPr>
                      <a:r>
                        <a:rPr lang="en-US" sz="2000">
                          <a:effectLst/>
                          <a:latin typeface="Arial" pitchFamily="34" charset="0"/>
                          <a:ea typeface="Times New Roman"/>
                          <a:cs typeface="Arial" pitchFamily="34" charset="0"/>
                        </a:rPr>
                        <a:t>- Làm được một đồ dùng học tập đơn giản theo các bước cho trước, đảm bảo yêu cầu về kĩ thuật, thẩm mĩ.</a:t>
                      </a:r>
                    </a:p>
                  </a:txBody>
                  <a:tcPr marL="51435" marR="51435" marT="0" marB="0"/>
                </a:tc>
                <a:tc>
                  <a:txBody>
                    <a:bodyPr/>
                    <a:lstStyle/>
                    <a:p>
                      <a:pPr algn="just">
                        <a:lnSpc>
                          <a:spcPct val="100000"/>
                        </a:lnSpc>
                        <a:spcAft>
                          <a:spcPts val="0"/>
                        </a:spcAft>
                      </a:pP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Làm</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thẻ</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đánh</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dấu</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trang</a:t>
                      </a:r>
                      <a:r>
                        <a:rPr lang="en-US" sz="2000" dirty="0">
                          <a:effectLst/>
                          <a:latin typeface="Arial" pitchFamily="34" charset="0"/>
                          <a:ea typeface="Times New Roman"/>
                          <a:cs typeface="Arial" pitchFamily="34" charset="0"/>
                        </a:rPr>
                        <a:t>.</a:t>
                      </a:r>
                    </a:p>
                    <a:p>
                      <a:pPr algn="just">
                        <a:lnSpc>
                          <a:spcPct val="100000"/>
                        </a:lnSpc>
                        <a:spcAft>
                          <a:spcPts val="0"/>
                        </a:spcAft>
                      </a:pP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Làm</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ống</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đựng</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bút</a:t>
                      </a:r>
                      <a:r>
                        <a:rPr lang="en-US" sz="2000" dirty="0">
                          <a:effectLst/>
                          <a:latin typeface="Arial" pitchFamily="34" charset="0"/>
                          <a:ea typeface="Times New Roman"/>
                          <a:cs typeface="Arial" pitchFamily="34" charset="0"/>
                        </a:rPr>
                        <a:t>.</a:t>
                      </a: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796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45178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76200"/>
            <a:ext cx="8229600" cy="1143000"/>
          </a:xfrm>
        </p:spPr>
        <p:txBody>
          <a:bodyPr/>
          <a:lstStyle/>
          <a:p>
            <a:pPr algn="ctr"/>
            <a:r>
              <a:rPr lang="en-US" sz="3000" b="1" dirty="0">
                <a:solidFill>
                  <a:srgbClr val="FF0000"/>
                </a:solidFill>
              </a:rPr>
              <a:t>CHƯƠNG TRÌNH MÔN </a:t>
            </a:r>
            <a:r>
              <a:rPr lang="en-US" sz="3000" b="1" dirty="0" smtClean="0">
                <a:solidFill>
                  <a:srgbClr val="FF0000"/>
                </a:solidFill>
              </a:rPr>
              <a:t>HỌC</a:t>
            </a:r>
            <a:br>
              <a:rPr lang="en-US" sz="3000" b="1" dirty="0" smtClean="0">
                <a:solidFill>
                  <a:srgbClr val="FF0000"/>
                </a:solidFill>
              </a:rPr>
            </a:br>
            <a:r>
              <a:rPr lang="en-US" sz="3000" b="1" dirty="0" smtClean="0">
                <a:solidFill>
                  <a:srgbClr val="FF0000"/>
                </a:solidFill>
              </a:rPr>
              <a:t> </a:t>
            </a:r>
            <a:r>
              <a:rPr lang="en-US" sz="3000" b="1" dirty="0">
                <a:solidFill>
                  <a:srgbClr val="FF0000"/>
                </a:solidFill>
              </a:rPr>
              <a:t>CÔNG NGHỆ LỚP 3</a:t>
            </a:r>
            <a:endParaRPr lang="en-US" sz="3000" dirty="0">
              <a:solidFill>
                <a:srgbClr val="FF0000"/>
              </a:solidFill>
            </a:endParaRPr>
          </a:p>
        </p:txBody>
      </p:sp>
      <p:sp>
        <p:nvSpPr>
          <p:cNvPr id="8" name="TextBox 7"/>
          <p:cNvSpPr txBox="1"/>
          <p:nvPr/>
        </p:nvSpPr>
        <p:spPr>
          <a:xfrm>
            <a:off x="347358" y="1066800"/>
            <a:ext cx="6891641" cy="523220"/>
          </a:xfrm>
          <a:prstGeom prst="rect">
            <a:avLst/>
          </a:prstGeom>
          <a:noFill/>
        </p:spPr>
        <p:txBody>
          <a:bodyPr wrap="square" rtlCol="0">
            <a:spAutoFit/>
          </a:bodyPr>
          <a:lstStyle/>
          <a:p>
            <a:r>
              <a:rPr lang="en-US" sz="2800" b="1" dirty="0">
                <a:solidFill>
                  <a:srgbClr val="0000FF"/>
                </a:solidFill>
              </a:rPr>
              <a:t>I. MỤC TIÊU VÀ ĐẶC ĐIỂM CHƯƠNG </a:t>
            </a:r>
            <a:r>
              <a:rPr lang="en-US" sz="2800" b="1" dirty="0" smtClean="0">
                <a:solidFill>
                  <a:srgbClr val="0000FF"/>
                </a:solidFill>
              </a:rPr>
              <a:t>TRÌNH</a:t>
            </a:r>
            <a:endParaRPr lang="en-US" sz="2800" dirty="0">
              <a:solidFill>
                <a:srgbClr val="0000FF"/>
              </a:solidFill>
            </a:endParaRPr>
          </a:p>
        </p:txBody>
      </p:sp>
      <p:sp>
        <p:nvSpPr>
          <p:cNvPr id="17" name="TextBox 16"/>
          <p:cNvSpPr txBox="1"/>
          <p:nvPr/>
        </p:nvSpPr>
        <p:spPr>
          <a:xfrm>
            <a:off x="320642" y="1600200"/>
            <a:ext cx="8568041" cy="4154984"/>
          </a:xfrm>
          <a:prstGeom prst="rect">
            <a:avLst/>
          </a:prstGeom>
          <a:noFill/>
        </p:spPr>
        <p:txBody>
          <a:bodyPr wrap="square" rtlCol="0">
            <a:spAutoFit/>
          </a:bodyPr>
          <a:lstStyle/>
          <a:p>
            <a:pPr algn="just"/>
            <a:r>
              <a:rPr lang="en-US" sz="2400" b="1" dirty="0">
                <a:latin typeface="Arial" pitchFamily="34" charset="0"/>
                <a:cs typeface="Arial" pitchFamily="34" charset="0"/>
              </a:rPr>
              <a:t>1. </a:t>
            </a:r>
            <a:r>
              <a:rPr lang="en-US" sz="2400" b="1" dirty="0" err="1">
                <a:latin typeface="Arial" pitchFamily="34" charset="0"/>
                <a:cs typeface="Arial" pitchFamily="34" charset="0"/>
              </a:rPr>
              <a:t>Mục</a:t>
            </a:r>
            <a:r>
              <a:rPr lang="en-US" sz="2400" b="1" dirty="0">
                <a:latin typeface="Arial" pitchFamily="34" charset="0"/>
                <a:cs typeface="Arial" pitchFamily="34" charset="0"/>
              </a:rPr>
              <a:t> </a:t>
            </a:r>
            <a:r>
              <a:rPr lang="en-US" sz="2400" b="1" dirty="0" err="1">
                <a:latin typeface="Arial" pitchFamily="34" charset="0"/>
                <a:cs typeface="Arial" pitchFamily="34" charset="0"/>
              </a:rPr>
              <a:t>tiêu</a:t>
            </a:r>
            <a:r>
              <a:rPr lang="en-US" sz="2400" b="1" dirty="0">
                <a:latin typeface="Arial" pitchFamily="34" charset="0"/>
                <a:cs typeface="Arial" pitchFamily="34" charset="0"/>
              </a:rPr>
              <a:t> </a:t>
            </a:r>
            <a:r>
              <a:rPr lang="en-US" sz="2400" b="1" dirty="0" err="1">
                <a:latin typeface="Arial" pitchFamily="34" charset="0"/>
                <a:cs typeface="Arial" pitchFamily="34" charset="0"/>
              </a:rPr>
              <a:t>cấp</a:t>
            </a:r>
            <a:r>
              <a:rPr lang="en-US" sz="2400" b="1" dirty="0">
                <a:latin typeface="Arial" pitchFamily="34" charset="0"/>
                <a:cs typeface="Arial" pitchFamily="34" charset="0"/>
              </a:rPr>
              <a:t> </a:t>
            </a:r>
            <a:r>
              <a:rPr lang="en-US" sz="2400" b="1" dirty="0" err="1">
                <a:latin typeface="Arial" pitchFamily="34" charset="0"/>
                <a:cs typeface="Arial" pitchFamily="34" charset="0"/>
              </a:rPr>
              <a:t>Tiểu</a:t>
            </a:r>
            <a:r>
              <a:rPr lang="en-US" sz="2400" b="1" dirty="0">
                <a:latin typeface="Arial" pitchFamily="34" charset="0"/>
                <a:cs typeface="Arial" pitchFamily="34" charset="0"/>
              </a:rPr>
              <a:t> </a:t>
            </a:r>
            <a:r>
              <a:rPr lang="en-US" sz="2400" b="1" dirty="0" err="1">
                <a:latin typeface="Arial" pitchFamily="34" charset="0"/>
                <a:cs typeface="Arial" pitchFamily="34" charset="0"/>
              </a:rPr>
              <a:t>học</a:t>
            </a:r>
            <a:endParaRPr lang="en-US" sz="2400" dirty="0">
              <a:latin typeface="Arial" pitchFamily="34" charset="0"/>
              <a:cs typeface="Arial" pitchFamily="34" charset="0"/>
            </a:endParaRPr>
          </a:p>
          <a:p>
            <a:pPr algn="just"/>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ở </a:t>
            </a:r>
            <a:r>
              <a:rPr lang="en-US" sz="2400" dirty="0" err="1">
                <a:latin typeface="Arial" pitchFamily="34" charset="0"/>
                <a:cs typeface="Arial" pitchFamily="34" charset="0"/>
              </a:rPr>
              <a:t>cấp</a:t>
            </a:r>
            <a:r>
              <a:rPr lang="en-US" sz="2400" dirty="0">
                <a:latin typeface="Arial" pitchFamily="34" charset="0"/>
                <a:cs typeface="Arial" pitchFamily="34" charset="0"/>
              </a:rPr>
              <a:t> </a:t>
            </a:r>
            <a:r>
              <a:rPr lang="en-US" sz="2400" dirty="0" err="1">
                <a:latin typeface="Arial" pitchFamily="34" charset="0"/>
                <a:cs typeface="Arial" pitchFamily="34" charset="0"/>
              </a:rPr>
              <a:t>Tiểu</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bước</a:t>
            </a:r>
            <a:r>
              <a:rPr lang="en-US" sz="2400" dirty="0">
                <a:latin typeface="Arial" pitchFamily="34" charset="0"/>
                <a:cs typeface="Arial" pitchFamily="34" charset="0"/>
              </a:rPr>
              <a:t> </a:t>
            </a:r>
            <a:r>
              <a:rPr lang="en-US" sz="2400" dirty="0" err="1">
                <a:latin typeface="Arial" pitchFamily="34" charset="0"/>
                <a:cs typeface="Arial" pitchFamily="34" charset="0"/>
              </a:rPr>
              <a:t>đầu</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ở HS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mạch</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đời</a:t>
            </a:r>
            <a:r>
              <a:rPr lang="en-US" sz="2400" dirty="0">
                <a:latin typeface="Arial" pitchFamily="34" charset="0"/>
                <a:cs typeface="Arial" pitchFamily="34" charset="0"/>
              </a:rPr>
              <a:t> </a:t>
            </a:r>
            <a:r>
              <a:rPr lang="en-US" sz="2400" dirty="0" err="1">
                <a:latin typeface="Arial" pitchFamily="34" charset="0"/>
                <a:cs typeface="Arial" pitchFamily="34" charset="0"/>
              </a:rPr>
              <a:t>sống</a:t>
            </a:r>
            <a:r>
              <a:rPr lang="en-US" sz="2400" dirty="0">
                <a:latin typeface="Arial" pitchFamily="34" charset="0"/>
                <a:cs typeface="Arial" pitchFamily="34" charset="0"/>
              </a:rPr>
              <a:t>, </a:t>
            </a:r>
            <a:r>
              <a:rPr lang="en-US" sz="2400" dirty="0" err="1">
                <a:latin typeface="Arial" pitchFamily="34" charset="0"/>
                <a:cs typeface="Arial" pitchFamily="34" charset="0"/>
              </a:rPr>
              <a:t>thủ</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kĩ</a:t>
            </a:r>
            <a:r>
              <a:rPr lang="en-US" sz="2400" dirty="0">
                <a:latin typeface="Arial" pitchFamily="34" charset="0"/>
                <a:cs typeface="Arial" pitchFamily="34" charset="0"/>
              </a:rPr>
              <a:t> </a:t>
            </a:r>
            <a:r>
              <a:rPr lang="en-US" sz="2400" dirty="0" err="1">
                <a:latin typeface="Arial" pitchFamily="34" charset="0"/>
                <a:cs typeface="Arial" pitchFamily="34" charset="0"/>
              </a:rPr>
              <a:t>thuật</a:t>
            </a:r>
            <a:r>
              <a:rPr lang="en-US" sz="2400" dirty="0">
                <a:latin typeface="Arial" pitchFamily="34" charset="0"/>
                <a:cs typeface="Arial" pitchFamily="34" charset="0"/>
              </a:rPr>
              <a:t>; </a:t>
            </a:r>
            <a:r>
              <a:rPr lang="en-US" sz="2400" dirty="0" err="1">
                <a:latin typeface="Arial" pitchFamily="34" charset="0"/>
                <a:cs typeface="Arial" pitchFamily="34" charset="0"/>
              </a:rPr>
              <a:t>khơi</a:t>
            </a:r>
            <a:r>
              <a:rPr lang="en-US" sz="2400" dirty="0">
                <a:latin typeface="Arial" pitchFamily="34" charset="0"/>
                <a:cs typeface="Arial" pitchFamily="34" charset="0"/>
              </a:rPr>
              <a:t> </a:t>
            </a:r>
            <a:r>
              <a:rPr lang="en-US" sz="2400" dirty="0" err="1">
                <a:latin typeface="Arial" pitchFamily="34" charset="0"/>
                <a:cs typeface="Arial" pitchFamily="34" charset="0"/>
              </a:rPr>
              <a:t>dậy</a:t>
            </a:r>
            <a:r>
              <a:rPr lang="en-US" sz="2400" dirty="0">
                <a:latin typeface="Arial" pitchFamily="34" charset="0"/>
                <a:cs typeface="Arial" pitchFamily="34" charset="0"/>
              </a:rPr>
              <a:t> </a:t>
            </a:r>
            <a:r>
              <a:rPr lang="en-US" sz="2400" dirty="0" err="1">
                <a:latin typeface="Arial" pitchFamily="34" charset="0"/>
                <a:cs typeface="Arial" pitchFamily="34" charset="0"/>
              </a:rPr>
              <a:t>hứng</a:t>
            </a:r>
            <a:r>
              <a:rPr lang="en-US" sz="2400" dirty="0">
                <a:latin typeface="Arial" pitchFamily="34" charset="0"/>
                <a:cs typeface="Arial" pitchFamily="34" charset="0"/>
              </a:rPr>
              <a:t> </a:t>
            </a:r>
            <a:r>
              <a:rPr lang="en-US" sz="2400" dirty="0" err="1">
                <a:latin typeface="Arial" pitchFamily="34" charset="0"/>
                <a:cs typeface="Arial" pitchFamily="34" charset="0"/>
              </a:rPr>
              <a:t>thú</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tìm</a:t>
            </a:r>
            <a:r>
              <a:rPr lang="en-US" sz="2400" dirty="0">
                <a:latin typeface="Arial" pitchFamily="34" charset="0"/>
                <a:cs typeface="Arial" pitchFamily="34" charset="0"/>
              </a:rPr>
              <a:t> </a:t>
            </a:r>
            <a:r>
              <a:rPr lang="en-US" sz="2400" dirty="0" err="1">
                <a:latin typeface="Arial" pitchFamily="34" charset="0"/>
                <a:cs typeface="Arial" pitchFamily="34" charset="0"/>
              </a:rPr>
              <a:t>hiểu</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thúc</a:t>
            </a:r>
            <a:r>
              <a:rPr lang="en-US" sz="2400" dirty="0">
                <a:latin typeface="Arial" pitchFamily="34" charset="0"/>
                <a:cs typeface="Arial" pitchFamily="34" charset="0"/>
              </a:rPr>
              <a:t> </a:t>
            </a:r>
            <a:r>
              <a:rPr lang="en-US" sz="2400" dirty="0" err="1">
                <a:latin typeface="Arial" pitchFamily="34" charset="0"/>
                <a:cs typeface="Arial" pitchFamily="34" charset="0"/>
              </a:rPr>
              <a:t>tiểu</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đình</a:t>
            </a:r>
            <a:r>
              <a:rPr lang="en-US" sz="2400" dirty="0">
                <a:latin typeface="Arial" pitchFamily="34" charset="0"/>
                <a:cs typeface="Arial" pitchFamily="34" charset="0"/>
              </a:rPr>
              <a:t> </a:t>
            </a:r>
            <a:r>
              <a:rPr lang="en-US" sz="2400" dirty="0" err="1">
                <a:latin typeface="Arial" pitchFamily="34" charset="0"/>
                <a:cs typeface="Arial" pitchFamily="34" charset="0"/>
              </a:rPr>
              <a:t>đúng</a:t>
            </a:r>
            <a:r>
              <a:rPr lang="en-US" sz="2400" dirty="0">
                <a:latin typeface="Arial" pitchFamily="34" charset="0"/>
                <a:cs typeface="Arial" pitchFamily="34" charset="0"/>
              </a:rPr>
              <a:t> </a:t>
            </a:r>
            <a:r>
              <a:rPr lang="en-US" sz="2400" dirty="0" err="1">
                <a:latin typeface="Arial" pitchFamily="34" charset="0"/>
                <a:cs typeface="Arial" pitchFamily="34" charset="0"/>
              </a:rPr>
              <a:t>cách</a:t>
            </a:r>
            <a:r>
              <a:rPr lang="en-US" sz="2400" dirty="0">
                <a:latin typeface="Arial" pitchFamily="34" charset="0"/>
                <a:cs typeface="Arial" pitchFamily="34" charset="0"/>
              </a:rPr>
              <a:t>, an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thiết</a:t>
            </a:r>
            <a:r>
              <a:rPr lang="en-US" sz="2400" dirty="0">
                <a:latin typeface="Arial" pitchFamily="34" charset="0"/>
                <a:cs typeface="Arial" pitchFamily="34" charset="0"/>
              </a:rPr>
              <a:t> </a:t>
            </a: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thủ</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kĩ</a:t>
            </a:r>
            <a:r>
              <a:rPr lang="en-US" sz="2400" dirty="0">
                <a:latin typeface="Arial" pitchFamily="34" charset="0"/>
                <a:cs typeface="Arial" pitchFamily="34" charset="0"/>
              </a:rPr>
              <a:t> </a:t>
            </a:r>
            <a:r>
              <a:rPr lang="en-US" sz="2400" dirty="0" err="1">
                <a:latin typeface="Arial" pitchFamily="34" charset="0"/>
                <a:cs typeface="Arial" pitchFamily="34" charset="0"/>
              </a:rPr>
              <a:t>thuật</a:t>
            </a:r>
            <a:r>
              <a:rPr lang="en-US" sz="2400" dirty="0">
                <a:latin typeface="Arial" pitchFamily="34" charset="0"/>
                <a:cs typeface="Arial" pitchFamily="34" charset="0"/>
              </a:rPr>
              <a:t> </a:t>
            </a:r>
            <a:r>
              <a:rPr lang="en-US" sz="2400" dirty="0" err="1">
                <a:latin typeface="Arial" pitchFamily="34" charset="0"/>
                <a:cs typeface="Arial" pitchFamily="34" charset="0"/>
              </a:rPr>
              <a:t>đơn</a:t>
            </a:r>
            <a:r>
              <a:rPr lang="en-US" sz="2400" dirty="0">
                <a:latin typeface="Arial" pitchFamily="34" charset="0"/>
                <a:cs typeface="Arial" pitchFamily="34" charset="0"/>
              </a:rPr>
              <a:t> </a:t>
            </a:r>
            <a:r>
              <a:rPr lang="en-US" sz="2400" dirty="0" err="1">
                <a:latin typeface="Arial" pitchFamily="34" charset="0"/>
                <a:cs typeface="Arial" pitchFamily="34" charset="0"/>
              </a:rPr>
              <a:t>giản</a:t>
            </a:r>
            <a:r>
              <a:rPr lang="en-US" sz="2400" dirty="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gặp</a:t>
            </a:r>
            <a:r>
              <a:rPr lang="en-US" sz="2400" dirty="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biết</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vai</a:t>
            </a:r>
            <a:r>
              <a:rPr lang="en-US" sz="2400" dirty="0">
                <a:latin typeface="Arial" pitchFamily="34" charset="0"/>
                <a:cs typeface="Arial" pitchFamily="34" charset="0"/>
              </a:rPr>
              <a:t> </a:t>
            </a:r>
            <a:r>
              <a:rPr lang="en-US" sz="2400" dirty="0" err="1">
                <a:latin typeface="Arial" pitchFamily="34" charset="0"/>
                <a:cs typeface="Arial" pitchFamily="34" charset="0"/>
              </a:rPr>
              <a:t>trò</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đời</a:t>
            </a:r>
            <a:r>
              <a:rPr lang="en-US" sz="2400" dirty="0">
                <a:latin typeface="Arial" pitchFamily="34" charset="0"/>
                <a:cs typeface="Arial" pitchFamily="34" charset="0"/>
              </a:rPr>
              <a:t> </a:t>
            </a:r>
            <a:r>
              <a:rPr lang="en-US" sz="2400" dirty="0" err="1">
                <a:latin typeface="Arial" pitchFamily="34" charset="0"/>
                <a:cs typeface="Arial" pitchFamily="34" charset="0"/>
              </a:rPr>
              <a:t>sống</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đình</a:t>
            </a:r>
            <a:r>
              <a:rPr lang="en-US" sz="2400" dirty="0">
                <a:latin typeface="Arial" pitchFamily="34" charset="0"/>
                <a:cs typeface="Arial" pitchFamily="34" charset="0"/>
              </a:rPr>
              <a:t>, ở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a:t>
            </a:r>
          </a:p>
          <a:p>
            <a:pPr algn="just"/>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969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3810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0" y="772226"/>
            <a:ext cx="8220693" cy="492443"/>
          </a:xfrm>
          <a:prstGeom prst="rect">
            <a:avLst/>
          </a:prstGeom>
          <a:noFill/>
        </p:spPr>
        <p:txBody>
          <a:bodyPr wrap="square" rtlCol="0">
            <a:spAutoFit/>
          </a:bodyPr>
          <a:lstStyle/>
          <a:p>
            <a:r>
              <a:rPr lang="en-US" sz="2600" b="1">
                <a:solidFill>
                  <a:srgbClr val="0000FF"/>
                </a:solidFill>
              </a:rPr>
              <a:t>III. YÊU CẦU CẦN ĐẠT</a:t>
            </a:r>
            <a:endParaRPr lang="en-US" sz="2600">
              <a:solidFill>
                <a:srgbClr val="0000FF"/>
              </a:solidFill>
            </a:endParaRPr>
          </a:p>
        </p:txBody>
      </p:sp>
      <p:sp>
        <p:nvSpPr>
          <p:cNvPr id="5" name="TextBox 4"/>
          <p:cNvSpPr txBox="1"/>
          <p:nvPr/>
        </p:nvSpPr>
        <p:spPr>
          <a:xfrm>
            <a:off x="36576" y="1143000"/>
            <a:ext cx="7106879" cy="830997"/>
          </a:xfrm>
          <a:prstGeom prst="rect">
            <a:avLst/>
          </a:prstGeom>
          <a:noFill/>
        </p:spPr>
        <p:txBody>
          <a:bodyPr wrap="square" rtlCol="0">
            <a:spAutoFit/>
          </a:bodyPr>
          <a:lstStyle/>
          <a:p>
            <a:r>
              <a:rPr lang="en-US" sz="2400" b="1">
                <a:latin typeface="Arial" pitchFamily="34" charset="0"/>
                <a:cs typeface="Arial" pitchFamily="34" charset="0"/>
              </a:rPr>
              <a:t>3. Yêu cầu cần đạt về kiến thức, kĩ năng</a:t>
            </a:r>
            <a:endParaRPr lang="en-US" sz="2400">
              <a:latin typeface="Arial" pitchFamily="34" charset="0"/>
              <a:cs typeface="Arial" pitchFamily="34" charset="0"/>
            </a:endParaRPr>
          </a:p>
          <a:p>
            <a:endParaRPr lang="en-US" sz="240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19797953"/>
              </p:ext>
            </p:extLst>
          </p:nvPr>
        </p:nvGraphicFramePr>
        <p:xfrm>
          <a:off x="76200" y="1655895"/>
          <a:ext cx="7848600" cy="5202105"/>
        </p:xfrm>
        <a:graphic>
          <a:graphicData uri="http://schemas.openxmlformats.org/drawingml/2006/table">
            <a:tbl>
              <a:tblPr firstRow="1" bandRow="1">
                <a:tableStyleId>{616DA210-FB5B-4158-B5E0-FEB733F419BA}</a:tableStyleId>
              </a:tblPr>
              <a:tblGrid>
                <a:gridCol w="1279740">
                  <a:extLst>
                    <a:ext uri="{9D8B030D-6E8A-4147-A177-3AD203B41FA5}">
                      <a16:colId xmlns:a16="http://schemas.microsoft.com/office/drawing/2014/main" val="20000"/>
                    </a:ext>
                  </a:extLst>
                </a:gridCol>
                <a:gridCol w="3117761">
                  <a:extLst>
                    <a:ext uri="{9D8B030D-6E8A-4147-A177-3AD203B41FA5}">
                      <a16:colId xmlns:a16="http://schemas.microsoft.com/office/drawing/2014/main" val="20001"/>
                    </a:ext>
                  </a:extLst>
                </a:gridCol>
                <a:gridCol w="3451099">
                  <a:extLst>
                    <a:ext uri="{9D8B030D-6E8A-4147-A177-3AD203B41FA5}">
                      <a16:colId xmlns:a16="http://schemas.microsoft.com/office/drawing/2014/main" val="20003"/>
                    </a:ext>
                  </a:extLst>
                </a:gridCol>
              </a:tblGrid>
              <a:tr h="567502">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Nội dung</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Yêu cầu cần đạt</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dirty="0" err="1">
                          <a:solidFill>
                            <a:srgbClr val="FF0000"/>
                          </a:solidFill>
                          <a:effectLst/>
                          <a:latin typeface="Arial" pitchFamily="34" charset="0"/>
                          <a:cs typeface="Arial" pitchFamily="34" charset="0"/>
                        </a:rPr>
                        <a:t>Mạch</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kiến</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thức</a:t>
                      </a:r>
                      <a:r>
                        <a:rPr lang="en-US" sz="1800" dirty="0">
                          <a:solidFill>
                            <a:srgbClr val="FF0000"/>
                          </a:solidFill>
                          <a:effectLst/>
                          <a:latin typeface="Arial" pitchFamily="34" charset="0"/>
                          <a:cs typeface="Arial" pitchFamily="34" charset="0"/>
                        </a:rPr>
                        <a:t> SGK </a:t>
                      </a:r>
                      <a:r>
                        <a:rPr lang="en-US" sz="1800" dirty="0" err="1">
                          <a:solidFill>
                            <a:srgbClr val="FF0000"/>
                          </a:solidFill>
                          <a:effectLst/>
                          <a:latin typeface="Arial" pitchFamily="34" charset="0"/>
                          <a:cs typeface="Arial" pitchFamily="34" charset="0"/>
                        </a:rPr>
                        <a:t>Cánh</a:t>
                      </a:r>
                      <a:r>
                        <a:rPr lang="en-US" sz="1800" dirty="0">
                          <a:solidFill>
                            <a:srgbClr val="FF0000"/>
                          </a:solidFill>
                          <a:effectLst/>
                          <a:latin typeface="Arial" pitchFamily="34" charset="0"/>
                          <a:cs typeface="Arial" pitchFamily="34" charset="0"/>
                        </a:rPr>
                        <a:t> </a:t>
                      </a:r>
                      <a:r>
                        <a:rPr lang="en-US" sz="1800" dirty="0" err="1" smtClean="0">
                          <a:solidFill>
                            <a:srgbClr val="FF0000"/>
                          </a:solidFill>
                          <a:effectLst/>
                          <a:latin typeface="Arial" pitchFamily="34" charset="0"/>
                          <a:cs typeface="Arial" pitchFamily="34" charset="0"/>
                        </a:rPr>
                        <a:t>diều</a:t>
                      </a:r>
                      <a:endParaRPr lang="en-US" sz="1800" dirty="0">
                        <a:solidFill>
                          <a:srgbClr val="FF0000"/>
                        </a:solidFill>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0"/>
                  </a:ext>
                </a:extLst>
              </a:tr>
              <a:tr h="378335">
                <a:tc gridSpan="3">
                  <a:txBody>
                    <a:bodyPr/>
                    <a:lstStyle/>
                    <a:p>
                      <a:pPr algn="ctr"/>
                      <a:r>
                        <a:rPr lang="en-US" sz="1800" b="1" kern="1200" smtClean="0">
                          <a:solidFill>
                            <a:schemeClr val="tx1"/>
                          </a:solidFill>
                          <a:effectLst/>
                          <a:latin typeface="Arial" pitchFamily="34" charset="0"/>
                          <a:ea typeface="+mn-ea"/>
                          <a:cs typeface="Arial" pitchFamily="34" charset="0"/>
                        </a:rPr>
                        <a:t>THỦ CÔNG KĨ THUẬT</a:t>
                      </a:r>
                      <a:endParaRPr lang="en-US" sz="2000">
                        <a:latin typeface="Arial" pitchFamily="34" charset="0"/>
                        <a:cs typeface="Arial" pitchFamily="34" charset="0"/>
                      </a:endParaRPr>
                    </a:p>
                  </a:txBody>
                  <a:tcPr marL="68580" marR="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6268">
                <a:tc>
                  <a:txBody>
                    <a:bodyPr/>
                    <a:lstStyle/>
                    <a:p>
                      <a:pPr algn="ctr">
                        <a:lnSpc>
                          <a:spcPct val="100000"/>
                        </a:lnSpc>
                        <a:spcAft>
                          <a:spcPts val="0"/>
                        </a:spcAft>
                      </a:pPr>
                      <a:r>
                        <a:rPr lang="en-US" sz="1800">
                          <a:effectLst/>
                          <a:latin typeface="Arial" pitchFamily="34" charset="0"/>
                          <a:cs typeface="Arial" pitchFamily="34" charset="0"/>
                        </a:rPr>
                        <a:t> </a:t>
                      </a:r>
                    </a:p>
                    <a:p>
                      <a:pPr algn="ctr">
                        <a:lnSpc>
                          <a:spcPct val="100000"/>
                        </a:lnSpc>
                      </a:pPr>
                      <a:r>
                        <a:rPr lang="en-US" sz="1800" kern="1200" smtClean="0">
                          <a:solidFill>
                            <a:schemeClr val="tx1"/>
                          </a:solidFill>
                          <a:effectLst/>
                          <a:latin typeface="Arial" pitchFamily="34" charset="0"/>
                          <a:ea typeface="+mn-ea"/>
                          <a:cs typeface="Arial" pitchFamily="34" charset="0"/>
                        </a:rPr>
                        <a:t>Làm biển báo giao thông</a:t>
                      </a:r>
                      <a:endParaRPr lang="en-US" sz="1800" kern="1200">
                        <a:solidFill>
                          <a:schemeClr val="tx1"/>
                        </a:solidFill>
                        <a:effectLst/>
                        <a:latin typeface="Arial" pitchFamily="34" charset="0"/>
                        <a:ea typeface="+mn-ea"/>
                        <a:cs typeface="Arial" pitchFamily="34" charset="0"/>
                      </a:endParaRPr>
                    </a:p>
                  </a:txBody>
                  <a:tcPr marL="51435" marR="51435" marT="0" marB="0"/>
                </a:tc>
                <a:tc>
                  <a:txBody>
                    <a:bodyPr/>
                    <a:lstStyle/>
                    <a:p>
                      <a:pPr algn="just">
                        <a:lnSpc>
                          <a:spcPct val="100000"/>
                        </a:lnSpc>
                        <a:spcAft>
                          <a:spcPts val="0"/>
                        </a:spcAft>
                      </a:pPr>
                      <a:r>
                        <a:rPr lang="en-US" sz="1800">
                          <a:effectLst/>
                          <a:latin typeface="Arial" pitchFamily="34" charset="0"/>
                          <a:ea typeface="Times New Roman"/>
                          <a:cs typeface="Arial" pitchFamily="34" charset="0"/>
                        </a:rPr>
                        <a:t>- Nêu được ý nghĩa của một số biển báo giao thông.</a:t>
                      </a:r>
                    </a:p>
                    <a:p>
                      <a:pPr algn="just">
                        <a:lnSpc>
                          <a:spcPct val="100000"/>
                        </a:lnSpc>
                        <a:spcAft>
                          <a:spcPts val="0"/>
                        </a:spcAft>
                      </a:pPr>
                      <a:r>
                        <a:rPr lang="en-US" sz="1800">
                          <a:effectLst/>
                          <a:latin typeface="Arial" pitchFamily="34" charset="0"/>
                          <a:ea typeface="Times New Roman"/>
                          <a:cs typeface="Arial" pitchFamily="34" charset="0"/>
                        </a:rPr>
                        <a:t>- Lựa chọn được vật liệu phù hợp.</a:t>
                      </a:r>
                    </a:p>
                    <a:p>
                      <a:pPr algn="just">
                        <a:lnSpc>
                          <a:spcPct val="100000"/>
                        </a:lnSpc>
                        <a:spcAft>
                          <a:spcPts val="0"/>
                        </a:spcAft>
                      </a:pPr>
                      <a:r>
                        <a:rPr lang="en-US" sz="1800">
                          <a:effectLst/>
                          <a:latin typeface="Arial" pitchFamily="34" charset="0"/>
                          <a:ea typeface="Times New Roman"/>
                          <a:cs typeface="Arial" pitchFamily="34" charset="0"/>
                        </a:rPr>
                        <a:t>- Lựa chọn và sử dụng được dụng cụ đúng cách, an toàn để làm được một số biển báo giao thông quen thuộc dưới dạng mô hình theo các bước cho trước.</a:t>
                      </a:r>
                    </a:p>
                    <a:p>
                      <a:pPr algn="just">
                        <a:lnSpc>
                          <a:spcPct val="100000"/>
                        </a:lnSpc>
                        <a:spcAft>
                          <a:spcPts val="0"/>
                        </a:spcAft>
                      </a:pPr>
                      <a:r>
                        <a:rPr lang="en-US" sz="1800">
                          <a:effectLst/>
                          <a:latin typeface="Arial" pitchFamily="34" charset="0"/>
                          <a:ea typeface="Times New Roman"/>
                          <a:cs typeface="Arial" pitchFamily="34" charset="0"/>
                        </a:rPr>
                        <a:t>- Có ý thức tuân thủ các quy định khi tham gia giao thông.</a:t>
                      </a:r>
                    </a:p>
                  </a:txBody>
                  <a:tcPr marL="51435" marR="51435" marT="0" marB="0"/>
                </a:tc>
                <a:tc>
                  <a:txBody>
                    <a:bodyPr/>
                    <a:lstStyle/>
                    <a:p>
                      <a:pPr algn="just">
                        <a:lnSpc>
                          <a:spcPct val="100000"/>
                        </a:lnSpc>
                        <a:spcAft>
                          <a:spcPts val="0"/>
                        </a:spcAft>
                      </a:pP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Tìm</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hiểu</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về</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biển</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báo</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giao</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thông</a:t>
                      </a:r>
                      <a:r>
                        <a:rPr lang="en-US" sz="1800" dirty="0">
                          <a:effectLst/>
                          <a:latin typeface="Arial" pitchFamily="34" charset="0"/>
                          <a:ea typeface="Times New Roman"/>
                          <a:cs typeface="Arial" pitchFamily="34" charset="0"/>
                        </a:rPr>
                        <a:t>.</a:t>
                      </a:r>
                    </a:p>
                    <a:p>
                      <a:pPr algn="just">
                        <a:lnSpc>
                          <a:spcPct val="100000"/>
                        </a:lnSpc>
                        <a:spcAft>
                          <a:spcPts val="0"/>
                        </a:spcAft>
                      </a:pP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Làm</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mô</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hình</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biển</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báo</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giao</a:t>
                      </a:r>
                      <a:r>
                        <a:rPr lang="en-US" sz="1800" dirty="0">
                          <a:effectLst/>
                          <a:latin typeface="Arial" pitchFamily="34" charset="0"/>
                          <a:ea typeface="Times New Roman"/>
                          <a:cs typeface="Arial" pitchFamily="34" charset="0"/>
                        </a:rPr>
                        <a:t> </a:t>
                      </a:r>
                      <a:r>
                        <a:rPr lang="en-US" sz="1800" dirty="0" err="1">
                          <a:effectLst/>
                          <a:latin typeface="Arial" pitchFamily="34" charset="0"/>
                          <a:ea typeface="Times New Roman"/>
                          <a:cs typeface="Arial" pitchFamily="34" charset="0"/>
                        </a:rPr>
                        <a:t>thông</a:t>
                      </a:r>
                      <a:r>
                        <a:rPr lang="en-US" sz="1800" dirty="0">
                          <a:effectLst/>
                          <a:latin typeface="Arial" pitchFamily="34" charset="0"/>
                          <a:ea typeface="Times New Roman"/>
                          <a:cs typeface="Arial" pitchFamily="34" charset="0"/>
                        </a:rPr>
                        <a:t>.</a:t>
                      </a: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08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1" y="6480113"/>
            <a:ext cx="4790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447800" y="-762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0" y="457200"/>
            <a:ext cx="8220693" cy="492443"/>
          </a:xfrm>
          <a:prstGeom prst="rect">
            <a:avLst/>
          </a:prstGeom>
          <a:noFill/>
        </p:spPr>
        <p:txBody>
          <a:bodyPr wrap="square" rtlCol="0">
            <a:spAutoFit/>
          </a:bodyPr>
          <a:lstStyle/>
          <a:p>
            <a:r>
              <a:rPr lang="en-US" sz="2600" b="1">
                <a:solidFill>
                  <a:srgbClr val="0000FF"/>
                </a:solidFill>
              </a:rPr>
              <a:t>III. YÊU CẦU CẦN ĐẠT</a:t>
            </a:r>
            <a:endParaRPr lang="en-US" sz="2600">
              <a:solidFill>
                <a:srgbClr val="0000FF"/>
              </a:solidFill>
            </a:endParaRPr>
          </a:p>
        </p:txBody>
      </p:sp>
      <p:sp>
        <p:nvSpPr>
          <p:cNvPr id="5" name="TextBox 4"/>
          <p:cNvSpPr txBox="1"/>
          <p:nvPr/>
        </p:nvSpPr>
        <p:spPr>
          <a:xfrm>
            <a:off x="24384" y="838200"/>
            <a:ext cx="7030679" cy="830997"/>
          </a:xfrm>
          <a:prstGeom prst="rect">
            <a:avLst/>
          </a:prstGeom>
          <a:noFill/>
        </p:spPr>
        <p:txBody>
          <a:bodyPr wrap="square" rtlCol="0">
            <a:spAutoFit/>
          </a:bodyPr>
          <a:lstStyle/>
          <a:p>
            <a:r>
              <a:rPr lang="en-US" sz="2400" b="1">
                <a:latin typeface="Arial" pitchFamily="34" charset="0"/>
                <a:cs typeface="Arial" pitchFamily="34" charset="0"/>
              </a:rPr>
              <a:t>3. Yêu cầu cần đạt về kiến thức, kĩ năng</a:t>
            </a:r>
            <a:endParaRPr lang="en-US" sz="2400">
              <a:latin typeface="Arial" pitchFamily="34" charset="0"/>
              <a:cs typeface="Arial" pitchFamily="34" charset="0"/>
            </a:endParaRPr>
          </a:p>
          <a:p>
            <a:endParaRPr lang="en-US" sz="240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145762327"/>
              </p:ext>
            </p:extLst>
          </p:nvPr>
        </p:nvGraphicFramePr>
        <p:xfrm>
          <a:off x="0" y="1483043"/>
          <a:ext cx="8001000" cy="4003357"/>
        </p:xfrm>
        <a:graphic>
          <a:graphicData uri="http://schemas.openxmlformats.org/drawingml/2006/table">
            <a:tbl>
              <a:tblPr firstRow="1" bandRow="1">
                <a:tableStyleId>{616DA210-FB5B-4158-B5E0-FEB733F419BA}</a:tableStyleId>
              </a:tblPr>
              <a:tblGrid>
                <a:gridCol w="1335935">
                  <a:extLst>
                    <a:ext uri="{9D8B030D-6E8A-4147-A177-3AD203B41FA5}">
                      <a16:colId xmlns:a16="http://schemas.microsoft.com/office/drawing/2014/main" val="20000"/>
                    </a:ext>
                  </a:extLst>
                </a:gridCol>
                <a:gridCol w="3415267">
                  <a:extLst>
                    <a:ext uri="{9D8B030D-6E8A-4147-A177-3AD203B41FA5}">
                      <a16:colId xmlns:a16="http://schemas.microsoft.com/office/drawing/2014/main" val="20001"/>
                    </a:ext>
                  </a:extLst>
                </a:gridCol>
                <a:gridCol w="3249798">
                  <a:extLst>
                    <a:ext uri="{9D8B030D-6E8A-4147-A177-3AD203B41FA5}">
                      <a16:colId xmlns:a16="http://schemas.microsoft.com/office/drawing/2014/main" val="20003"/>
                    </a:ext>
                  </a:extLst>
                </a:gridCol>
              </a:tblGrid>
              <a:tr h="554311">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Nội dung</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a:solidFill>
                            <a:srgbClr val="FF0000"/>
                          </a:solidFill>
                          <a:effectLst/>
                          <a:latin typeface="Arial" pitchFamily="34" charset="0"/>
                          <a:cs typeface="Arial" pitchFamily="34" charset="0"/>
                        </a:rPr>
                        <a:t>Yêu cầu cần đạt</a:t>
                      </a:r>
                      <a:endParaRPr lang="en-US" sz="1800">
                        <a:solidFill>
                          <a:srgbClr val="FF0000"/>
                        </a:solidFill>
                        <a:effectLst/>
                        <a:latin typeface="Arial" pitchFamily="34" charset="0"/>
                        <a:ea typeface="Times New Roman"/>
                        <a:cs typeface="Arial" pitchFamily="34" charset="0"/>
                      </a:endParaRPr>
                    </a:p>
                  </a:txBody>
                  <a:tcPr marL="51435" marR="51435" marT="0" marB="0"/>
                </a:tc>
                <a:tc>
                  <a:txBody>
                    <a:bodyPr/>
                    <a:lstStyle/>
                    <a:p>
                      <a:pPr algn="ctr">
                        <a:lnSpc>
                          <a:spcPct val="100000"/>
                        </a:lnSpc>
                        <a:spcAft>
                          <a:spcPts val="0"/>
                        </a:spcAft>
                      </a:pPr>
                      <a:r>
                        <a:rPr lang="en-US" sz="1800" dirty="0" err="1">
                          <a:solidFill>
                            <a:srgbClr val="FF0000"/>
                          </a:solidFill>
                          <a:effectLst/>
                          <a:latin typeface="Arial" pitchFamily="34" charset="0"/>
                          <a:cs typeface="Arial" pitchFamily="34" charset="0"/>
                        </a:rPr>
                        <a:t>Mạch</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kiến</a:t>
                      </a:r>
                      <a:r>
                        <a:rPr lang="en-US" sz="1800" dirty="0">
                          <a:solidFill>
                            <a:srgbClr val="FF0000"/>
                          </a:solidFill>
                          <a:effectLst/>
                          <a:latin typeface="Arial" pitchFamily="34" charset="0"/>
                          <a:cs typeface="Arial" pitchFamily="34" charset="0"/>
                        </a:rPr>
                        <a:t> </a:t>
                      </a:r>
                      <a:r>
                        <a:rPr lang="en-US" sz="1800" dirty="0" err="1">
                          <a:solidFill>
                            <a:srgbClr val="FF0000"/>
                          </a:solidFill>
                          <a:effectLst/>
                          <a:latin typeface="Arial" pitchFamily="34" charset="0"/>
                          <a:cs typeface="Arial" pitchFamily="34" charset="0"/>
                        </a:rPr>
                        <a:t>thức</a:t>
                      </a:r>
                      <a:r>
                        <a:rPr lang="en-US" sz="1800" dirty="0">
                          <a:solidFill>
                            <a:srgbClr val="FF0000"/>
                          </a:solidFill>
                          <a:effectLst/>
                          <a:latin typeface="Arial" pitchFamily="34" charset="0"/>
                          <a:cs typeface="Arial" pitchFamily="34" charset="0"/>
                        </a:rPr>
                        <a:t> SGK </a:t>
                      </a:r>
                      <a:r>
                        <a:rPr lang="en-US" sz="1800" dirty="0" err="1">
                          <a:solidFill>
                            <a:srgbClr val="FF0000"/>
                          </a:solidFill>
                          <a:effectLst/>
                          <a:latin typeface="Arial" pitchFamily="34" charset="0"/>
                          <a:cs typeface="Arial" pitchFamily="34" charset="0"/>
                        </a:rPr>
                        <a:t>Cánh</a:t>
                      </a:r>
                      <a:r>
                        <a:rPr lang="en-US" sz="1800" dirty="0">
                          <a:solidFill>
                            <a:srgbClr val="FF0000"/>
                          </a:solidFill>
                          <a:effectLst/>
                          <a:latin typeface="Arial" pitchFamily="34" charset="0"/>
                          <a:cs typeface="Arial" pitchFamily="34" charset="0"/>
                        </a:rPr>
                        <a:t> </a:t>
                      </a:r>
                      <a:r>
                        <a:rPr lang="en-US" sz="1800" dirty="0" err="1" smtClean="0">
                          <a:solidFill>
                            <a:srgbClr val="FF0000"/>
                          </a:solidFill>
                          <a:effectLst/>
                          <a:latin typeface="Arial" pitchFamily="34" charset="0"/>
                          <a:cs typeface="Arial" pitchFamily="34" charset="0"/>
                        </a:rPr>
                        <a:t>diều</a:t>
                      </a:r>
                      <a:endParaRPr lang="en-US" sz="1800" dirty="0">
                        <a:solidFill>
                          <a:srgbClr val="FF0000"/>
                        </a:solidFill>
                        <a:effectLst/>
                        <a:latin typeface="Arial" pitchFamily="34" charset="0"/>
                        <a:ea typeface="Times New Roman"/>
                        <a:cs typeface="Arial" pitchFamily="34" charset="0"/>
                      </a:endParaRPr>
                    </a:p>
                  </a:txBody>
                  <a:tcPr marL="51435" marR="51435" marT="0" marB="0"/>
                </a:tc>
                <a:extLst>
                  <a:ext uri="{0D108BD9-81ED-4DB2-BD59-A6C34878D82A}">
                    <a16:rowId xmlns:a16="http://schemas.microsoft.com/office/drawing/2014/main" val="10000"/>
                  </a:ext>
                </a:extLst>
              </a:tr>
              <a:tr h="369541">
                <a:tc gridSpan="3">
                  <a:txBody>
                    <a:bodyPr/>
                    <a:lstStyle/>
                    <a:p>
                      <a:pPr algn="ctr"/>
                      <a:r>
                        <a:rPr lang="en-US" sz="1800" b="1" kern="1200" smtClean="0">
                          <a:solidFill>
                            <a:schemeClr val="tx1"/>
                          </a:solidFill>
                          <a:effectLst/>
                          <a:latin typeface="Arial" pitchFamily="34" charset="0"/>
                          <a:ea typeface="+mn-ea"/>
                          <a:cs typeface="Arial" pitchFamily="34" charset="0"/>
                        </a:rPr>
                        <a:t>THỦ CÔNG KĨ THUẬT</a:t>
                      </a:r>
                      <a:endParaRPr lang="en-US" sz="2000">
                        <a:latin typeface="Arial" pitchFamily="34" charset="0"/>
                        <a:cs typeface="Arial" pitchFamily="34" charset="0"/>
                      </a:endParaRPr>
                    </a:p>
                  </a:txBody>
                  <a:tcPr marL="68580" marR="6858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79505">
                <a:tc>
                  <a:txBody>
                    <a:bodyPr/>
                    <a:lstStyle/>
                    <a:p>
                      <a:pPr algn="ctr">
                        <a:lnSpc>
                          <a:spcPct val="100000"/>
                        </a:lnSpc>
                        <a:spcAft>
                          <a:spcPts val="0"/>
                        </a:spcAft>
                      </a:pPr>
                      <a:r>
                        <a:rPr lang="en-US" sz="2000">
                          <a:effectLst/>
                          <a:latin typeface="Arial" pitchFamily="34" charset="0"/>
                          <a:cs typeface="Arial" pitchFamily="34" charset="0"/>
                        </a:rPr>
                        <a:t> </a:t>
                      </a:r>
                    </a:p>
                    <a:p>
                      <a:pPr algn="ctr">
                        <a:lnSpc>
                          <a:spcPct val="100000"/>
                        </a:lnSpc>
                      </a:pPr>
                      <a:r>
                        <a:rPr lang="en-US" sz="2000" kern="1200" smtClean="0">
                          <a:solidFill>
                            <a:schemeClr val="tx1"/>
                          </a:solidFill>
                          <a:effectLst/>
                          <a:latin typeface="Arial" pitchFamily="34" charset="0"/>
                          <a:ea typeface="+mn-ea"/>
                          <a:cs typeface="Arial" pitchFamily="34" charset="0"/>
                        </a:rPr>
                        <a:t>Làm đồ chơi</a:t>
                      </a:r>
                      <a:endParaRPr lang="en-US" sz="2000" kern="1200">
                        <a:solidFill>
                          <a:schemeClr val="tx1"/>
                        </a:solidFill>
                        <a:effectLst/>
                        <a:latin typeface="Arial" pitchFamily="34" charset="0"/>
                        <a:ea typeface="+mn-ea"/>
                        <a:cs typeface="Arial" pitchFamily="34" charset="0"/>
                      </a:endParaRPr>
                    </a:p>
                  </a:txBody>
                  <a:tcPr marL="51435" marR="51435" marT="0" marB="0"/>
                </a:tc>
                <a:tc>
                  <a:txBody>
                    <a:bodyPr/>
                    <a:lstStyle/>
                    <a:p>
                      <a:pPr algn="just">
                        <a:lnSpc>
                          <a:spcPct val="100000"/>
                        </a:lnSpc>
                        <a:spcAft>
                          <a:spcPts val="0"/>
                        </a:spcAft>
                      </a:pPr>
                      <a:r>
                        <a:rPr lang="en-US" sz="2000">
                          <a:effectLst/>
                          <a:latin typeface="Arial" pitchFamily="34" charset="0"/>
                          <a:ea typeface="Times New Roman"/>
                          <a:cs typeface="Arial" pitchFamily="34" charset="0"/>
                        </a:rPr>
                        <a:t>- Nhận biết và sử dụng an toàn một số đồ chơi đơn giản phù hợp với lứa tuổi.</a:t>
                      </a:r>
                    </a:p>
                    <a:p>
                      <a:pPr algn="just">
                        <a:lnSpc>
                          <a:spcPct val="100000"/>
                        </a:lnSpc>
                        <a:spcAft>
                          <a:spcPts val="0"/>
                        </a:spcAft>
                      </a:pPr>
                      <a:r>
                        <a:rPr lang="en-US" sz="2000">
                          <a:effectLst/>
                          <a:latin typeface="Arial" pitchFamily="34" charset="0"/>
                          <a:ea typeface="Times New Roman"/>
                          <a:cs typeface="Arial" pitchFamily="34" charset="0"/>
                        </a:rPr>
                        <a:t>- Làm được một đồ chơi đơn giản theo hướng dẫn.</a:t>
                      </a:r>
                    </a:p>
                    <a:p>
                      <a:pPr algn="just">
                        <a:lnSpc>
                          <a:spcPct val="100000"/>
                        </a:lnSpc>
                        <a:spcAft>
                          <a:spcPts val="0"/>
                        </a:spcAft>
                      </a:pPr>
                      <a:r>
                        <a:rPr lang="en-US" sz="2000">
                          <a:effectLst/>
                          <a:latin typeface="Arial" pitchFamily="34" charset="0"/>
                          <a:ea typeface="Times New Roman"/>
                          <a:cs typeface="Arial" pitchFamily="34" charset="0"/>
                        </a:rPr>
                        <a:t>- Tính toán được chi phí cho một đồ chơi đơn giản.</a:t>
                      </a:r>
                    </a:p>
                  </a:txBody>
                  <a:tcPr marL="51435" marR="51435" marT="0" marB="0"/>
                </a:tc>
                <a:tc>
                  <a:txBody>
                    <a:bodyPr/>
                    <a:lstStyle/>
                    <a:p>
                      <a:pPr algn="just">
                        <a:lnSpc>
                          <a:spcPct val="100000"/>
                        </a:lnSpc>
                        <a:spcAft>
                          <a:spcPts val="0"/>
                        </a:spcAft>
                      </a:pP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Tìm</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hiểu</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về</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đồ</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chơi</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dành</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cho</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lứa</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tuổi</a:t>
                      </a:r>
                      <a:r>
                        <a:rPr lang="en-US" sz="2000" dirty="0">
                          <a:effectLst/>
                          <a:latin typeface="Arial" pitchFamily="34" charset="0"/>
                          <a:ea typeface="Times New Roman"/>
                          <a:cs typeface="Arial" pitchFamily="34" charset="0"/>
                        </a:rPr>
                        <a:t> HS.</a:t>
                      </a:r>
                    </a:p>
                    <a:p>
                      <a:pPr algn="just">
                        <a:lnSpc>
                          <a:spcPct val="100000"/>
                        </a:lnSpc>
                        <a:spcAft>
                          <a:spcPts val="0"/>
                        </a:spcAft>
                      </a:pPr>
                      <a:r>
                        <a:rPr lang="en-US" sz="2000" dirty="0">
                          <a:effectLst/>
                          <a:latin typeface="Arial" pitchFamily="34" charset="0"/>
                          <a:ea typeface="Times New Roman"/>
                          <a:cs typeface="Arial" pitchFamily="34" charset="0"/>
                        </a:rPr>
                        <a:t> </a:t>
                      </a:r>
                    </a:p>
                    <a:p>
                      <a:pPr algn="just">
                        <a:lnSpc>
                          <a:spcPct val="100000"/>
                        </a:lnSpc>
                        <a:spcAft>
                          <a:spcPts val="0"/>
                        </a:spcAft>
                      </a:pP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Làm</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một</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số</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đồ</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chơi</a:t>
                      </a:r>
                      <a:r>
                        <a:rPr lang="en-US" sz="2000" dirty="0">
                          <a:effectLst/>
                          <a:latin typeface="Arial" pitchFamily="34" charset="0"/>
                          <a:ea typeface="Times New Roman"/>
                          <a:cs typeface="Arial" pitchFamily="34" charset="0"/>
                        </a:rPr>
                        <a:t>.</a:t>
                      </a:r>
                    </a:p>
                    <a:p>
                      <a:pPr algn="just">
                        <a:lnSpc>
                          <a:spcPct val="100000"/>
                        </a:lnSpc>
                        <a:spcAft>
                          <a:spcPts val="0"/>
                        </a:spcAft>
                      </a:pPr>
                      <a:r>
                        <a:rPr lang="en-US" sz="2000" dirty="0">
                          <a:effectLst/>
                          <a:latin typeface="Arial" pitchFamily="34" charset="0"/>
                          <a:ea typeface="Times New Roman"/>
                          <a:cs typeface="Arial" pitchFamily="34" charset="0"/>
                        </a:rPr>
                        <a:t> </a:t>
                      </a:r>
                    </a:p>
                    <a:p>
                      <a:pPr algn="just">
                        <a:lnSpc>
                          <a:spcPct val="100000"/>
                        </a:lnSpc>
                        <a:spcAft>
                          <a:spcPts val="0"/>
                        </a:spcAft>
                      </a:pP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Tính</a:t>
                      </a:r>
                      <a:r>
                        <a:rPr lang="en-US" sz="2000" dirty="0">
                          <a:effectLst/>
                          <a:latin typeface="Arial" pitchFamily="34" charset="0"/>
                          <a:ea typeface="Times New Roman"/>
                          <a:cs typeface="Arial" pitchFamily="34" charset="0"/>
                        </a:rPr>
                        <a:t> chi </a:t>
                      </a:r>
                      <a:r>
                        <a:rPr lang="en-US" sz="2000" dirty="0" err="1">
                          <a:effectLst/>
                          <a:latin typeface="Arial" pitchFamily="34" charset="0"/>
                          <a:ea typeface="Times New Roman"/>
                          <a:cs typeface="Arial" pitchFamily="34" charset="0"/>
                        </a:rPr>
                        <a:t>phí</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làm</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đồ</a:t>
                      </a:r>
                      <a:r>
                        <a:rPr lang="en-US" sz="2000" dirty="0">
                          <a:effectLst/>
                          <a:latin typeface="Arial" pitchFamily="34" charset="0"/>
                          <a:ea typeface="Times New Roman"/>
                          <a:cs typeface="Arial" pitchFamily="34" charset="0"/>
                        </a:rPr>
                        <a:t> </a:t>
                      </a:r>
                      <a:r>
                        <a:rPr lang="en-US" sz="2000" dirty="0" err="1">
                          <a:effectLst/>
                          <a:latin typeface="Arial" pitchFamily="34" charset="0"/>
                          <a:ea typeface="Times New Roman"/>
                          <a:cs typeface="Arial" pitchFamily="34" charset="0"/>
                        </a:rPr>
                        <a:t>chơi</a:t>
                      </a:r>
                      <a:r>
                        <a:rPr lang="en-US" sz="2000" dirty="0">
                          <a:effectLst/>
                          <a:latin typeface="Arial" pitchFamily="34" charset="0"/>
                          <a:ea typeface="Times New Roman"/>
                          <a:cs typeface="Arial" pitchFamily="34" charset="0"/>
                        </a:rPr>
                        <a:t>.</a:t>
                      </a:r>
                    </a:p>
                  </a:txBody>
                  <a:tcPr marL="51435" marR="5143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814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1" y="6480113"/>
            <a:ext cx="4790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371600" y="-18288"/>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0" y="838200"/>
            <a:ext cx="8220693" cy="523220"/>
          </a:xfrm>
          <a:prstGeom prst="rect">
            <a:avLst/>
          </a:prstGeom>
          <a:noFill/>
        </p:spPr>
        <p:txBody>
          <a:bodyPr wrap="square" rtlCol="0">
            <a:spAutoFit/>
          </a:bodyPr>
          <a:lstStyle/>
          <a:p>
            <a:r>
              <a:rPr lang="en-US" sz="2800" b="1">
                <a:solidFill>
                  <a:srgbClr val="0000FF"/>
                </a:solidFill>
              </a:rPr>
              <a:t>IV. KHUNG KẾ HOẠCH DẠY HỌC</a:t>
            </a:r>
            <a:endParaRPr lang="en-US" sz="2800">
              <a:solidFill>
                <a:srgbClr val="0000FF"/>
              </a:solidFill>
            </a:endParaRPr>
          </a:p>
        </p:txBody>
      </p:sp>
      <p:sp>
        <p:nvSpPr>
          <p:cNvPr id="2" name="TextBox 1"/>
          <p:cNvSpPr txBox="1"/>
          <p:nvPr/>
        </p:nvSpPr>
        <p:spPr>
          <a:xfrm>
            <a:off x="76200" y="1524000"/>
            <a:ext cx="5192481" cy="461665"/>
          </a:xfrm>
          <a:prstGeom prst="rect">
            <a:avLst/>
          </a:prstGeom>
          <a:noFill/>
        </p:spPr>
        <p:txBody>
          <a:bodyPr wrap="square" rtlCol="0">
            <a:spAutoFit/>
          </a:bodyPr>
          <a:lstStyle/>
          <a:p>
            <a:pPr lvl="0"/>
            <a:r>
              <a:rPr lang="en-US" sz="2400" b="1" dirty="0" smtClean="0">
                <a:latin typeface="Arial" pitchFamily="34" charset="0"/>
                <a:cs typeface="Arial" pitchFamily="34" charset="0"/>
              </a:rPr>
              <a:t> </a:t>
            </a:r>
            <a:r>
              <a:rPr lang="en-US" sz="2400" b="1" dirty="0" err="1">
                <a:latin typeface="Arial" pitchFamily="34" charset="0"/>
                <a:cs typeface="Arial" pitchFamily="34" charset="0"/>
              </a:rPr>
              <a:t>Đối</a:t>
            </a:r>
            <a:r>
              <a:rPr lang="en-US" sz="2400" b="1" dirty="0">
                <a:latin typeface="Arial" pitchFamily="34" charset="0"/>
                <a:cs typeface="Arial" pitchFamily="34" charset="0"/>
              </a:rPr>
              <a:t> </a:t>
            </a:r>
            <a:r>
              <a:rPr lang="en-US" sz="2400" b="1" dirty="0" err="1">
                <a:latin typeface="Arial" pitchFamily="34" charset="0"/>
                <a:cs typeface="Arial" pitchFamily="34" charset="0"/>
              </a:rPr>
              <a:t>với</a:t>
            </a:r>
            <a:r>
              <a:rPr lang="en-US" sz="2400" b="1" dirty="0">
                <a:latin typeface="Arial" pitchFamily="34" charset="0"/>
                <a:cs typeface="Arial" pitchFamily="34" charset="0"/>
              </a:rPr>
              <a:t> </a:t>
            </a:r>
            <a:r>
              <a:rPr lang="en-US" sz="2400" b="1" dirty="0" err="1">
                <a:latin typeface="Arial" pitchFamily="34" charset="0"/>
                <a:cs typeface="Arial" pitchFamily="34" charset="0"/>
              </a:rPr>
              <a:t>sách</a:t>
            </a:r>
            <a:r>
              <a:rPr lang="en-US" sz="2400" b="1" dirty="0">
                <a:latin typeface="Arial" pitchFamily="34" charset="0"/>
                <a:cs typeface="Arial" pitchFamily="34" charset="0"/>
              </a:rPr>
              <a:t> </a:t>
            </a:r>
            <a:r>
              <a:rPr lang="en-US" sz="2400" b="1" dirty="0" err="1">
                <a:latin typeface="Arial" pitchFamily="34" charset="0"/>
                <a:cs typeface="Arial" pitchFamily="34" charset="0"/>
              </a:rPr>
              <a:t>Cánh</a:t>
            </a:r>
            <a:r>
              <a:rPr lang="en-US" sz="2400" b="1" dirty="0">
                <a:latin typeface="Arial" pitchFamily="34" charset="0"/>
                <a:cs typeface="Arial" pitchFamily="34" charset="0"/>
              </a:rPr>
              <a:t> </a:t>
            </a:r>
            <a:r>
              <a:rPr lang="en-US" sz="2400" b="1" dirty="0" err="1">
                <a:latin typeface="Arial" pitchFamily="34" charset="0"/>
                <a:cs typeface="Arial" pitchFamily="34" charset="0"/>
              </a:rPr>
              <a:t>diều</a:t>
            </a:r>
            <a:r>
              <a:rPr lang="en-US" sz="2400" b="1" dirty="0">
                <a:latin typeface="Arial" pitchFamily="34" charset="0"/>
                <a:cs typeface="Arial" pitchFamily="34" charset="0"/>
              </a:rPr>
              <a:t>.</a:t>
            </a:r>
            <a:endParaRPr lang="en-US" sz="2400" dirty="0">
              <a:latin typeface="Arial" pitchFamily="34" charset="0"/>
              <a:cs typeface="Arial" pitchFamily="34" charset="0"/>
            </a:endParaRPr>
          </a:p>
        </p:txBody>
      </p:sp>
      <p:sp>
        <p:nvSpPr>
          <p:cNvPr id="3" name="TextBox 2"/>
          <p:cNvSpPr txBox="1"/>
          <p:nvPr/>
        </p:nvSpPr>
        <p:spPr>
          <a:xfrm>
            <a:off x="76200" y="2057400"/>
            <a:ext cx="8915400" cy="1569660"/>
          </a:xfrm>
          <a:prstGeom prst="rect">
            <a:avLst/>
          </a:prstGeom>
          <a:noFill/>
        </p:spPr>
        <p:txBody>
          <a:bodyPr wrap="square" rtlCol="0">
            <a:spAutoFit/>
          </a:bodyPr>
          <a:lstStyle/>
          <a:p>
            <a:pPr algn="just"/>
            <a:r>
              <a:rPr lang="en-US" sz="2400" smtClean="0">
                <a:latin typeface="Arial" pitchFamily="34" charset="0"/>
                <a:cs typeface="Arial" pitchFamily="34" charset="0"/>
              </a:rPr>
              <a:t>	Thời </a:t>
            </a:r>
            <a:r>
              <a:rPr lang="en-US" sz="2400">
                <a:latin typeface="Arial" pitchFamily="34" charset="0"/>
                <a:cs typeface="Arial" pitchFamily="34" charset="0"/>
              </a:rPr>
              <a:t>lượng dành cho phân môn Công nghệ trong môn Tin học và Công nghệ ở cấp Tiểu học là 35 tiết/lớp/năm học. Được phân phối thời gian như bảng dưới đây.</a:t>
            </a:r>
          </a:p>
          <a:p>
            <a:pPr algn="just"/>
            <a:endParaRPr lang="en-US" sz="2400">
              <a:latin typeface="Arial" pitchFamily="34" charset="0"/>
              <a:cs typeface="Arial" pitchFamily="34" charset="0"/>
            </a:endParaRPr>
          </a:p>
        </p:txBody>
      </p:sp>
    </p:spTree>
    <p:extLst>
      <p:ext uri="{BB962C8B-B14F-4D97-AF65-F5344CB8AC3E}">
        <p14:creationId xmlns:p14="http://schemas.microsoft.com/office/powerpoint/2010/main" val="366706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49228" y="302424"/>
            <a:ext cx="4828309" cy="430887"/>
          </a:xfrm>
          <a:prstGeom prst="rect">
            <a:avLst/>
          </a:prstGeom>
          <a:noFill/>
        </p:spPr>
        <p:txBody>
          <a:bodyPr wrap="square" rtlCol="0">
            <a:spAutoFit/>
          </a:bodyPr>
          <a:lstStyle/>
          <a:p>
            <a:r>
              <a:rPr lang="en-US" sz="2200" b="1" dirty="0">
                <a:solidFill>
                  <a:srgbClr val="0000FF"/>
                </a:solidFill>
              </a:rPr>
              <a:t>IV. KHUNG KẾ HOẠCH DẠY HỌC</a:t>
            </a:r>
            <a:endParaRPr lang="en-US" sz="2200" dirty="0">
              <a:solidFill>
                <a:srgbClr val="0000FF"/>
              </a:solidFill>
            </a:endParaRPr>
          </a:p>
        </p:txBody>
      </p:sp>
      <p:sp>
        <p:nvSpPr>
          <p:cNvPr id="4" name="Slide Number Placeholder 3"/>
          <p:cNvSpPr>
            <a:spLocks noGrp="1"/>
          </p:cNvSpPr>
          <p:nvPr>
            <p:ph type="sldNum" sz="quarter" idx="4294967295"/>
          </p:nvPr>
        </p:nvSpPr>
        <p:spPr>
          <a:xfrm>
            <a:off x="8561671" y="6480113"/>
            <a:ext cx="582329"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19200" y="-115302"/>
            <a:ext cx="6926027" cy="645528"/>
          </a:xfrm>
        </p:spPr>
        <p:txBody>
          <a:bodyPr>
            <a:normAutofit/>
          </a:bodyPr>
          <a:lstStyle/>
          <a:p>
            <a:pPr algn="ctr"/>
            <a:r>
              <a:rPr lang="en-US" sz="2200" b="1" dirty="0">
                <a:solidFill>
                  <a:srgbClr val="FF0000"/>
                </a:solidFill>
              </a:rPr>
              <a:t>CHƯƠNG TRÌNH MÔN </a:t>
            </a:r>
            <a:r>
              <a:rPr lang="en-US" sz="2200" b="1" dirty="0" smtClean="0">
                <a:solidFill>
                  <a:srgbClr val="FF0000"/>
                </a:solidFill>
              </a:rPr>
              <a:t>HỌC </a:t>
            </a:r>
            <a:r>
              <a:rPr lang="en-US" sz="2200" b="1" dirty="0">
                <a:solidFill>
                  <a:srgbClr val="FF0000"/>
                </a:solidFill>
              </a:rPr>
              <a:t>CÔNG NGHỆ LỚP 3</a:t>
            </a:r>
            <a:endParaRPr lang="en-US" sz="2200" dirty="0">
              <a:solidFill>
                <a:srgbClr val="FF0000"/>
              </a:solidFill>
            </a:endParaRPr>
          </a:p>
        </p:txBody>
      </p:sp>
      <p:sp>
        <p:nvSpPr>
          <p:cNvPr id="9" name="TextBox 8"/>
          <p:cNvSpPr txBox="1"/>
          <p:nvPr/>
        </p:nvSpPr>
        <p:spPr>
          <a:xfrm>
            <a:off x="116704" y="565616"/>
            <a:ext cx="5192481" cy="461665"/>
          </a:xfrm>
          <a:prstGeom prst="rect">
            <a:avLst/>
          </a:prstGeom>
          <a:noFill/>
        </p:spPr>
        <p:txBody>
          <a:bodyPr wrap="square" rtlCol="0">
            <a:spAutoFit/>
          </a:bodyPr>
          <a:lstStyle/>
          <a:p>
            <a:pPr lvl="0"/>
            <a:r>
              <a:rPr lang="en-US" sz="2400" b="1" dirty="0" smtClean="0">
                <a:latin typeface="Arial" pitchFamily="34" charset="0"/>
                <a:cs typeface="Arial" pitchFamily="34" charset="0"/>
              </a:rPr>
              <a:t> </a:t>
            </a:r>
            <a:r>
              <a:rPr lang="en-US" sz="2100" b="1" dirty="0" err="1">
                <a:latin typeface="Arial" pitchFamily="34" charset="0"/>
                <a:cs typeface="Arial" pitchFamily="34" charset="0"/>
              </a:rPr>
              <a:t>Đối</a:t>
            </a:r>
            <a:r>
              <a:rPr lang="en-US" sz="2100" b="1" dirty="0">
                <a:latin typeface="Arial" pitchFamily="34" charset="0"/>
                <a:cs typeface="Arial" pitchFamily="34" charset="0"/>
              </a:rPr>
              <a:t> </a:t>
            </a:r>
            <a:r>
              <a:rPr lang="en-US" sz="2100" b="1" dirty="0" err="1">
                <a:latin typeface="Arial" pitchFamily="34" charset="0"/>
                <a:cs typeface="Arial" pitchFamily="34" charset="0"/>
              </a:rPr>
              <a:t>với</a:t>
            </a:r>
            <a:r>
              <a:rPr lang="en-US" sz="2100" b="1" dirty="0">
                <a:latin typeface="Arial" pitchFamily="34" charset="0"/>
                <a:cs typeface="Arial" pitchFamily="34" charset="0"/>
              </a:rPr>
              <a:t> </a:t>
            </a:r>
            <a:r>
              <a:rPr lang="en-US" sz="2100" b="1" dirty="0" err="1">
                <a:latin typeface="Arial" pitchFamily="34" charset="0"/>
                <a:cs typeface="Arial" pitchFamily="34" charset="0"/>
              </a:rPr>
              <a:t>sách</a:t>
            </a:r>
            <a:r>
              <a:rPr lang="en-US" sz="2100" b="1" dirty="0">
                <a:latin typeface="Arial" pitchFamily="34" charset="0"/>
                <a:cs typeface="Arial" pitchFamily="34" charset="0"/>
              </a:rPr>
              <a:t> </a:t>
            </a:r>
            <a:r>
              <a:rPr lang="en-US" sz="2100" b="1" dirty="0" err="1">
                <a:latin typeface="Arial" pitchFamily="34" charset="0"/>
                <a:cs typeface="Arial" pitchFamily="34" charset="0"/>
              </a:rPr>
              <a:t>Cánh</a:t>
            </a:r>
            <a:r>
              <a:rPr lang="en-US" sz="2100" b="1" dirty="0">
                <a:latin typeface="Arial" pitchFamily="34" charset="0"/>
                <a:cs typeface="Arial" pitchFamily="34" charset="0"/>
              </a:rPr>
              <a:t> </a:t>
            </a:r>
            <a:r>
              <a:rPr lang="en-US" sz="2100" b="1" dirty="0" err="1">
                <a:latin typeface="Arial" pitchFamily="34" charset="0"/>
                <a:cs typeface="Arial" pitchFamily="34" charset="0"/>
              </a:rPr>
              <a:t>diều</a:t>
            </a:r>
            <a:r>
              <a:rPr lang="en-US" sz="2100" b="1" dirty="0">
                <a:latin typeface="Arial" pitchFamily="34" charset="0"/>
                <a:cs typeface="Arial" pitchFamily="34" charset="0"/>
              </a:rPr>
              <a:t>.</a:t>
            </a:r>
            <a:endParaRPr lang="en-US" sz="21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86732280"/>
              </p:ext>
            </p:extLst>
          </p:nvPr>
        </p:nvGraphicFramePr>
        <p:xfrm>
          <a:off x="381000" y="990600"/>
          <a:ext cx="8257318" cy="6515100"/>
        </p:xfrm>
        <a:graphic>
          <a:graphicData uri="http://schemas.openxmlformats.org/drawingml/2006/table">
            <a:tbl>
              <a:tblPr firstRow="1" firstCol="1" lastRow="1" lastCol="1" bandRow="1" bandCol="1">
                <a:tableStyleId>{5C22544A-7EE6-4342-B048-85BDC9FD1C3A}</a:tableStyleId>
              </a:tblPr>
              <a:tblGrid>
                <a:gridCol w="832247">
                  <a:extLst>
                    <a:ext uri="{9D8B030D-6E8A-4147-A177-3AD203B41FA5}">
                      <a16:colId xmlns:a16="http://schemas.microsoft.com/office/drawing/2014/main" val="3663837394"/>
                    </a:ext>
                  </a:extLst>
                </a:gridCol>
                <a:gridCol w="2157317">
                  <a:extLst>
                    <a:ext uri="{9D8B030D-6E8A-4147-A177-3AD203B41FA5}">
                      <a16:colId xmlns:a16="http://schemas.microsoft.com/office/drawing/2014/main" val="1414085242"/>
                    </a:ext>
                  </a:extLst>
                </a:gridCol>
                <a:gridCol w="4356497">
                  <a:extLst>
                    <a:ext uri="{9D8B030D-6E8A-4147-A177-3AD203B41FA5}">
                      <a16:colId xmlns:a16="http://schemas.microsoft.com/office/drawing/2014/main" val="2455434406"/>
                    </a:ext>
                  </a:extLst>
                </a:gridCol>
                <a:gridCol w="911257">
                  <a:extLst>
                    <a:ext uri="{9D8B030D-6E8A-4147-A177-3AD203B41FA5}">
                      <a16:colId xmlns:a16="http://schemas.microsoft.com/office/drawing/2014/main" val="244825503"/>
                    </a:ext>
                  </a:extLst>
                </a:gridCol>
              </a:tblGrid>
              <a:tr h="384731">
                <a:tc>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Tuần</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nchor="ctr"/>
                </a:tc>
                <a:tc>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Chủ</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đề</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nchor="ctr"/>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Tên bài học</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nchor="ctr"/>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Số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nchor="ctr"/>
                </a:tc>
                <a:extLst>
                  <a:ext uri="{0D108BD9-81ED-4DB2-BD59-A6C34878D82A}">
                    <a16:rowId xmlns:a16="http://schemas.microsoft.com/office/drawing/2014/main" val="1012678811"/>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1-2</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rowSpan="8">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Chủ</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đề</a:t>
                      </a:r>
                      <a:r>
                        <a:rPr lang="en-US" sz="1900" dirty="0">
                          <a:effectLst/>
                          <a:latin typeface="Arial" panose="020B0604020202020204" pitchFamily="34" charset="0"/>
                          <a:cs typeface="Arial" panose="020B0604020202020204" pitchFamily="34" charset="0"/>
                        </a:rPr>
                        <a:t> 1: </a:t>
                      </a:r>
                      <a:r>
                        <a:rPr lang="en-US" sz="1900" dirty="0" err="1">
                          <a:effectLst/>
                          <a:latin typeface="Arial" panose="020B0604020202020204" pitchFamily="34" charset="0"/>
                          <a:cs typeface="Arial" panose="020B0604020202020204" pitchFamily="34" charset="0"/>
                        </a:rPr>
                        <a:t>Công</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nghệ</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và</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đời</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sống</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nchor="ctr"/>
                </a:tc>
                <a:tc>
                  <a:txBody>
                    <a:bodyPr/>
                    <a:lstStyle/>
                    <a:p>
                      <a:pPr>
                        <a:lnSpc>
                          <a:spcPct val="150000"/>
                        </a:lnSpc>
                        <a:spcAft>
                          <a:spcPts val="0"/>
                        </a:spcAft>
                      </a:pPr>
                      <a:r>
                        <a:rPr lang="en-US" sz="1900" dirty="0" err="1">
                          <a:effectLst/>
                          <a:latin typeface="Arial" panose="020B0604020202020204" pitchFamily="34" charset="0"/>
                          <a:cs typeface="Arial" panose="020B0604020202020204" pitchFamily="34" charset="0"/>
                        </a:rPr>
                        <a:t>Bài</a:t>
                      </a:r>
                      <a:r>
                        <a:rPr lang="en-US" sz="1900" dirty="0">
                          <a:effectLst/>
                          <a:latin typeface="Arial" panose="020B0604020202020204" pitchFamily="34" charset="0"/>
                          <a:cs typeface="Arial" panose="020B0604020202020204" pitchFamily="34" charset="0"/>
                        </a:rPr>
                        <a:t> 1: </a:t>
                      </a:r>
                      <a:r>
                        <a:rPr lang="en-US" sz="1900" dirty="0" err="1">
                          <a:effectLst/>
                          <a:latin typeface="Arial" panose="020B0604020202020204" pitchFamily="34" charset="0"/>
                          <a:cs typeface="Arial" panose="020B0604020202020204" pitchFamily="34" charset="0"/>
                        </a:rPr>
                        <a:t>Tự</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nhiên</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và</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công</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nghệ</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2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3064743701"/>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3-5</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Bài 2: Sử dụng đèn học</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3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3490091542"/>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6-9</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Bài 3: Sử dụng quạt điện</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4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4247362671"/>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10-12</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Bài 4: Sử dụng máy thu thanh</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3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3706055724"/>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13-16</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Bài 5: Sử dụng máy thu hình</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4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3511363557"/>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17</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Ôn tập</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1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522762358"/>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18</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dirty="0" err="1">
                          <a:effectLst/>
                          <a:latin typeface="Arial" panose="020B0604020202020204" pitchFamily="34" charset="0"/>
                          <a:cs typeface="Arial" panose="020B0604020202020204" pitchFamily="34" charset="0"/>
                        </a:rPr>
                        <a:t>Kiểm</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tra</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1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3939618260"/>
                  </a:ext>
                </a:extLst>
              </a:tr>
              <a:tr h="769462">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19-20</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dirty="0" err="1">
                          <a:effectLst/>
                          <a:latin typeface="Arial" panose="020B0604020202020204" pitchFamily="34" charset="0"/>
                          <a:cs typeface="Arial" panose="020B0604020202020204" pitchFamily="34" charset="0"/>
                        </a:rPr>
                        <a:t>Bài</a:t>
                      </a:r>
                      <a:r>
                        <a:rPr lang="en-US" sz="1900" dirty="0">
                          <a:effectLst/>
                          <a:latin typeface="Arial" panose="020B0604020202020204" pitchFamily="34" charset="0"/>
                          <a:cs typeface="Arial" panose="020B0604020202020204" pitchFamily="34" charset="0"/>
                        </a:rPr>
                        <a:t> 6: An </a:t>
                      </a:r>
                      <a:r>
                        <a:rPr lang="en-US" sz="1900" dirty="0" err="1">
                          <a:effectLst/>
                          <a:latin typeface="Arial" panose="020B0604020202020204" pitchFamily="34" charset="0"/>
                          <a:cs typeface="Arial" panose="020B0604020202020204" pitchFamily="34" charset="0"/>
                        </a:rPr>
                        <a:t>toàn</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với</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môi</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trường</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công</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nghệ</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trong</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gia</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đình</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dirty="0">
                          <a:effectLst/>
                          <a:latin typeface="Arial" panose="020B0604020202020204" pitchFamily="34" charset="0"/>
                          <a:cs typeface="Arial" panose="020B0604020202020204" pitchFamily="34" charset="0"/>
                        </a:rPr>
                        <a:t>2 </a:t>
                      </a:r>
                      <a:r>
                        <a:rPr lang="en-US" sz="1900" dirty="0" err="1">
                          <a:effectLst/>
                          <a:latin typeface="Arial" panose="020B0604020202020204" pitchFamily="34" charset="0"/>
                          <a:cs typeface="Arial" panose="020B0604020202020204" pitchFamily="34" charset="0"/>
                        </a:rPr>
                        <a:t>tiết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2426292995"/>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21-24</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rowSpan="5">
                  <a:txBody>
                    <a:bodyPr/>
                    <a:lstStyle/>
                    <a:p>
                      <a:pPr algn="ctr">
                        <a:lnSpc>
                          <a:spcPct val="150000"/>
                        </a:lnSpc>
                        <a:spcAft>
                          <a:spcPts val="0"/>
                        </a:spcAft>
                      </a:pPr>
                      <a:r>
                        <a:rPr lang="en-US" sz="1900" dirty="0" err="1">
                          <a:effectLst/>
                          <a:latin typeface="Arial" panose="020B0604020202020204" pitchFamily="34" charset="0"/>
                          <a:cs typeface="Arial" panose="020B0604020202020204" pitchFamily="34" charset="0"/>
                        </a:rPr>
                        <a:t>Chủ</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đề</a:t>
                      </a:r>
                      <a:r>
                        <a:rPr lang="en-US" sz="1900" dirty="0">
                          <a:effectLst/>
                          <a:latin typeface="Arial" panose="020B0604020202020204" pitchFamily="34" charset="0"/>
                          <a:cs typeface="Arial" panose="020B0604020202020204" pitchFamily="34" charset="0"/>
                        </a:rPr>
                        <a:t> 2: </a:t>
                      </a:r>
                      <a:r>
                        <a:rPr lang="en-US" sz="1900" dirty="0" err="1">
                          <a:effectLst/>
                          <a:latin typeface="Arial" panose="020B0604020202020204" pitchFamily="34" charset="0"/>
                          <a:cs typeface="Arial" panose="020B0604020202020204" pitchFamily="34" charset="0"/>
                        </a:rPr>
                        <a:t>Thủ</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công</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kĩ</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thuật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nchor="ctr"/>
                </a:tc>
                <a:tc>
                  <a:txBody>
                    <a:bodyPr/>
                    <a:lstStyle/>
                    <a:p>
                      <a:pPr>
                        <a:lnSpc>
                          <a:spcPct val="150000"/>
                        </a:lnSpc>
                        <a:spcAft>
                          <a:spcPts val="0"/>
                        </a:spcAft>
                      </a:pPr>
                      <a:r>
                        <a:rPr lang="en-US" sz="1900" dirty="0" err="1">
                          <a:effectLst/>
                          <a:latin typeface="Arial" panose="020B0604020202020204" pitchFamily="34" charset="0"/>
                          <a:cs typeface="Arial" panose="020B0604020202020204" pitchFamily="34" charset="0"/>
                        </a:rPr>
                        <a:t>Bài</a:t>
                      </a:r>
                      <a:r>
                        <a:rPr lang="en-US" sz="1900" dirty="0">
                          <a:effectLst/>
                          <a:latin typeface="Arial" panose="020B0604020202020204" pitchFamily="34" charset="0"/>
                          <a:cs typeface="Arial" panose="020B0604020202020204" pitchFamily="34" charset="0"/>
                        </a:rPr>
                        <a:t> 7: </a:t>
                      </a:r>
                      <a:r>
                        <a:rPr lang="en-US" sz="1900" dirty="0" err="1">
                          <a:effectLst/>
                          <a:latin typeface="Arial" panose="020B0604020202020204" pitchFamily="34" charset="0"/>
                          <a:cs typeface="Arial" panose="020B0604020202020204" pitchFamily="34" charset="0"/>
                        </a:rPr>
                        <a:t>Làm</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đồ</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dùng</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học</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tập</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4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2094254046"/>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25-28</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dirty="0" err="1">
                          <a:effectLst/>
                          <a:latin typeface="Arial" panose="020B0604020202020204" pitchFamily="34" charset="0"/>
                          <a:cs typeface="Arial" panose="020B0604020202020204" pitchFamily="34" charset="0"/>
                        </a:rPr>
                        <a:t>Bài</a:t>
                      </a:r>
                      <a:r>
                        <a:rPr lang="en-US" sz="1900" dirty="0">
                          <a:effectLst/>
                          <a:latin typeface="Arial" panose="020B0604020202020204" pitchFamily="34" charset="0"/>
                          <a:cs typeface="Arial" panose="020B0604020202020204" pitchFamily="34" charset="0"/>
                        </a:rPr>
                        <a:t> 8: </a:t>
                      </a:r>
                      <a:r>
                        <a:rPr lang="en-US" sz="1900" dirty="0" err="1">
                          <a:effectLst/>
                          <a:latin typeface="Arial" panose="020B0604020202020204" pitchFamily="34" charset="0"/>
                          <a:cs typeface="Arial" panose="020B0604020202020204" pitchFamily="34" charset="0"/>
                        </a:rPr>
                        <a:t>Làm</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biển</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báo</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giao</a:t>
                      </a:r>
                      <a:r>
                        <a:rPr lang="en-US" sz="1900" dirty="0">
                          <a:effectLst/>
                          <a:latin typeface="Arial" panose="020B0604020202020204" pitchFamily="34" charset="0"/>
                          <a:cs typeface="Arial" panose="020B0604020202020204" pitchFamily="34" charset="0"/>
                        </a:rPr>
                        <a:t> </a:t>
                      </a:r>
                      <a:r>
                        <a:rPr lang="en-US" sz="1900" dirty="0" err="1">
                          <a:effectLst/>
                          <a:latin typeface="Arial" panose="020B0604020202020204" pitchFamily="34" charset="0"/>
                          <a:cs typeface="Arial" panose="020B0604020202020204" pitchFamily="34" charset="0"/>
                        </a:rPr>
                        <a:t>thông</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4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189573565"/>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29-33</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Bài 9: Làm đồ chơi</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5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2045421031"/>
                  </a:ext>
                </a:extLst>
              </a:tr>
              <a:tr h="384731">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34</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Ôn tập</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a:effectLst/>
                          <a:latin typeface="Arial" panose="020B0604020202020204" pitchFamily="34" charset="0"/>
                          <a:cs typeface="Arial" panose="020B0604020202020204" pitchFamily="34" charset="0"/>
                        </a:rPr>
                        <a:t>1 tiết</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168749168"/>
                  </a:ext>
                </a:extLst>
              </a:tr>
              <a:tr h="384731">
                <a:tc>
                  <a:txBody>
                    <a:bodyPr/>
                    <a:lstStyle/>
                    <a:p>
                      <a:pPr algn="ctr">
                        <a:lnSpc>
                          <a:spcPct val="150000"/>
                        </a:lnSpc>
                        <a:spcAft>
                          <a:spcPts val="0"/>
                        </a:spcAft>
                      </a:pPr>
                      <a:r>
                        <a:rPr lang="en-US" sz="1900" dirty="0">
                          <a:effectLst/>
                          <a:latin typeface="Arial" panose="020B0604020202020204" pitchFamily="34" charset="0"/>
                          <a:cs typeface="Arial" panose="020B0604020202020204" pitchFamily="34" charset="0"/>
                        </a:rPr>
                        <a:t>35</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vMerge="1">
                  <a:txBody>
                    <a:bodyPr/>
                    <a:lstStyle/>
                    <a:p>
                      <a:endParaRPr lang="en-US"/>
                    </a:p>
                  </a:txBody>
                  <a:tcPr/>
                </a:tc>
                <a:tc>
                  <a:txBody>
                    <a:bodyPr/>
                    <a:lstStyle/>
                    <a:p>
                      <a:pPr>
                        <a:lnSpc>
                          <a:spcPct val="150000"/>
                        </a:lnSpc>
                        <a:spcAft>
                          <a:spcPts val="0"/>
                        </a:spcAft>
                      </a:pPr>
                      <a:r>
                        <a:rPr lang="en-US" sz="1900">
                          <a:effectLst/>
                          <a:latin typeface="Arial" panose="020B0604020202020204" pitchFamily="34" charset="0"/>
                          <a:cs typeface="Arial" panose="020B0604020202020204" pitchFamily="34" charset="0"/>
                        </a:rPr>
                        <a:t>Kiểm tra đánh giá</a:t>
                      </a:r>
                      <a:endParaRPr lang="en-US" sz="190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tc>
                  <a:txBody>
                    <a:bodyPr/>
                    <a:lstStyle/>
                    <a:p>
                      <a:pPr algn="ctr">
                        <a:lnSpc>
                          <a:spcPct val="150000"/>
                        </a:lnSpc>
                        <a:spcAft>
                          <a:spcPts val="0"/>
                        </a:spcAft>
                      </a:pPr>
                      <a:r>
                        <a:rPr lang="en-US" sz="1900" dirty="0">
                          <a:effectLst/>
                          <a:latin typeface="Arial" panose="020B0604020202020204" pitchFamily="34" charset="0"/>
                          <a:cs typeface="Arial" panose="020B0604020202020204" pitchFamily="34" charset="0"/>
                        </a:rPr>
                        <a:t>1 </a:t>
                      </a:r>
                      <a:r>
                        <a:rPr lang="en-US" sz="1900" dirty="0" err="1">
                          <a:effectLst/>
                          <a:latin typeface="Arial" panose="020B0604020202020204" pitchFamily="34" charset="0"/>
                          <a:cs typeface="Arial" panose="020B0604020202020204" pitchFamily="34" charset="0"/>
                        </a:rPr>
                        <a:t>tiết</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txBody>
                  <a:tcPr marL="64657" marR="64657" marT="0" marB="0"/>
                </a:tc>
                <a:extLst>
                  <a:ext uri="{0D108BD9-81ED-4DB2-BD59-A6C34878D82A}">
                    <a16:rowId xmlns:a16="http://schemas.microsoft.com/office/drawing/2014/main" val="4175405482"/>
                  </a:ext>
                </a:extLst>
              </a:tr>
            </a:tbl>
          </a:graphicData>
        </a:graphic>
      </p:graphicFrame>
    </p:spTree>
    <p:extLst>
      <p:ext uri="{BB962C8B-B14F-4D97-AF65-F5344CB8AC3E}">
        <p14:creationId xmlns:p14="http://schemas.microsoft.com/office/powerpoint/2010/main" val="80630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09151" y="6323455"/>
            <a:ext cx="582329"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762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33528" y="391180"/>
            <a:ext cx="8220693" cy="523220"/>
          </a:xfrm>
          <a:prstGeom prst="rect">
            <a:avLst/>
          </a:prstGeom>
          <a:noFill/>
        </p:spPr>
        <p:txBody>
          <a:bodyPr wrap="square" rtlCol="0">
            <a:spAutoFit/>
          </a:bodyPr>
          <a:lstStyle/>
          <a:p>
            <a:r>
              <a:rPr lang="en-US" sz="2800" b="1">
                <a:solidFill>
                  <a:srgbClr val="0000FF"/>
                </a:solidFill>
              </a:rPr>
              <a:t>V. PHƯƠNG PHÁP GIÁO DỤC</a:t>
            </a:r>
            <a:endParaRPr lang="en-US" sz="2800">
              <a:solidFill>
                <a:srgbClr val="0000FF"/>
              </a:solidFill>
            </a:endParaRPr>
          </a:p>
        </p:txBody>
      </p:sp>
      <p:sp>
        <p:nvSpPr>
          <p:cNvPr id="2" name="TextBox 1"/>
          <p:cNvSpPr txBox="1"/>
          <p:nvPr/>
        </p:nvSpPr>
        <p:spPr>
          <a:xfrm>
            <a:off x="33528" y="838200"/>
            <a:ext cx="9110472" cy="6019800"/>
          </a:xfrm>
          <a:prstGeom prst="rect">
            <a:avLst/>
          </a:prstGeom>
          <a:solidFill>
            <a:schemeClr val="bg1"/>
          </a:solidFill>
        </p:spPr>
        <p:txBody>
          <a:bodyPr wrap="square" rtlCol="0">
            <a:spAutoFit/>
          </a:bodyPr>
          <a:lstStyle/>
          <a:p>
            <a:pPr algn="just"/>
            <a:r>
              <a:rPr lang="en-US" sz="2300" b="1" dirty="0"/>
              <a:t>1. </a:t>
            </a:r>
            <a:r>
              <a:rPr lang="en-US" sz="2300" b="1" dirty="0" err="1"/>
              <a:t>Định</a:t>
            </a:r>
            <a:r>
              <a:rPr lang="en-US" sz="2300" b="1" dirty="0"/>
              <a:t> </a:t>
            </a:r>
            <a:r>
              <a:rPr lang="en-US" sz="2300" b="1" dirty="0" err="1"/>
              <a:t>hướng</a:t>
            </a:r>
            <a:r>
              <a:rPr lang="en-US" sz="2300" b="1" dirty="0"/>
              <a:t> </a:t>
            </a:r>
            <a:r>
              <a:rPr lang="en-US" sz="2300" b="1" dirty="0" err="1"/>
              <a:t>chung</a:t>
            </a:r>
            <a:endParaRPr lang="en-US" sz="2300" dirty="0"/>
          </a:p>
          <a:p>
            <a:pPr algn="just"/>
            <a:r>
              <a:rPr lang="en-US" sz="2200" dirty="0" smtClean="0"/>
              <a:t>	</a:t>
            </a:r>
            <a:r>
              <a:rPr lang="en-US" sz="2200" dirty="0" err="1" smtClean="0"/>
              <a:t>Phương</a:t>
            </a:r>
            <a:r>
              <a:rPr lang="en-US" sz="2200" dirty="0" smtClean="0"/>
              <a:t> </a:t>
            </a:r>
            <a:r>
              <a:rPr lang="en-US" sz="2200" dirty="0" err="1"/>
              <a:t>pháp</a:t>
            </a:r>
            <a:r>
              <a:rPr lang="en-US" sz="2200" dirty="0"/>
              <a:t> GD </a:t>
            </a:r>
            <a:r>
              <a:rPr lang="en-US" sz="2200" dirty="0" err="1"/>
              <a:t>môn</a:t>
            </a:r>
            <a:r>
              <a:rPr lang="en-US" sz="2200" dirty="0"/>
              <a:t> </a:t>
            </a:r>
            <a:r>
              <a:rPr lang="en-US" sz="2200" dirty="0" err="1"/>
              <a:t>Công</a:t>
            </a:r>
            <a:r>
              <a:rPr lang="en-US" sz="2200" dirty="0"/>
              <a:t> </a:t>
            </a:r>
            <a:r>
              <a:rPr lang="en-US" sz="2200" dirty="0" err="1"/>
              <a:t>nghệ</a:t>
            </a:r>
            <a:r>
              <a:rPr lang="en-US" sz="2200" dirty="0"/>
              <a:t> </a:t>
            </a:r>
            <a:r>
              <a:rPr lang="en-US" sz="2200" dirty="0" err="1"/>
              <a:t>bám</a:t>
            </a:r>
            <a:r>
              <a:rPr lang="en-US" sz="2200" dirty="0"/>
              <a:t> </a:t>
            </a:r>
            <a:r>
              <a:rPr lang="en-US" sz="2200" dirty="0" err="1"/>
              <a:t>sát</a:t>
            </a:r>
            <a:r>
              <a:rPr lang="en-US" sz="2200" dirty="0"/>
              <a:t> </a:t>
            </a:r>
            <a:r>
              <a:rPr lang="en-US" sz="2200" dirty="0" err="1"/>
              <a:t>định</a:t>
            </a:r>
            <a:r>
              <a:rPr lang="en-US" sz="2200" dirty="0"/>
              <a:t> </a:t>
            </a:r>
            <a:r>
              <a:rPr lang="en-US" sz="2200" dirty="0" err="1"/>
              <a:t>hướng</a:t>
            </a:r>
            <a:r>
              <a:rPr lang="en-US" sz="2200" dirty="0"/>
              <a:t> </a:t>
            </a:r>
            <a:r>
              <a:rPr lang="en-US" sz="2200" dirty="0" err="1"/>
              <a:t>về</a:t>
            </a:r>
            <a:r>
              <a:rPr lang="en-US" sz="2200" dirty="0"/>
              <a:t> </a:t>
            </a:r>
            <a:r>
              <a:rPr lang="en-US" sz="2200" dirty="0" err="1"/>
              <a:t>phương</a:t>
            </a:r>
            <a:r>
              <a:rPr lang="en-US" sz="2200" dirty="0"/>
              <a:t> </a:t>
            </a:r>
            <a:r>
              <a:rPr lang="en-US" sz="2200" dirty="0" err="1"/>
              <a:t>pháp</a:t>
            </a:r>
            <a:r>
              <a:rPr lang="en-US" sz="2200" dirty="0"/>
              <a:t> GD </a:t>
            </a:r>
            <a:r>
              <a:rPr lang="en-US" sz="2200" dirty="0" err="1"/>
              <a:t>được</a:t>
            </a:r>
            <a:r>
              <a:rPr lang="en-US" sz="2200" dirty="0"/>
              <a:t> </a:t>
            </a:r>
            <a:r>
              <a:rPr lang="en-US" sz="2200" dirty="0" err="1"/>
              <a:t>nêu</a:t>
            </a:r>
            <a:r>
              <a:rPr lang="en-US" sz="2200" dirty="0"/>
              <a:t> </a:t>
            </a:r>
            <a:r>
              <a:rPr lang="en-US" sz="2200" dirty="0" err="1"/>
              <a:t>trong</a:t>
            </a:r>
            <a:r>
              <a:rPr lang="en-US" sz="2200" dirty="0"/>
              <a:t> </a:t>
            </a:r>
            <a:r>
              <a:rPr lang="en-US" sz="2200" dirty="0" err="1"/>
              <a:t>chương</a:t>
            </a:r>
            <a:r>
              <a:rPr lang="en-US" sz="2200" dirty="0"/>
              <a:t> </a:t>
            </a:r>
            <a:r>
              <a:rPr lang="en-US" sz="2200" dirty="0" err="1"/>
              <a:t>trình</a:t>
            </a:r>
            <a:r>
              <a:rPr lang="en-US" sz="2200" dirty="0"/>
              <a:t> </a:t>
            </a:r>
            <a:r>
              <a:rPr lang="en-US" sz="2200" dirty="0" err="1"/>
              <a:t>tổng</a:t>
            </a:r>
            <a:r>
              <a:rPr lang="en-US" sz="2200" dirty="0"/>
              <a:t> </a:t>
            </a:r>
            <a:r>
              <a:rPr lang="en-US" sz="2200" dirty="0" err="1"/>
              <a:t>thể</a:t>
            </a:r>
            <a:r>
              <a:rPr lang="en-US" sz="2200" dirty="0"/>
              <a:t>, </a:t>
            </a:r>
            <a:r>
              <a:rPr lang="en-US" sz="2200" dirty="0" err="1"/>
              <a:t>đồng</a:t>
            </a:r>
            <a:r>
              <a:rPr lang="en-US" sz="2200" dirty="0"/>
              <a:t> </a:t>
            </a:r>
            <a:r>
              <a:rPr lang="en-US" sz="2200" dirty="0" err="1"/>
              <a:t>thời</a:t>
            </a:r>
            <a:r>
              <a:rPr lang="en-US" sz="2200" dirty="0"/>
              <a:t> </a:t>
            </a:r>
            <a:r>
              <a:rPr lang="en-US" sz="2200" dirty="0" err="1"/>
              <a:t>bảo</a:t>
            </a:r>
            <a:r>
              <a:rPr lang="en-US" sz="2200" dirty="0"/>
              <a:t> </a:t>
            </a:r>
            <a:r>
              <a:rPr lang="en-US" sz="2200" dirty="0" err="1"/>
              <a:t>đảm</a:t>
            </a:r>
            <a:r>
              <a:rPr lang="en-US" sz="2200" dirty="0"/>
              <a:t> </a:t>
            </a:r>
            <a:r>
              <a:rPr lang="en-US" sz="2200" dirty="0" err="1"/>
              <a:t>các</a:t>
            </a:r>
            <a:r>
              <a:rPr lang="en-US" sz="2200" dirty="0"/>
              <a:t> </a:t>
            </a:r>
            <a:r>
              <a:rPr lang="en-US" sz="2200" dirty="0" err="1"/>
              <a:t>yêu</a:t>
            </a:r>
            <a:r>
              <a:rPr lang="en-US" sz="2200" dirty="0"/>
              <a:t> </a:t>
            </a:r>
            <a:r>
              <a:rPr lang="en-US" sz="2200" dirty="0" err="1"/>
              <a:t>cầu</a:t>
            </a:r>
            <a:r>
              <a:rPr lang="en-US" sz="2200" dirty="0"/>
              <a:t> </a:t>
            </a:r>
            <a:r>
              <a:rPr lang="en-US" sz="2200" dirty="0" err="1"/>
              <a:t>sau</a:t>
            </a:r>
            <a:r>
              <a:rPr lang="en-US" sz="2200" dirty="0"/>
              <a:t>:</a:t>
            </a:r>
          </a:p>
          <a:p>
            <a:pPr algn="just"/>
            <a:r>
              <a:rPr lang="en-US" sz="2200" dirty="0" smtClean="0"/>
              <a:t>	a</a:t>
            </a:r>
            <a:r>
              <a:rPr lang="en-US" sz="2200" dirty="0"/>
              <a:t>) </a:t>
            </a:r>
            <a:r>
              <a:rPr lang="en-US" sz="2200" dirty="0" err="1"/>
              <a:t>Vận</a:t>
            </a:r>
            <a:r>
              <a:rPr lang="en-US" sz="2200" dirty="0"/>
              <a:t> </a:t>
            </a:r>
            <a:r>
              <a:rPr lang="en-US" sz="2200" dirty="0" err="1"/>
              <a:t>dụng</a:t>
            </a:r>
            <a:r>
              <a:rPr lang="en-US" sz="2200" dirty="0"/>
              <a:t> </a:t>
            </a:r>
            <a:r>
              <a:rPr lang="en-US" sz="2200" dirty="0" err="1"/>
              <a:t>linh</a:t>
            </a:r>
            <a:r>
              <a:rPr lang="en-US" sz="2200" dirty="0"/>
              <a:t> </a:t>
            </a:r>
            <a:r>
              <a:rPr lang="en-US" sz="2200" dirty="0" err="1"/>
              <a:t>hoạt</a:t>
            </a:r>
            <a:r>
              <a:rPr lang="en-US" sz="2200" dirty="0"/>
              <a:t> </a:t>
            </a:r>
            <a:r>
              <a:rPr lang="en-US" sz="2200" dirty="0" err="1"/>
              <a:t>các</a:t>
            </a:r>
            <a:r>
              <a:rPr lang="en-US" sz="2200" dirty="0"/>
              <a:t> PP, </a:t>
            </a:r>
            <a:r>
              <a:rPr lang="en-US" sz="2200" dirty="0" err="1"/>
              <a:t>kĩ</a:t>
            </a:r>
            <a:r>
              <a:rPr lang="en-US" sz="2200" dirty="0"/>
              <a:t> </a:t>
            </a:r>
            <a:r>
              <a:rPr lang="en-US" sz="2200" dirty="0" err="1"/>
              <a:t>thuật</a:t>
            </a:r>
            <a:r>
              <a:rPr lang="en-US" sz="2200" dirty="0"/>
              <a:t> DH </a:t>
            </a:r>
            <a:r>
              <a:rPr lang="en-US" sz="2200" dirty="0" err="1"/>
              <a:t>phát</a:t>
            </a:r>
            <a:r>
              <a:rPr lang="en-US" sz="2200" dirty="0"/>
              <a:t> </a:t>
            </a:r>
            <a:r>
              <a:rPr lang="en-US" sz="2200" dirty="0" err="1"/>
              <a:t>huy</a:t>
            </a:r>
            <a:r>
              <a:rPr lang="en-US" sz="2200" dirty="0"/>
              <a:t> </a:t>
            </a:r>
            <a:r>
              <a:rPr lang="en-US" sz="2200" dirty="0" err="1"/>
              <a:t>tính</a:t>
            </a:r>
            <a:r>
              <a:rPr lang="en-US" sz="2200" dirty="0"/>
              <a:t> </a:t>
            </a:r>
            <a:r>
              <a:rPr lang="en-US" sz="2200" dirty="0" err="1"/>
              <a:t>chủ</a:t>
            </a:r>
            <a:r>
              <a:rPr lang="en-US" sz="2200" dirty="0"/>
              <a:t> </a:t>
            </a:r>
            <a:r>
              <a:rPr lang="en-US" sz="2200" dirty="0" err="1"/>
              <a:t>động</a:t>
            </a:r>
            <a:r>
              <a:rPr lang="en-US" sz="2200" dirty="0"/>
              <a:t>, </a:t>
            </a:r>
            <a:r>
              <a:rPr lang="en-US" sz="2200" dirty="0" err="1"/>
              <a:t>sáng</a:t>
            </a:r>
            <a:r>
              <a:rPr lang="en-US" sz="2200" dirty="0"/>
              <a:t> </a:t>
            </a:r>
            <a:r>
              <a:rPr lang="en-US" sz="2200" dirty="0" err="1"/>
              <a:t>tạo</a:t>
            </a:r>
            <a:r>
              <a:rPr lang="en-US" sz="2200" dirty="0"/>
              <a:t>, </a:t>
            </a:r>
            <a:r>
              <a:rPr lang="en-US" sz="2200" dirty="0" err="1"/>
              <a:t>tích</a:t>
            </a:r>
            <a:r>
              <a:rPr lang="en-US" sz="2200" dirty="0"/>
              <a:t> </a:t>
            </a:r>
            <a:r>
              <a:rPr lang="en-US" sz="2200" dirty="0" err="1"/>
              <a:t>cực</a:t>
            </a:r>
            <a:r>
              <a:rPr lang="en-US" sz="2200" dirty="0"/>
              <a:t> </a:t>
            </a:r>
            <a:r>
              <a:rPr lang="en-US" sz="2200" dirty="0" err="1"/>
              <a:t>và</a:t>
            </a:r>
            <a:r>
              <a:rPr lang="en-US" sz="2200" dirty="0"/>
              <a:t> </a:t>
            </a:r>
            <a:r>
              <a:rPr lang="en-US" sz="2200" dirty="0" err="1"/>
              <a:t>phù</a:t>
            </a:r>
            <a:r>
              <a:rPr lang="en-US" sz="2200" dirty="0"/>
              <a:t> </a:t>
            </a:r>
            <a:r>
              <a:rPr lang="en-US" sz="2200" dirty="0" err="1"/>
              <a:t>hợp</a:t>
            </a:r>
            <a:r>
              <a:rPr lang="en-US" sz="2200" dirty="0"/>
              <a:t> </a:t>
            </a:r>
            <a:r>
              <a:rPr lang="en-US" sz="2200" dirty="0" err="1"/>
              <a:t>với</a:t>
            </a:r>
            <a:r>
              <a:rPr lang="en-US" sz="2200" dirty="0"/>
              <a:t> </a:t>
            </a:r>
            <a:r>
              <a:rPr lang="en-US" sz="2200" dirty="0" err="1"/>
              <a:t>sự</a:t>
            </a:r>
            <a:r>
              <a:rPr lang="en-US" sz="2200" dirty="0"/>
              <a:t> </a:t>
            </a:r>
            <a:r>
              <a:rPr lang="en-US" sz="2200" dirty="0" err="1"/>
              <a:t>hình</a:t>
            </a:r>
            <a:r>
              <a:rPr lang="en-US" sz="2200" dirty="0"/>
              <a:t> </a:t>
            </a:r>
            <a:r>
              <a:rPr lang="en-US" sz="2200" dirty="0" err="1"/>
              <a:t>thành</a:t>
            </a:r>
            <a:r>
              <a:rPr lang="en-US" sz="2200" dirty="0"/>
              <a:t> </a:t>
            </a:r>
            <a:r>
              <a:rPr lang="en-US" sz="2200" dirty="0" err="1"/>
              <a:t>và</a:t>
            </a:r>
            <a:r>
              <a:rPr lang="en-US" sz="2200" dirty="0"/>
              <a:t> </a:t>
            </a:r>
            <a:r>
              <a:rPr lang="en-US" sz="2200" dirty="0" err="1"/>
              <a:t>phát</a:t>
            </a:r>
            <a:r>
              <a:rPr lang="en-US" sz="2200" dirty="0"/>
              <a:t> </a:t>
            </a:r>
            <a:r>
              <a:rPr lang="en-US" sz="2200" dirty="0" err="1"/>
              <a:t>triển</a:t>
            </a:r>
            <a:r>
              <a:rPr lang="en-US" sz="2200" dirty="0"/>
              <a:t> NL, PC </a:t>
            </a:r>
            <a:r>
              <a:rPr lang="en-US" sz="2200" dirty="0" err="1"/>
              <a:t>cho</a:t>
            </a:r>
            <a:r>
              <a:rPr lang="en-US" sz="2200" dirty="0"/>
              <a:t> HS; </a:t>
            </a:r>
            <a:r>
              <a:rPr lang="en-US" sz="2200" dirty="0" err="1"/>
              <a:t>coi</a:t>
            </a:r>
            <a:r>
              <a:rPr lang="en-US" sz="2200" dirty="0"/>
              <a:t> </a:t>
            </a:r>
            <a:r>
              <a:rPr lang="en-US" sz="2200" dirty="0" err="1"/>
              <a:t>trọng</a:t>
            </a:r>
            <a:r>
              <a:rPr lang="en-US" sz="2200" dirty="0"/>
              <a:t> </a:t>
            </a:r>
            <a:r>
              <a:rPr lang="en-US" sz="2200" dirty="0" err="1"/>
              <a:t>học</a:t>
            </a:r>
            <a:r>
              <a:rPr lang="en-US" sz="2200" dirty="0"/>
              <a:t> </a:t>
            </a:r>
            <a:r>
              <a:rPr lang="en-US" sz="2200" dirty="0" err="1"/>
              <a:t>tập</a:t>
            </a:r>
            <a:r>
              <a:rPr lang="en-US" sz="2200" dirty="0"/>
              <a:t> </a:t>
            </a:r>
            <a:r>
              <a:rPr lang="en-US" sz="2200" dirty="0" err="1"/>
              <a:t>dựa</a:t>
            </a:r>
            <a:r>
              <a:rPr lang="en-US" sz="2200" dirty="0"/>
              <a:t> </a:t>
            </a:r>
            <a:r>
              <a:rPr lang="en-US" sz="2200" dirty="0" err="1"/>
              <a:t>trên</a:t>
            </a:r>
            <a:r>
              <a:rPr lang="en-US" sz="2200" dirty="0"/>
              <a:t> </a:t>
            </a:r>
            <a:r>
              <a:rPr lang="en-US" sz="2200" dirty="0" err="1"/>
              <a:t>hành</a:t>
            </a:r>
            <a:r>
              <a:rPr lang="en-US" sz="2200" dirty="0"/>
              <a:t> </a:t>
            </a:r>
            <a:r>
              <a:rPr lang="en-US" sz="2200" dirty="0" err="1"/>
              <a:t>động</a:t>
            </a:r>
            <a:r>
              <a:rPr lang="en-US" sz="2200" dirty="0"/>
              <a:t>, </a:t>
            </a:r>
            <a:r>
              <a:rPr lang="en-US" sz="2200" dirty="0" err="1"/>
              <a:t>trải</a:t>
            </a:r>
            <a:r>
              <a:rPr lang="en-US" sz="2200" dirty="0"/>
              <a:t> </a:t>
            </a:r>
            <a:r>
              <a:rPr lang="en-US" sz="2200" dirty="0" err="1"/>
              <a:t>nghiệm</a:t>
            </a:r>
            <a:r>
              <a:rPr lang="en-US" sz="2200" dirty="0"/>
              <a:t>; </a:t>
            </a:r>
            <a:r>
              <a:rPr lang="en-US" sz="2200" dirty="0" err="1"/>
              <a:t>coi</a:t>
            </a:r>
            <a:r>
              <a:rPr lang="en-US" sz="2200" dirty="0"/>
              <a:t> </a:t>
            </a:r>
            <a:r>
              <a:rPr lang="en-US" sz="2200" dirty="0" err="1"/>
              <a:t>trọng</a:t>
            </a:r>
            <a:r>
              <a:rPr lang="en-US" sz="2200" dirty="0"/>
              <a:t> </a:t>
            </a:r>
            <a:r>
              <a:rPr lang="en-US" sz="2200" dirty="0" err="1"/>
              <a:t>thực</a:t>
            </a:r>
            <a:r>
              <a:rPr lang="en-US" sz="2200" dirty="0"/>
              <a:t> </a:t>
            </a:r>
            <a:r>
              <a:rPr lang="en-US" sz="2200" dirty="0" err="1"/>
              <a:t>hành</a:t>
            </a:r>
            <a:r>
              <a:rPr lang="en-US" sz="2200" dirty="0"/>
              <a:t>, </a:t>
            </a:r>
            <a:r>
              <a:rPr lang="en-US" sz="2200" dirty="0" err="1"/>
              <a:t>vận</a:t>
            </a:r>
            <a:r>
              <a:rPr lang="en-US" sz="2200" dirty="0"/>
              <a:t> </a:t>
            </a:r>
            <a:r>
              <a:rPr lang="en-US" sz="2200" dirty="0" err="1"/>
              <a:t>dụng</a:t>
            </a:r>
            <a:r>
              <a:rPr lang="en-US" sz="2200" dirty="0"/>
              <a:t> </a:t>
            </a:r>
            <a:r>
              <a:rPr lang="en-US" sz="2200" dirty="0" err="1"/>
              <a:t>kiến</a:t>
            </a:r>
            <a:r>
              <a:rPr lang="en-US" sz="2200" dirty="0"/>
              <a:t> </a:t>
            </a:r>
            <a:r>
              <a:rPr lang="en-US" sz="2200" dirty="0" err="1"/>
              <a:t>thức</a:t>
            </a:r>
            <a:r>
              <a:rPr lang="en-US" sz="2200" dirty="0"/>
              <a:t> </a:t>
            </a:r>
            <a:r>
              <a:rPr lang="en-US" sz="2200" dirty="0" err="1"/>
              <a:t>giải</a:t>
            </a:r>
            <a:r>
              <a:rPr lang="en-US" sz="2200" dirty="0"/>
              <a:t> </a:t>
            </a:r>
            <a:r>
              <a:rPr lang="en-US" sz="2200" dirty="0" err="1"/>
              <a:t>quyết</a:t>
            </a:r>
            <a:r>
              <a:rPr lang="en-US" sz="2200" dirty="0"/>
              <a:t> </a:t>
            </a:r>
            <a:r>
              <a:rPr lang="en-US" sz="2200" dirty="0" err="1"/>
              <a:t>các</a:t>
            </a:r>
            <a:r>
              <a:rPr lang="en-US" sz="2200" dirty="0"/>
              <a:t> </a:t>
            </a:r>
            <a:r>
              <a:rPr lang="en-US" sz="2200" dirty="0" err="1"/>
              <a:t>vấn</a:t>
            </a:r>
            <a:r>
              <a:rPr lang="en-US" sz="2200" dirty="0"/>
              <a:t> </a:t>
            </a:r>
            <a:r>
              <a:rPr lang="en-US" sz="2200" dirty="0" err="1"/>
              <a:t>đề</a:t>
            </a:r>
            <a:r>
              <a:rPr lang="en-US" sz="2200" dirty="0"/>
              <a:t> </a:t>
            </a:r>
            <a:r>
              <a:rPr lang="en-US" sz="2200" dirty="0" err="1"/>
              <a:t>thực</a:t>
            </a:r>
            <a:r>
              <a:rPr lang="en-US" sz="2200" dirty="0"/>
              <a:t> </a:t>
            </a:r>
            <a:r>
              <a:rPr lang="en-US" sz="2200" dirty="0" err="1"/>
              <a:t>tiễn</a:t>
            </a:r>
            <a:r>
              <a:rPr lang="en-US" sz="2200" dirty="0"/>
              <a:t> </a:t>
            </a:r>
            <a:r>
              <a:rPr lang="en-US" sz="2200" dirty="0" err="1"/>
              <a:t>nhằm</a:t>
            </a:r>
            <a:r>
              <a:rPr lang="en-US" sz="2200" dirty="0"/>
              <a:t> </a:t>
            </a:r>
            <a:r>
              <a:rPr lang="en-US" sz="2200" dirty="0" err="1"/>
              <a:t>nâng</a:t>
            </a:r>
            <a:r>
              <a:rPr lang="en-US" sz="2200" dirty="0"/>
              <a:t> </a:t>
            </a:r>
            <a:r>
              <a:rPr lang="en-US" sz="2200" dirty="0" err="1"/>
              <a:t>cao</a:t>
            </a:r>
            <a:r>
              <a:rPr lang="en-US" sz="2200" dirty="0"/>
              <a:t> </a:t>
            </a:r>
            <a:r>
              <a:rPr lang="en-US" sz="2200" dirty="0" err="1"/>
              <a:t>hứng</a:t>
            </a:r>
            <a:r>
              <a:rPr lang="en-US" sz="2200" dirty="0"/>
              <a:t> </a:t>
            </a:r>
            <a:r>
              <a:rPr lang="en-US" sz="2200" dirty="0" err="1"/>
              <a:t>thú</a:t>
            </a:r>
            <a:r>
              <a:rPr lang="en-US" sz="2200" dirty="0"/>
              <a:t> </a:t>
            </a:r>
            <a:r>
              <a:rPr lang="en-US" sz="2200" dirty="0" err="1"/>
              <a:t>học</a:t>
            </a:r>
            <a:r>
              <a:rPr lang="en-US" sz="2200" dirty="0"/>
              <a:t> </a:t>
            </a:r>
            <a:r>
              <a:rPr lang="en-US" sz="2200" dirty="0" err="1"/>
              <a:t>tập</a:t>
            </a:r>
            <a:r>
              <a:rPr lang="en-US" sz="2200" dirty="0"/>
              <a:t> </a:t>
            </a:r>
            <a:r>
              <a:rPr lang="en-US" sz="2200" dirty="0" err="1"/>
              <a:t>của</a:t>
            </a:r>
            <a:r>
              <a:rPr lang="en-US" sz="2200" dirty="0"/>
              <a:t> HS.</a:t>
            </a:r>
          </a:p>
          <a:p>
            <a:pPr algn="just"/>
            <a:r>
              <a:rPr lang="en-US" sz="2200" dirty="0" smtClean="0"/>
              <a:t>	b</a:t>
            </a:r>
            <a:r>
              <a:rPr lang="en-US" sz="2200" dirty="0"/>
              <a:t>) </a:t>
            </a:r>
            <a:r>
              <a:rPr lang="en-US" sz="2200" dirty="0" err="1"/>
              <a:t>Khai</a:t>
            </a:r>
            <a:r>
              <a:rPr lang="en-US" sz="2200" dirty="0"/>
              <a:t> </a:t>
            </a:r>
            <a:r>
              <a:rPr lang="en-US" sz="2200" dirty="0" err="1"/>
              <a:t>thác</a:t>
            </a:r>
            <a:r>
              <a:rPr lang="en-US" sz="2200" dirty="0"/>
              <a:t> </a:t>
            </a:r>
            <a:r>
              <a:rPr lang="en-US" sz="2200" dirty="0" err="1"/>
              <a:t>có</a:t>
            </a:r>
            <a:r>
              <a:rPr lang="en-US" sz="2200" dirty="0"/>
              <a:t> </a:t>
            </a:r>
            <a:r>
              <a:rPr lang="en-US" sz="2200" dirty="0" err="1"/>
              <a:t>hiệu</a:t>
            </a:r>
            <a:r>
              <a:rPr lang="en-US" sz="2200" dirty="0"/>
              <a:t> </a:t>
            </a:r>
            <a:r>
              <a:rPr lang="en-US" sz="2200" dirty="0" err="1"/>
              <a:t>quả</a:t>
            </a:r>
            <a:r>
              <a:rPr lang="en-US" sz="2200" dirty="0"/>
              <a:t> </a:t>
            </a:r>
            <a:r>
              <a:rPr lang="en-US" sz="2200" dirty="0" err="1"/>
              <a:t>hệ</a:t>
            </a:r>
            <a:r>
              <a:rPr lang="en-US" sz="2200" dirty="0"/>
              <a:t> </a:t>
            </a:r>
            <a:r>
              <a:rPr lang="en-US" sz="2200" dirty="0" err="1"/>
              <a:t>thống</a:t>
            </a:r>
            <a:r>
              <a:rPr lang="en-US" sz="2200" dirty="0"/>
              <a:t> </a:t>
            </a:r>
            <a:r>
              <a:rPr lang="en-US" sz="2200" dirty="0" err="1"/>
              <a:t>các</a:t>
            </a:r>
            <a:r>
              <a:rPr lang="en-US" sz="2200" dirty="0"/>
              <a:t> </a:t>
            </a:r>
            <a:r>
              <a:rPr lang="en-US" sz="2200" dirty="0" err="1"/>
              <a:t>thiết</a:t>
            </a:r>
            <a:r>
              <a:rPr lang="en-US" sz="2200" dirty="0"/>
              <a:t> </a:t>
            </a:r>
            <a:r>
              <a:rPr lang="en-US" sz="2200" dirty="0" err="1"/>
              <a:t>bị</a:t>
            </a:r>
            <a:r>
              <a:rPr lang="en-US" sz="2200" dirty="0"/>
              <a:t> </a:t>
            </a:r>
            <a:r>
              <a:rPr lang="en-US" sz="2200" dirty="0" err="1"/>
              <a:t>dạy</a:t>
            </a:r>
            <a:r>
              <a:rPr lang="en-US" sz="2200" dirty="0"/>
              <a:t> </a:t>
            </a:r>
            <a:r>
              <a:rPr lang="en-US" sz="2200" dirty="0" err="1"/>
              <a:t>học</a:t>
            </a:r>
            <a:r>
              <a:rPr lang="en-US" sz="2200" dirty="0"/>
              <a:t> </a:t>
            </a:r>
            <a:r>
              <a:rPr lang="en-US" sz="2200" dirty="0" err="1"/>
              <a:t>tối</a:t>
            </a:r>
            <a:r>
              <a:rPr lang="en-US" sz="2200" dirty="0"/>
              <a:t> </a:t>
            </a:r>
            <a:r>
              <a:rPr lang="en-US" sz="2200" dirty="0" err="1"/>
              <a:t>thiểu</a:t>
            </a:r>
            <a:r>
              <a:rPr lang="en-US" sz="2200" dirty="0"/>
              <a:t> </a:t>
            </a:r>
            <a:r>
              <a:rPr lang="en-US" sz="2200" dirty="0" err="1"/>
              <a:t>theo</a:t>
            </a:r>
            <a:r>
              <a:rPr lang="en-US" sz="2200" dirty="0"/>
              <a:t> </a:t>
            </a:r>
            <a:r>
              <a:rPr lang="en-US" sz="2200" dirty="0" err="1"/>
              <a:t>nguyên</a:t>
            </a:r>
            <a:r>
              <a:rPr lang="en-US" sz="2200" dirty="0"/>
              <a:t> </a:t>
            </a:r>
            <a:r>
              <a:rPr lang="en-US" sz="2200" dirty="0" err="1"/>
              <a:t>lí</a:t>
            </a:r>
            <a:r>
              <a:rPr lang="en-US" sz="2200" dirty="0"/>
              <a:t> </a:t>
            </a:r>
            <a:r>
              <a:rPr lang="en-US" sz="2200" dirty="0" err="1"/>
              <a:t>thiết</a:t>
            </a:r>
            <a:r>
              <a:rPr lang="en-US" sz="2200" dirty="0"/>
              <a:t> </a:t>
            </a:r>
            <a:r>
              <a:rPr lang="en-US" sz="2200" dirty="0" err="1"/>
              <a:t>bị</a:t>
            </a:r>
            <a:r>
              <a:rPr lang="en-US" sz="2200" dirty="0"/>
              <a:t>, </a:t>
            </a:r>
            <a:r>
              <a:rPr lang="en-US" sz="2200" dirty="0" err="1"/>
              <a:t>phương</a:t>
            </a:r>
            <a:r>
              <a:rPr lang="en-US" sz="2200" dirty="0"/>
              <a:t> </a:t>
            </a:r>
            <a:r>
              <a:rPr lang="en-US" sz="2200" dirty="0" err="1"/>
              <a:t>tiện</a:t>
            </a:r>
            <a:r>
              <a:rPr lang="en-US" sz="2200" dirty="0"/>
              <a:t> </a:t>
            </a:r>
            <a:r>
              <a:rPr lang="en-US" sz="2200" dirty="0" err="1"/>
              <a:t>dạy</a:t>
            </a:r>
            <a:r>
              <a:rPr lang="en-US" sz="2200" dirty="0"/>
              <a:t> </a:t>
            </a:r>
            <a:r>
              <a:rPr lang="en-US" sz="2200" dirty="0" err="1"/>
              <a:t>học</a:t>
            </a:r>
            <a:r>
              <a:rPr lang="en-US" sz="2200" dirty="0"/>
              <a:t> </a:t>
            </a:r>
            <a:r>
              <a:rPr lang="en-US" sz="2200" dirty="0" err="1"/>
              <a:t>là</a:t>
            </a:r>
            <a:r>
              <a:rPr lang="en-US" sz="2200" dirty="0"/>
              <a:t> </a:t>
            </a:r>
            <a:r>
              <a:rPr lang="en-US" sz="2200" dirty="0" err="1"/>
              <a:t>nguồn</a:t>
            </a:r>
            <a:r>
              <a:rPr lang="en-US" sz="2200" dirty="0"/>
              <a:t> tri </a:t>
            </a:r>
            <a:r>
              <a:rPr lang="en-US" sz="2200" dirty="0" err="1"/>
              <a:t>thức</a:t>
            </a:r>
            <a:r>
              <a:rPr lang="en-US" sz="2200" dirty="0"/>
              <a:t> </a:t>
            </a:r>
            <a:r>
              <a:rPr lang="en-US" sz="2200" dirty="0" err="1"/>
              <a:t>về</a:t>
            </a:r>
            <a:r>
              <a:rPr lang="en-US" sz="2200" dirty="0"/>
              <a:t> </a:t>
            </a:r>
            <a:r>
              <a:rPr lang="en-US" sz="2200" dirty="0" err="1"/>
              <a:t>đối</a:t>
            </a:r>
            <a:r>
              <a:rPr lang="en-US" sz="2200" dirty="0"/>
              <a:t> </a:t>
            </a:r>
            <a:r>
              <a:rPr lang="en-US" sz="2200" dirty="0" err="1"/>
              <a:t>tượng</a:t>
            </a:r>
            <a:r>
              <a:rPr lang="en-US" sz="2200" dirty="0"/>
              <a:t> </a:t>
            </a:r>
            <a:r>
              <a:rPr lang="en-US" sz="2200" dirty="0" err="1"/>
              <a:t>công</a:t>
            </a:r>
            <a:r>
              <a:rPr lang="en-US" sz="2200" dirty="0"/>
              <a:t> </a:t>
            </a:r>
            <a:r>
              <a:rPr lang="en-US" sz="2200" dirty="0" err="1"/>
              <a:t>nghệ</a:t>
            </a:r>
            <a:r>
              <a:rPr lang="en-US" sz="2200" dirty="0"/>
              <a:t>. </a:t>
            </a:r>
            <a:r>
              <a:rPr lang="en-US" sz="2200" dirty="0" err="1"/>
              <a:t>Coi</a:t>
            </a:r>
            <a:r>
              <a:rPr lang="en-US" sz="2200" dirty="0"/>
              <a:t> </a:t>
            </a:r>
            <a:r>
              <a:rPr lang="en-US" sz="2200" dirty="0" err="1"/>
              <a:t>trọng</a:t>
            </a:r>
            <a:r>
              <a:rPr lang="en-US" sz="2200" dirty="0"/>
              <a:t> </a:t>
            </a:r>
            <a:r>
              <a:rPr lang="en-US" sz="2200" dirty="0" err="1"/>
              <a:t>các</a:t>
            </a:r>
            <a:r>
              <a:rPr lang="en-US" sz="2200" dirty="0"/>
              <a:t> </a:t>
            </a:r>
            <a:r>
              <a:rPr lang="en-US" sz="2200" dirty="0" err="1"/>
              <a:t>nguồn</a:t>
            </a:r>
            <a:r>
              <a:rPr lang="en-US" sz="2200" dirty="0"/>
              <a:t> </a:t>
            </a:r>
            <a:r>
              <a:rPr lang="en-US" sz="2200" dirty="0" err="1"/>
              <a:t>tư</a:t>
            </a:r>
            <a:r>
              <a:rPr lang="en-US" sz="2200" dirty="0"/>
              <a:t> </a:t>
            </a:r>
            <a:r>
              <a:rPr lang="en-US" sz="2200" dirty="0" err="1"/>
              <a:t>liệu</a:t>
            </a:r>
            <a:r>
              <a:rPr lang="en-US" sz="2200" dirty="0"/>
              <a:t> </a:t>
            </a:r>
            <a:r>
              <a:rPr lang="en-US" sz="2200" dirty="0" err="1"/>
              <a:t>ngoài</a:t>
            </a:r>
            <a:r>
              <a:rPr lang="en-US" sz="2200" dirty="0"/>
              <a:t> SGK; </a:t>
            </a:r>
            <a:r>
              <a:rPr lang="en-US" sz="2200" dirty="0" err="1"/>
              <a:t>khai</a:t>
            </a:r>
            <a:r>
              <a:rPr lang="en-US" sz="2200" dirty="0"/>
              <a:t> </a:t>
            </a:r>
            <a:r>
              <a:rPr lang="en-US" sz="2200" dirty="0" err="1"/>
              <a:t>thác</a:t>
            </a:r>
            <a:r>
              <a:rPr lang="en-US" sz="2200" dirty="0"/>
              <a:t> </a:t>
            </a:r>
            <a:r>
              <a:rPr lang="en-US" sz="2200" dirty="0" err="1"/>
              <a:t>lợi</a:t>
            </a:r>
            <a:r>
              <a:rPr lang="en-US" sz="2200" dirty="0"/>
              <a:t> </a:t>
            </a:r>
            <a:r>
              <a:rPr lang="en-US" sz="2200" dirty="0" err="1"/>
              <a:t>thế</a:t>
            </a:r>
            <a:r>
              <a:rPr lang="en-US" sz="2200" dirty="0"/>
              <a:t> </a:t>
            </a:r>
            <a:r>
              <a:rPr lang="en-US" sz="2200" dirty="0" err="1"/>
              <a:t>của</a:t>
            </a:r>
            <a:r>
              <a:rPr lang="en-US" sz="2200" dirty="0"/>
              <a:t> </a:t>
            </a:r>
            <a:r>
              <a:rPr lang="en-US" sz="2200" dirty="0" err="1"/>
              <a:t>công</a:t>
            </a:r>
            <a:r>
              <a:rPr lang="en-US" sz="2200" dirty="0"/>
              <a:t> </a:t>
            </a:r>
            <a:r>
              <a:rPr lang="en-US" sz="2200" dirty="0" err="1"/>
              <a:t>nghệ</a:t>
            </a:r>
            <a:r>
              <a:rPr lang="en-US" sz="2200" dirty="0"/>
              <a:t> </a:t>
            </a:r>
            <a:r>
              <a:rPr lang="en-US" sz="2200" dirty="0" err="1"/>
              <a:t>thông</a:t>
            </a:r>
            <a:r>
              <a:rPr lang="en-US" sz="2200" dirty="0"/>
              <a:t> tin </a:t>
            </a:r>
            <a:r>
              <a:rPr lang="en-US" sz="2200" dirty="0" err="1"/>
              <a:t>và</a:t>
            </a:r>
            <a:r>
              <a:rPr lang="en-US" sz="2200" dirty="0"/>
              <a:t> </a:t>
            </a:r>
            <a:r>
              <a:rPr lang="en-US" sz="2200" dirty="0" err="1"/>
              <a:t>truyền</a:t>
            </a:r>
            <a:r>
              <a:rPr lang="en-US" sz="2200" dirty="0"/>
              <a:t> </a:t>
            </a:r>
            <a:r>
              <a:rPr lang="en-US" sz="2200" dirty="0" err="1"/>
              <a:t>thông</a:t>
            </a:r>
            <a:r>
              <a:rPr lang="en-US" sz="2200" dirty="0"/>
              <a:t> </a:t>
            </a:r>
            <a:r>
              <a:rPr lang="en-US" sz="2200" dirty="0" err="1"/>
              <a:t>trong</a:t>
            </a:r>
            <a:r>
              <a:rPr lang="en-US" sz="2200" dirty="0"/>
              <a:t> DH </a:t>
            </a:r>
            <a:r>
              <a:rPr lang="en-US" sz="2200" dirty="0" err="1"/>
              <a:t>trên</a:t>
            </a:r>
            <a:r>
              <a:rPr lang="en-US" sz="2200" dirty="0"/>
              <a:t> </a:t>
            </a:r>
            <a:r>
              <a:rPr lang="en-US" sz="2200" dirty="0" err="1"/>
              <a:t>các</a:t>
            </a:r>
            <a:r>
              <a:rPr lang="en-US" sz="2200" dirty="0"/>
              <a:t> </a:t>
            </a:r>
            <a:r>
              <a:rPr lang="en-US" sz="2200" dirty="0" err="1"/>
              <a:t>phượng</a:t>
            </a:r>
            <a:r>
              <a:rPr lang="en-US" sz="2200" dirty="0"/>
              <a:t> </a:t>
            </a:r>
            <a:r>
              <a:rPr lang="en-US" sz="2200" dirty="0" err="1"/>
              <a:t>diện</a:t>
            </a:r>
            <a:r>
              <a:rPr lang="en-US" sz="2200" dirty="0"/>
              <a:t> </a:t>
            </a:r>
            <a:r>
              <a:rPr lang="en-US" sz="2200" dirty="0" err="1"/>
              <a:t>lưu</a:t>
            </a:r>
            <a:r>
              <a:rPr lang="en-US" sz="2200" dirty="0"/>
              <a:t> </a:t>
            </a:r>
            <a:r>
              <a:rPr lang="en-US" sz="2200" dirty="0" err="1"/>
              <a:t>trữ</a:t>
            </a:r>
            <a:r>
              <a:rPr lang="en-US" sz="2200" dirty="0"/>
              <a:t> tri </a:t>
            </a:r>
            <a:r>
              <a:rPr lang="en-US" sz="2200" dirty="0" err="1"/>
              <a:t>thức</a:t>
            </a:r>
            <a:r>
              <a:rPr lang="en-US" sz="2200" dirty="0"/>
              <a:t>, </a:t>
            </a:r>
            <a:r>
              <a:rPr lang="en-US" sz="2200" dirty="0" err="1"/>
              <a:t>đa</a:t>
            </a:r>
            <a:r>
              <a:rPr lang="en-US" sz="2200" dirty="0"/>
              <a:t> </a:t>
            </a:r>
            <a:r>
              <a:rPr lang="en-US" sz="2200" dirty="0" err="1"/>
              <a:t>phương</a:t>
            </a:r>
            <a:r>
              <a:rPr lang="en-US" sz="2200" dirty="0"/>
              <a:t> </a:t>
            </a:r>
            <a:r>
              <a:rPr lang="en-US" sz="2200" dirty="0" err="1"/>
              <a:t>tiện</a:t>
            </a:r>
            <a:r>
              <a:rPr lang="en-US" sz="2200" dirty="0"/>
              <a:t>, </a:t>
            </a:r>
            <a:r>
              <a:rPr lang="en-US" sz="2200" dirty="0" err="1"/>
              <a:t>mô</a:t>
            </a:r>
            <a:r>
              <a:rPr lang="en-US" sz="2200" dirty="0"/>
              <a:t> </a:t>
            </a:r>
            <a:r>
              <a:rPr lang="en-US" sz="2200" dirty="0" err="1"/>
              <a:t>phỏng</a:t>
            </a:r>
            <a:r>
              <a:rPr lang="en-US" sz="2200" dirty="0"/>
              <a:t>, </a:t>
            </a:r>
            <a:r>
              <a:rPr lang="en-US" sz="2200" dirty="0" err="1"/>
              <a:t>kết</a:t>
            </a:r>
            <a:r>
              <a:rPr lang="en-US" sz="2200" dirty="0"/>
              <a:t> </a:t>
            </a:r>
            <a:r>
              <a:rPr lang="en-US" sz="2200" dirty="0" err="1"/>
              <a:t>nối</a:t>
            </a:r>
            <a:r>
              <a:rPr lang="en-US" sz="2200" dirty="0"/>
              <a:t>, </a:t>
            </a:r>
            <a:r>
              <a:rPr lang="en-US" sz="2200" dirty="0" err="1"/>
              <a:t>môi</a:t>
            </a:r>
            <a:r>
              <a:rPr lang="en-US" sz="2200" dirty="0"/>
              <a:t> </a:t>
            </a:r>
            <a:r>
              <a:rPr lang="en-US" sz="2200" dirty="0" err="1"/>
              <a:t>trường</a:t>
            </a:r>
            <a:r>
              <a:rPr lang="en-US" sz="2200" dirty="0"/>
              <a:t> </a:t>
            </a:r>
            <a:r>
              <a:rPr lang="en-US" sz="2200" dirty="0" err="1"/>
              <a:t>học</a:t>
            </a:r>
            <a:r>
              <a:rPr lang="en-US" sz="2200" dirty="0"/>
              <a:t> </a:t>
            </a:r>
            <a:r>
              <a:rPr lang="en-US" sz="2200" dirty="0" err="1"/>
              <a:t>tập</a:t>
            </a:r>
            <a:r>
              <a:rPr lang="en-US" sz="2200" dirty="0"/>
              <a:t>.</a:t>
            </a:r>
          </a:p>
          <a:p>
            <a:pPr algn="just"/>
            <a:r>
              <a:rPr lang="en-US" sz="2200" dirty="0" smtClean="0"/>
              <a:t>	c</a:t>
            </a:r>
            <a:r>
              <a:rPr lang="en-US" sz="2200" dirty="0"/>
              <a:t>) </a:t>
            </a:r>
            <a:r>
              <a:rPr lang="en-US" sz="2200" dirty="0" err="1"/>
              <a:t>Vận</a:t>
            </a:r>
            <a:r>
              <a:rPr lang="en-US" sz="2200" dirty="0"/>
              <a:t> </a:t>
            </a:r>
            <a:r>
              <a:rPr lang="en-US" sz="2200" dirty="0" err="1"/>
              <a:t>dụng</a:t>
            </a:r>
            <a:r>
              <a:rPr lang="en-US" sz="2200" dirty="0"/>
              <a:t> </a:t>
            </a:r>
            <a:r>
              <a:rPr lang="en-US" sz="2200" dirty="0" err="1"/>
              <a:t>sáng</a:t>
            </a:r>
            <a:r>
              <a:rPr lang="en-US" sz="2200" dirty="0"/>
              <a:t> </a:t>
            </a:r>
            <a:r>
              <a:rPr lang="en-US" sz="2200" dirty="0" err="1"/>
              <a:t>tạo</a:t>
            </a:r>
            <a:r>
              <a:rPr lang="en-US" sz="2200" dirty="0"/>
              <a:t> </a:t>
            </a:r>
            <a:r>
              <a:rPr lang="en-US" sz="2200" dirty="0" err="1"/>
              <a:t>quan</a:t>
            </a:r>
            <a:r>
              <a:rPr lang="en-US" sz="2200" dirty="0"/>
              <a:t> </a:t>
            </a:r>
            <a:r>
              <a:rPr lang="en-US" sz="2200" dirty="0" err="1"/>
              <a:t>điểm</a:t>
            </a:r>
            <a:r>
              <a:rPr lang="en-US" sz="2200" dirty="0"/>
              <a:t> GD </a:t>
            </a:r>
            <a:r>
              <a:rPr lang="en-US" sz="2200" dirty="0" err="1"/>
              <a:t>tích</a:t>
            </a:r>
            <a:r>
              <a:rPr lang="en-US" sz="2200" dirty="0"/>
              <a:t> </a:t>
            </a:r>
            <a:r>
              <a:rPr lang="en-US" sz="2200" dirty="0" err="1"/>
              <a:t>hợp</a:t>
            </a:r>
            <a:r>
              <a:rPr lang="en-US" sz="2200" dirty="0"/>
              <a:t> </a:t>
            </a:r>
            <a:r>
              <a:rPr lang="en-US" sz="2200" dirty="0" err="1"/>
              <a:t>Khoa</a:t>
            </a:r>
            <a:r>
              <a:rPr lang="en-US" sz="2200" dirty="0"/>
              <a:t> </a:t>
            </a:r>
            <a:r>
              <a:rPr lang="en-US" sz="2200" dirty="0" err="1"/>
              <a:t>học</a:t>
            </a:r>
            <a:r>
              <a:rPr lang="en-US" sz="2200" dirty="0"/>
              <a:t>, </a:t>
            </a:r>
            <a:r>
              <a:rPr lang="en-US" sz="2200" dirty="0" err="1"/>
              <a:t>Công</a:t>
            </a:r>
            <a:r>
              <a:rPr lang="en-US" sz="2200" dirty="0"/>
              <a:t> </a:t>
            </a:r>
            <a:r>
              <a:rPr lang="en-US" sz="2200" dirty="0" err="1"/>
              <a:t>nghệ</a:t>
            </a:r>
            <a:r>
              <a:rPr lang="en-US" sz="2200" dirty="0"/>
              <a:t>, </a:t>
            </a:r>
            <a:r>
              <a:rPr lang="en-US" sz="2200" dirty="0" err="1"/>
              <a:t>Kĩ</a:t>
            </a:r>
            <a:r>
              <a:rPr lang="en-US" sz="2200" dirty="0"/>
              <a:t> </a:t>
            </a:r>
            <a:r>
              <a:rPr lang="en-US" sz="2200" dirty="0" err="1"/>
              <a:t>thuật</a:t>
            </a:r>
            <a:r>
              <a:rPr lang="en-US" sz="2200" dirty="0"/>
              <a:t> </a:t>
            </a:r>
            <a:r>
              <a:rPr lang="en-US" sz="2200" dirty="0" err="1"/>
              <a:t>và</a:t>
            </a:r>
            <a:r>
              <a:rPr lang="en-US" sz="2200" dirty="0"/>
              <a:t> </a:t>
            </a:r>
            <a:r>
              <a:rPr lang="en-US" sz="2200" dirty="0" err="1"/>
              <a:t>Toán</a:t>
            </a:r>
            <a:r>
              <a:rPr lang="en-US" sz="2200" dirty="0"/>
              <a:t> </a:t>
            </a:r>
            <a:r>
              <a:rPr lang="en-US" sz="2200" dirty="0" err="1"/>
              <a:t>học</a:t>
            </a:r>
            <a:r>
              <a:rPr lang="en-US" sz="2200" dirty="0"/>
              <a:t> (Stem), </a:t>
            </a:r>
            <a:r>
              <a:rPr lang="en-US" sz="2200" dirty="0" err="1"/>
              <a:t>góp</a:t>
            </a:r>
            <a:r>
              <a:rPr lang="en-US" sz="2200" dirty="0"/>
              <a:t> </a:t>
            </a:r>
            <a:r>
              <a:rPr lang="en-US" sz="2200" dirty="0" err="1"/>
              <a:t>phần</a:t>
            </a:r>
            <a:r>
              <a:rPr lang="en-US" sz="2200" dirty="0"/>
              <a:t> </a:t>
            </a:r>
            <a:r>
              <a:rPr lang="en-US" sz="2200" dirty="0" err="1"/>
              <a:t>hình</a:t>
            </a:r>
            <a:r>
              <a:rPr lang="en-US" sz="2200" dirty="0"/>
              <a:t> </a:t>
            </a:r>
            <a:r>
              <a:rPr lang="en-US" sz="2200" dirty="0" err="1"/>
              <a:t>thành</a:t>
            </a:r>
            <a:r>
              <a:rPr lang="en-US" sz="2200" dirty="0"/>
              <a:t>, </a:t>
            </a:r>
            <a:r>
              <a:rPr lang="en-US" sz="2200" dirty="0" err="1"/>
              <a:t>phát</a:t>
            </a:r>
            <a:r>
              <a:rPr lang="en-US" sz="2200" dirty="0"/>
              <a:t> </a:t>
            </a:r>
            <a:r>
              <a:rPr lang="en-US" sz="2200" dirty="0" err="1"/>
              <a:t>triển</a:t>
            </a:r>
            <a:r>
              <a:rPr lang="en-US" sz="2200" dirty="0"/>
              <a:t> </a:t>
            </a:r>
            <a:r>
              <a:rPr lang="en-US" sz="2200" dirty="0" err="1"/>
              <a:t>năng</a:t>
            </a:r>
            <a:r>
              <a:rPr lang="en-US" sz="2200" dirty="0"/>
              <a:t> </a:t>
            </a:r>
            <a:r>
              <a:rPr lang="en-US" sz="2200" dirty="0" err="1"/>
              <a:t>lực</a:t>
            </a:r>
            <a:r>
              <a:rPr lang="en-US" sz="2200" dirty="0"/>
              <a:t>, </a:t>
            </a:r>
            <a:r>
              <a:rPr lang="en-US" sz="2200" dirty="0" err="1"/>
              <a:t>phẩm</a:t>
            </a:r>
            <a:r>
              <a:rPr lang="en-US" sz="2200" dirty="0"/>
              <a:t> </a:t>
            </a:r>
            <a:r>
              <a:rPr lang="en-US" sz="2200" dirty="0" err="1"/>
              <a:t>chất</a:t>
            </a:r>
            <a:r>
              <a:rPr lang="en-US" sz="2200" dirty="0"/>
              <a:t> </a:t>
            </a:r>
            <a:r>
              <a:rPr lang="en-US" sz="2200" dirty="0" err="1"/>
              <a:t>gắn</a:t>
            </a:r>
            <a:r>
              <a:rPr lang="en-US" sz="2200" dirty="0"/>
              <a:t> </a:t>
            </a:r>
            <a:r>
              <a:rPr lang="en-US" sz="2200" dirty="0" err="1"/>
              <a:t>với</a:t>
            </a:r>
            <a:r>
              <a:rPr lang="en-US" sz="2200" dirty="0"/>
              <a:t> GD </a:t>
            </a:r>
            <a:r>
              <a:rPr lang="en-US" sz="2200" dirty="0" err="1"/>
              <a:t>hướng</a:t>
            </a:r>
            <a:r>
              <a:rPr lang="en-US" sz="2200" dirty="0"/>
              <a:t> </a:t>
            </a:r>
            <a:r>
              <a:rPr lang="en-US" sz="2200" dirty="0" err="1"/>
              <a:t>nghiệp</a:t>
            </a:r>
            <a:r>
              <a:rPr lang="en-US" sz="2200" dirty="0"/>
              <a:t> </a:t>
            </a:r>
            <a:r>
              <a:rPr lang="en-US" sz="2200" dirty="0" err="1"/>
              <a:t>cho</a:t>
            </a:r>
            <a:r>
              <a:rPr lang="en-US" sz="2200" dirty="0"/>
              <a:t> HS</a:t>
            </a:r>
            <a:r>
              <a:rPr lang="en-US" sz="2200" dirty="0" smtClean="0"/>
              <a:t>.</a:t>
            </a:r>
            <a:endParaRPr lang="en-US" sz="2200" dirty="0"/>
          </a:p>
        </p:txBody>
      </p:sp>
    </p:spTree>
    <p:extLst>
      <p:ext uri="{BB962C8B-B14F-4D97-AF65-F5344CB8AC3E}">
        <p14:creationId xmlns:p14="http://schemas.microsoft.com/office/powerpoint/2010/main" val="37368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468243"/>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338452" y="1045036"/>
            <a:ext cx="8220693" cy="523220"/>
          </a:xfrm>
          <a:prstGeom prst="rect">
            <a:avLst/>
          </a:prstGeom>
          <a:noFill/>
        </p:spPr>
        <p:txBody>
          <a:bodyPr wrap="square" rtlCol="0">
            <a:spAutoFit/>
          </a:bodyPr>
          <a:lstStyle/>
          <a:p>
            <a:r>
              <a:rPr lang="en-US" sz="2800" b="1">
                <a:solidFill>
                  <a:srgbClr val="0000FF"/>
                </a:solidFill>
              </a:rPr>
              <a:t>V. PHƯƠNG PHÁP GIÁO DỤC</a:t>
            </a:r>
            <a:endParaRPr lang="en-US" sz="2800">
              <a:solidFill>
                <a:srgbClr val="0000FF"/>
              </a:solidFill>
            </a:endParaRPr>
          </a:p>
        </p:txBody>
      </p:sp>
      <p:sp>
        <p:nvSpPr>
          <p:cNvPr id="2" name="TextBox 1"/>
          <p:cNvSpPr txBox="1"/>
          <p:nvPr/>
        </p:nvSpPr>
        <p:spPr>
          <a:xfrm>
            <a:off x="374070" y="1531923"/>
            <a:ext cx="8701644" cy="1184940"/>
          </a:xfrm>
          <a:prstGeom prst="rect">
            <a:avLst/>
          </a:prstGeom>
          <a:noFill/>
        </p:spPr>
        <p:txBody>
          <a:bodyPr wrap="square" rtlCol="0">
            <a:spAutoFit/>
          </a:bodyPr>
          <a:lstStyle/>
          <a:p>
            <a:pPr algn="just"/>
            <a:r>
              <a:rPr lang="en-US" sz="2400" b="1"/>
              <a:t>2. Định hướng về phương pháp hình thành, phát triển các phẩm chất chủ yếu và năng lực chung.</a:t>
            </a:r>
            <a:endParaRPr lang="en-US" sz="2400"/>
          </a:p>
          <a:p>
            <a:pPr algn="just"/>
            <a:endParaRPr lang="en-US" sz="2300">
              <a:latin typeface="Arial" pitchFamily="34" charset="0"/>
              <a:cs typeface="Arial" pitchFamily="34" charset="0"/>
            </a:endParaRPr>
          </a:p>
        </p:txBody>
      </p:sp>
      <p:sp>
        <p:nvSpPr>
          <p:cNvPr id="3" name="TextBox 2"/>
          <p:cNvSpPr txBox="1"/>
          <p:nvPr/>
        </p:nvSpPr>
        <p:spPr>
          <a:xfrm>
            <a:off x="338452" y="2422566"/>
            <a:ext cx="8737263" cy="3416320"/>
          </a:xfrm>
          <a:prstGeom prst="rect">
            <a:avLst/>
          </a:prstGeom>
          <a:noFill/>
        </p:spPr>
        <p:txBody>
          <a:bodyPr wrap="square" rtlCol="0">
            <a:spAutoFit/>
          </a:bodyPr>
          <a:lstStyle/>
          <a:p>
            <a:r>
              <a:rPr lang="en-US" sz="2400" i="1" dirty="0">
                <a:latin typeface="Arial" pitchFamily="34" charset="0"/>
                <a:cs typeface="Arial" pitchFamily="34" charset="0"/>
              </a:rPr>
              <a:t>2.1 </a:t>
            </a:r>
            <a:r>
              <a:rPr lang="en-US" sz="2400" i="1" dirty="0" err="1">
                <a:latin typeface="Arial" pitchFamily="34" charset="0"/>
                <a:cs typeface="Arial" pitchFamily="34" charset="0"/>
              </a:rPr>
              <a:t>Phương</a:t>
            </a:r>
            <a:r>
              <a:rPr lang="en-US" sz="2400" i="1" dirty="0">
                <a:latin typeface="Arial" pitchFamily="34" charset="0"/>
                <a:cs typeface="Arial" pitchFamily="34" charset="0"/>
              </a:rPr>
              <a:t> </a:t>
            </a:r>
            <a:r>
              <a:rPr lang="en-US" sz="2400" i="1" dirty="0" err="1">
                <a:latin typeface="Arial" pitchFamily="34" charset="0"/>
                <a:cs typeface="Arial" pitchFamily="34" charset="0"/>
              </a:rPr>
              <a:t>pháp</a:t>
            </a:r>
            <a:r>
              <a:rPr lang="en-US" sz="2400" i="1" dirty="0">
                <a:latin typeface="Arial" pitchFamily="34" charset="0"/>
                <a:cs typeface="Arial" pitchFamily="34" charset="0"/>
              </a:rPr>
              <a:t> </a:t>
            </a:r>
            <a:r>
              <a:rPr lang="en-US" sz="2400" i="1" dirty="0" err="1">
                <a:latin typeface="Arial" pitchFamily="34" charset="0"/>
                <a:cs typeface="Arial" pitchFamily="34" charset="0"/>
              </a:rPr>
              <a:t>hình</a:t>
            </a:r>
            <a:r>
              <a:rPr lang="en-US" sz="2400" i="1" dirty="0">
                <a:latin typeface="Arial" pitchFamily="34" charset="0"/>
                <a:cs typeface="Arial" pitchFamily="34" charset="0"/>
              </a:rPr>
              <a:t> </a:t>
            </a:r>
            <a:r>
              <a:rPr lang="en-US" sz="2400" i="1" dirty="0" err="1">
                <a:latin typeface="Arial" pitchFamily="34" charset="0"/>
                <a:cs typeface="Arial" pitchFamily="34" charset="0"/>
              </a:rPr>
              <a:t>thành</a:t>
            </a:r>
            <a:r>
              <a:rPr lang="en-US" sz="2400" i="1" dirty="0">
                <a:latin typeface="Arial" pitchFamily="34" charset="0"/>
                <a:cs typeface="Arial" pitchFamily="34" charset="0"/>
              </a:rPr>
              <a:t>, </a:t>
            </a:r>
            <a:r>
              <a:rPr lang="en-US" sz="2400" i="1" dirty="0" err="1">
                <a:latin typeface="Arial" pitchFamily="34" charset="0"/>
                <a:cs typeface="Arial" pitchFamily="34" charset="0"/>
              </a:rPr>
              <a:t>phát</a:t>
            </a:r>
            <a:r>
              <a:rPr lang="en-US" sz="2400" i="1" dirty="0">
                <a:latin typeface="Arial" pitchFamily="34" charset="0"/>
                <a:cs typeface="Arial" pitchFamily="34" charset="0"/>
              </a:rPr>
              <a:t> </a:t>
            </a:r>
            <a:r>
              <a:rPr lang="en-US" sz="2400" i="1" dirty="0" err="1">
                <a:latin typeface="Arial" pitchFamily="34" charset="0"/>
                <a:cs typeface="Arial" pitchFamily="34" charset="0"/>
              </a:rPr>
              <a:t>triển</a:t>
            </a:r>
            <a:r>
              <a:rPr lang="en-US" sz="2400" i="1" dirty="0">
                <a:latin typeface="Arial" pitchFamily="34" charset="0"/>
                <a:cs typeface="Arial" pitchFamily="34" charset="0"/>
              </a:rPr>
              <a:t> </a:t>
            </a:r>
            <a:r>
              <a:rPr lang="en-US" sz="2400" i="1" dirty="0" err="1">
                <a:latin typeface="Arial" pitchFamily="34" charset="0"/>
                <a:cs typeface="Arial" pitchFamily="34" charset="0"/>
              </a:rPr>
              <a:t>các</a:t>
            </a:r>
            <a:r>
              <a:rPr lang="en-US" sz="2400" i="1" dirty="0">
                <a:latin typeface="Arial" pitchFamily="34" charset="0"/>
                <a:cs typeface="Arial" pitchFamily="34" charset="0"/>
              </a:rPr>
              <a:t> </a:t>
            </a:r>
            <a:r>
              <a:rPr lang="en-US" sz="2400" i="1" dirty="0" err="1">
                <a:latin typeface="Arial" pitchFamily="34" charset="0"/>
                <a:cs typeface="Arial" pitchFamily="34" charset="0"/>
              </a:rPr>
              <a:t>phẩm</a:t>
            </a:r>
            <a:r>
              <a:rPr lang="en-US" sz="2400" i="1" dirty="0">
                <a:latin typeface="Arial" pitchFamily="34" charset="0"/>
                <a:cs typeface="Arial" pitchFamily="34" charset="0"/>
              </a:rPr>
              <a:t> </a:t>
            </a:r>
            <a:r>
              <a:rPr lang="en-US" sz="2400" i="1" dirty="0" err="1">
                <a:latin typeface="Arial" pitchFamily="34" charset="0"/>
                <a:cs typeface="Arial" pitchFamily="34" charset="0"/>
              </a:rPr>
              <a:t>chất</a:t>
            </a:r>
            <a:r>
              <a:rPr lang="en-US" sz="2400" i="1" dirty="0">
                <a:latin typeface="Arial" pitchFamily="34" charset="0"/>
                <a:cs typeface="Arial" pitchFamily="34" charset="0"/>
              </a:rPr>
              <a:t> </a:t>
            </a:r>
            <a:r>
              <a:rPr lang="en-US" sz="2400" i="1" dirty="0" err="1">
                <a:latin typeface="Arial" pitchFamily="34" charset="0"/>
                <a:cs typeface="Arial" pitchFamily="34" charset="0"/>
              </a:rPr>
              <a:t>chủ</a:t>
            </a:r>
            <a:r>
              <a:rPr lang="en-US" sz="2400" i="1" dirty="0">
                <a:latin typeface="Arial" pitchFamily="34" charset="0"/>
                <a:cs typeface="Arial" pitchFamily="34" charset="0"/>
              </a:rPr>
              <a:t> </a:t>
            </a:r>
            <a:r>
              <a:rPr lang="en-US" sz="2400" i="1" dirty="0" err="1">
                <a:latin typeface="Arial" pitchFamily="34" charset="0"/>
                <a:cs typeface="Arial" pitchFamily="34" charset="0"/>
              </a:rPr>
              <a:t>yếu</a:t>
            </a:r>
            <a:endParaRPr lang="en-US" sz="2400" i="1" dirty="0">
              <a:latin typeface="Arial" pitchFamily="34" charset="0"/>
              <a:cs typeface="Arial" pitchFamily="34" charset="0"/>
            </a:endParaRPr>
          </a:p>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lợi</a:t>
            </a:r>
            <a:r>
              <a:rPr lang="en-US" sz="2400" dirty="0">
                <a:latin typeface="Arial" pitchFamily="34" charset="0"/>
                <a:cs typeface="Arial" pitchFamily="34" charset="0"/>
              </a:rPr>
              <a:t> </a:t>
            </a:r>
            <a:r>
              <a:rPr lang="en-US" sz="2400" dirty="0" err="1">
                <a:latin typeface="Arial" pitchFamily="34" charset="0"/>
                <a:cs typeface="Arial" pitchFamily="34" charset="0"/>
              </a:rPr>
              <a:t>thế</a:t>
            </a:r>
            <a:r>
              <a:rPr lang="en-US" sz="2400" dirty="0">
                <a:latin typeface="Arial" pitchFamily="34" charset="0"/>
                <a:cs typeface="Arial" pitchFamily="34" charset="0"/>
              </a:rPr>
              <a:t> </a:t>
            </a:r>
            <a:r>
              <a:rPr lang="en-US" sz="2400" dirty="0" err="1">
                <a:latin typeface="Arial" pitchFamily="34" charset="0"/>
                <a:cs typeface="Arial" pitchFamily="34" charset="0"/>
              </a:rPr>
              <a:t>giúp</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chủ</a:t>
            </a:r>
            <a:r>
              <a:rPr lang="en-US" sz="2400" dirty="0">
                <a:latin typeface="Arial" pitchFamily="34" charset="0"/>
                <a:cs typeface="Arial" pitchFamily="34" charset="0"/>
              </a:rPr>
              <a:t> </a:t>
            </a:r>
            <a:r>
              <a:rPr lang="en-US" sz="2400" dirty="0" err="1">
                <a:latin typeface="Arial" pitchFamily="34" charset="0"/>
                <a:cs typeface="Arial" pitchFamily="34" charset="0"/>
              </a:rPr>
              <a:t>yếu</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biệt</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tính</a:t>
            </a:r>
            <a:r>
              <a:rPr lang="en-US" sz="2400" dirty="0">
                <a:latin typeface="Arial" pitchFamily="34" charset="0"/>
                <a:cs typeface="Arial" pitchFamily="34" charset="0"/>
              </a:rPr>
              <a:t> </a:t>
            </a:r>
            <a:r>
              <a:rPr lang="en-US" sz="2400" dirty="0" err="1">
                <a:latin typeface="Arial" pitchFamily="34" charset="0"/>
                <a:cs typeface="Arial" pitchFamily="34" charset="0"/>
              </a:rPr>
              <a:t>chăm</a:t>
            </a:r>
            <a:r>
              <a:rPr lang="en-US" sz="2400" dirty="0">
                <a:latin typeface="Arial" pitchFamily="34" charset="0"/>
                <a:cs typeface="Arial" pitchFamily="34" charset="0"/>
              </a:rPr>
              <a:t> </a:t>
            </a:r>
            <a:r>
              <a:rPr lang="en-US" sz="2400" dirty="0" err="1">
                <a:latin typeface="Arial" pitchFamily="34" charset="0"/>
                <a:cs typeface="Arial" pitchFamily="34" charset="0"/>
              </a:rPr>
              <a:t>chỉ</a:t>
            </a:r>
            <a:r>
              <a:rPr lang="en-US" sz="2400" dirty="0">
                <a:latin typeface="Arial" pitchFamily="34" charset="0"/>
                <a:cs typeface="Arial" pitchFamily="34" charset="0"/>
              </a:rPr>
              <a:t>, </a:t>
            </a:r>
            <a:r>
              <a:rPr lang="en-US" sz="2400" dirty="0" err="1">
                <a:latin typeface="Arial" pitchFamily="34" charset="0"/>
                <a:cs typeface="Arial" pitchFamily="34" charset="0"/>
              </a:rPr>
              <a:t>đức</a:t>
            </a:r>
            <a:r>
              <a:rPr lang="en-US" sz="2400" dirty="0">
                <a:latin typeface="Arial" pitchFamily="34" charset="0"/>
                <a:cs typeface="Arial" pitchFamily="34" charset="0"/>
              </a:rPr>
              <a:t> </a:t>
            </a:r>
            <a:r>
              <a:rPr lang="en-US" sz="2400" dirty="0" err="1">
                <a:latin typeface="Arial" pitchFamily="34" charset="0"/>
                <a:cs typeface="Arial" pitchFamily="34" charset="0"/>
              </a:rPr>
              <a:t>trung</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tinh</a:t>
            </a:r>
            <a:r>
              <a:rPr lang="en-US" sz="2400" dirty="0">
                <a:latin typeface="Arial" pitchFamily="34" charset="0"/>
                <a:cs typeface="Arial" pitchFamily="34" charset="0"/>
              </a:rPr>
              <a:t> </a:t>
            </a:r>
            <a:r>
              <a:rPr lang="en-US" sz="2400" dirty="0" err="1">
                <a:latin typeface="Arial" pitchFamily="34" charset="0"/>
                <a:cs typeface="Arial" pitchFamily="34" charset="0"/>
              </a:rPr>
              <a:t>thần</a:t>
            </a:r>
            <a:r>
              <a:rPr lang="en-US" sz="2400" dirty="0">
                <a:latin typeface="Arial" pitchFamily="34" charset="0"/>
                <a:cs typeface="Arial" pitchFamily="34" charset="0"/>
              </a:rPr>
              <a:t> </a:t>
            </a:r>
            <a:r>
              <a:rPr lang="en-US" sz="2400" dirty="0" err="1">
                <a:latin typeface="Arial" pitchFamily="34" charset="0"/>
                <a:cs typeface="Arial" pitchFamily="34" charset="0"/>
              </a:rPr>
              <a:t>trách</a:t>
            </a:r>
            <a:r>
              <a:rPr lang="en-US" sz="2400" dirty="0">
                <a:latin typeface="Arial" pitchFamily="34" charset="0"/>
                <a:cs typeface="Arial" pitchFamily="34" charset="0"/>
              </a:rPr>
              <a:t> </a:t>
            </a:r>
            <a:r>
              <a:rPr lang="en-US" sz="2400" dirty="0" err="1">
                <a:latin typeface="Arial" pitchFamily="34" charset="0"/>
                <a:cs typeface="Arial" pitchFamily="34" charset="0"/>
              </a:rPr>
              <a:t>nhiệm</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GD </a:t>
            </a:r>
            <a:r>
              <a:rPr lang="en-US" sz="2400" dirty="0" err="1">
                <a:latin typeface="Arial" pitchFamily="34" charset="0"/>
                <a:cs typeface="Arial" pitchFamily="34" charset="0"/>
              </a:rPr>
              <a:t>liên</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tới</a:t>
            </a:r>
            <a:r>
              <a:rPr lang="en-US" sz="2400" dirty="0">
                <a:latin typeface="Arial" pitchFamily="34" charset="0"/>
                <a:cs typeface="Arial" pitchFamily="34" charset="0"/>
              </a:rPr>
              <a:t> </a:t>
            </a:r>
            <a:r>
              <a:rPr lang="en-US" sz="2400" dirty="0" err="1">
                <a:latin typeface="Arial" pitchFamily="34" charset="0"/>
                <a:cs typeface="Arial" pitchFamily="34" charset="0"/>
              </a:rPr>
              <a:t>môi</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con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đang</a:t>
            </a:r>
            <a:r>
              <a:rPr lang="en-US" sz="2400" dirty="0">
                <a:latin typeface="Arial" pitchFamily="34" charset="0"/>
                <a:cs typeface="Arial" pitchFamily="34" charset="0"/>
              </a:rPr>
              <a:t> </a:t>
            </a:r>
            <a:r>
              <a:rPr lang="en-US" sz="2400" dirty="0" err="1">
                <a:latin typeface="Arial" pitchFamily="34" charset="0"/>
                <a:cs typeface="Arial" pitchFamily="34" charset="0"/>
              </a:rPr>
              <a:t>sống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nó</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trải</a:t>
            </a:r>
            <a:r>
              <a:rPr lang="en-US" sz="2400" dirty="0">
                <a:latin typeface="Arial" pitchFamily="34" charset="0"/>
                <a:cs typeface="Arial" pitchFamily="34" charset="0"/>
              </a:rPr>
              <a:t> </a:t>
            </a:r>
            <a:r>
              <a:rPr lang="en-US" sz="2400" dirty="0" err="1">
                <a:latin typeface="Arial" pitchFamily="34" charset="0"/>
                <a:cs typeface="Arial" pitchFamily="34" charset="0"/>
              </a:rPr>
              <a:t>nghiệm</a:t>
            </a:r>
            <a:r>
              <a:rPr lang="en-US" sz="2400" dirty="0">
                <a:latin typeface="Arial" pitchFamily="34" charset="0"/>
                <a:cs typeface="Arial" pitchFamily="34" charset="0"/>
              </a:rPr>
              <a:t> </a:t>
            </a:r>
            <a:r>
              <a:rPr lang="en-US" sz="2400" dirty="0" err="1">
                <a:latin typeface="Arial" pitchFamily="34" charset="0"/>
                <a:cs typeface="Arial" pitchFamily="34" charset="0"/>
              </a:rPr>
              <a:t>nghề</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môi</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GD ở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mối</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hệ</a:t>
            </a:r>
            <a:r>
              <a:rPr lang="en-US" sz="2400" dirty="0">
                <a:latin typeface="Arial" pitchFamily="34" charset="0"/>
                <a:cs typeface="Arial" pitchFamily="34" charset="0"/>
              </a:rPr>
              <a:t> </a:t>
            </a:r>
            <a:r>
              <a:rPr lang="en-US" sz="2400" dirty="0" err="1">
                <a:latin typeface="Arial" pitchFamily="34" charset="0"/>
                <a:cs typeface="Arial" pitchFamily="34" charset="0"/>
              </a:rPr>
              <a:t>chặt</a:t>
            </a:r>
            <a:r>
              <a:rPr lang="en-US" sz="2400" dirty="0">
                <a:latin typeface="Arial" pitchFamily="34" charset="0"/>
                <a:cs typeface="Arial" pitchFamily="34" charset="0"/>
              </a:rPr>
              <a:t> </a:t>
            </a:r>
            <a:r>
              <a:rPr lang="en-US" sz="2400" dirty="0" err="1">
                <a:latin typeface="Arial" pitchFamily="34" charset="0"/>
                <a:cs typeface="Arial" pitchFamily="34" charset="0"/>
              </a:rPr>
              <a:t>chẽ</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đình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xã</a:t>
            </a:r>
            <a:r>
              <a:rPr lang="en-US" sz="2400" dirty="0">
                <a:latin typeface="Arial" pitchFamily="34" charset="0"/>
                <a:cs typeface="Arial" pitchFamily="34" charset="0"/>
              </a:rPr>
              <a:t> </a:t>
            </a:r>
            <a:r>
              <a:rPr lang="en-US" sz="2400" dirty="0" err="1">
                <a:latin typeface="Arial" pitchFamily="34" charset="0"/>
                <a:cs typeface="Arial" pitchFamily="34" charset="0"/>
              </a:rPr>
              <a:t>hội</a:t>
            </a:r>
            <a:r>
              <a:rPr lang="en-US" sz="2400" dirty="0">
                <a:latin typeface="Arial" pitchFamily="34" charset="0"/>
                <a:cs typeface="Arial" pitchFamily="34" charset="0"/>
              </a:rPr>
              <a:t>.</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78129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033" y="6480111"/>
            <a:ext cx="50676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468243"/>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338452" y="1045036"/>
            <a:ext cx="8220693" cy="446276"/>
          </a:xfrm>
          <a:prstGeom prst="rect">
            <a:avLst/>
          </a:prstGeom>
          <a:noFill/>
        </p:spPr>
        <p:txBody>
          <a:bodyPr wrap="square" rtlCol="0">
            <a:spAutoFit/>
          </a:bodyPr>
          <a:lstStyle/>
          <a:p>
            <a:r>
              <a:rPr lang="en-US" sz="2300" b="1" dirty="0">
                <a:solidFill>
                  <a:srgbClr val="0000FF"/>
                </a:solidFill>
              </a:rPr>
              <a:t>V. PHƯƠNG PHÁP GIÁO DỤC</a:t>
            </a:r>
            <a:endParaRPr lang="en-US" sz="2300" dirty="0">
              <a:solidFill>
                <a:srgbClr val="0000FF"/>
              </a:solidFill>
            </a:endParaRPr>
          </a:p>
        </p:txBody>
      </p:sp>
      <p:sp>
        <p:nvSpPr>
          <p:cNvPr id="2" name="TextBox 1"/>
          <p:cNvSpPr txBox="1"/>
          <p:nvPr/>
        </p:nvSpPr>
        <p:spPr>
          <a:xfrm>
            <a:off x="374070" y="1405860"/>
            <a:ext cx="8701644" cy="1184940"/>
          </a:xfrm>
          <a:prstGeom prst="rect">
            <a:avLst/>
          </a:prstGeom>
          <a:noFill/>
        </p:spPr>
        <p:txBody>
          <a:bodyPr wrap="square" rtlCol="0">
            <a:spAutoFit/>
          </a:bodyPr>
          <a:lstStyle/>
          <a:p>
            <a:pPr algn="just"/>
            <a:r>
              <a:rPr lang="en-US" sz="2400" b="1" dirty="0"/>
              <a:t>2. </a:t>
            </a:r>
            <a:r>
              <a:rPr lang="en-US" sz="2400" b="1" dirty="0" err="1"/>
              <a:t>Định</a:t>
            </a:r>
            <a:r>
              <a:rPr lang="en-US" sz="2400" b="1" dirty="0"/>
              <a:t> </a:t>
            </a:r>
            <a:r>
              <a:rPr lang="en-US" sz="2400" b="1" dirty="0" err="1"/>
              <a:t>hướng</a:t>
            </a:r>
            <a:r>
              <a:rPr lang="en-US" sz="2400" b="1" dirty="0"/>
              <a:t> </a:t>
            </a:r>
            <a:r>
              <a:rPr lang="en-US" sz="2400" b="1" dirty="0" err="1"/>
              <a:t>về</a:t>
            </a:r>
            <a:r>
              <a:rPr lang="en-US" sz="2400" b="1" dirty="0"/>
              <a:t> </a:t>
            </a:r>
            <a:r>
              <a:rPr lang="en-US" sz="2400" b="1" dirty="0" err="1"/>
              <a:t>phương</a:t>
            </a:r>
            <a:r>
              <a:rPr lang="en-US" sz="2400" b="1" dirty="0"/>
              <a:t> </a:t>
            </a:r>
            <a:r>
              <a:rPr lang="en-US" sz="2400" b="1" dirty="0" err="1"/>
              <a:t>pháp</a:t>
            </a:r>
            <a:r>
              <a:rPr lang="en-US" sz="2400" b="1" dirty="0"/>
              <a:t> </a:t>
            </a:r>
            <a:r>
              <a:rPr lang="en-US" sz="2400" b="1" dirty="0" err="1"/>
              <a:t>hình</a:t>
            </a:r>
            <a:r>
              <a:rPr lang="en-US" sz="2400" b="1" dirty="0"/>
              <a:t> </a:t>
            </a:r>
            <a:r>
              <a:rPr lang="en-US" sz="2400" b="1" dirty="0" err="1"/>
              <a:t>thành</a:t>
            </a:r>
            <a:r>
              <a:rPr lang="en-US" sz="2400" b="1" dirty="0"/>
              <a:t>, </a:t>
            </a:r>
            <a:r>
              <a:rPr lang="en-US" sz="2400" b="1" dirty="0" err="1"/>
              <a:t>phát</a:t>
            </a:r>
            <a:r>
              <a:rPr lang="en-US" sz="2400" b="1" dirty="0"/>
              <a:t> </a:t>
            </a:r>
            <a:r>
              <a:rPr lang="en-US" sz="2400" b="1" dirty="0" err="1"/>
              <a:t>triển</a:t>
            </a:r>
            <a:r>
              <a:rPr lang="en-US" sz="2400" b="1" dirty="0"/>
              <a:t> </a:t>
            </a:r>
            <a:r>
              <a:rPr lang="en-US" sz="2400" b="1" dirty="0" err="1"/>
              <a:t>các</a:t>
            </a:r>
            <a:r>
              <a:rPr lang="en-US" sz="2400" b="1" dirty="0"/>
              <a:t> </a:t>
            </a:r>
            <a:r>
              <a:rPr lang="en-US" sz="2400" b="1" dirty="0" err="1"/>
              <a:t>phẩm</a:t>
            </a:r>
            <a:r>
              <a:rPr lang="en-US" sz="2400" b="1" dirty="0"/>
              <a:t> </a:t>
            </a:r>
            <a:r>
              <a:rPr lang="en-US" sz="2400" b="1" dirty="0" err="1"/>
              <a:t>chất</a:t>
            </a:r>
            <a:r>
              <a:rPr lang="en-US" sz="2400" b="1" dirty="0"/>
              <a:t> </a:t>
            </a:r>
            <a:r>
              <a:rPr lang="en-US" sz="2400" b="1" dirty="0" err="1"/>
              <a:t>chủ</a:t>
            </a:r>
            <a:r>
              <a:rPr lang="en-US" sz="2400" b="1" dirty="0"/>
              <a:t> </a:t>
            </a:r>
            <a:r>
              <a:rPr lang="en-US" sz="2400" b="1" dirty="0" err="1"/>
              <a:t>yếu</a:t>
            </a:r>
            <a:r>
              <a:rPr lang="en-US" sz="2400" b="1" dirty="0"/>
              <a:t> </a:t>
            </a:r>
            <a:r>
              <a:rPr lang="en-US" sz="2400" b="1" dirty="0" err="1"/>
              <a:t>và</a:t>
            </a:r>
            <a:r>
              <a:rPr lang="en-US" sz="2400" b="1" dirty="0"/>
              <a:t> </a:t>
            </a:r>
            <a:r>
              <a:rPr lang="en-US" sz="2400" b="1" dirty="0" err="1"/>
              <a:t>năng</a:t>
            </a:r>
            <a:r>
              <a:rPr lang="en-US" sz="2400" b="1" dirty="0"/>
              <a:t> </a:t>
            </a:r>
            <a:r>
              <a:rPr lang="en-US" sz="2400" b="1" dirty="0" err="1"/>
              <a:t>lực</a:t>
            </a:r>
            <a:r>
              <a:rPr lang="en-US" sz="2400" b="1" dirty="0"/>
              <a:t> </a:t>
            </a:r>
            <a:r>
              <a:rPr lang="en-US" sz="2400" b="1" dirty="0" err="1"/>
              <a:t>chung</a:t>
            </a:r>
            <a:r>
              <a:rPr lang="en-US" sz="2400" b="1" dirty="0"/>
              <a:t>.</a:t>
            </a:r>
            <a:endParaRPr lang="en-US" sz="2400" dirty="0"/>
          </a:p>
          <a:p>
            <a:pPr algn="just"/>
            <a:endParaRPr lang="en-US" sz="2300" dirty="0">
              <a:latin typeface="Arial" pitchFamily="34" charset="0"/>
              <a:cs typeface="Arial" pitchFamily="34" charset="0"/>
            </a:endParaRPr>
          </a:p>
        </p:txBody>
      </p:sp>
      <p:sp>
        <p:nvSpPr>
          <p:cNvPr id="3" name="TextBox 2"/>
          <p:cNvSpPr txBox="1"/>
          <p:nvPr/>
        </p:nvSpPr>
        <p:spPr>
          <a:xfrm>
            <a:off x="1" y="2268191"/>
            <a:ext cx="9067800" cy="4616648"/>
          </a:xfrm>
          <a:prstGeom prst="rect">
            <a:avLst/>
          </a:prstGeom>
          <a:solidFill>
            <a:schemeClr val="bg1"/>
          </a:solidFill>
        </p:spPr>
        <p:txBody>
          <a:bodyPr wrap="square" rtlCol="0">
            <a:spAutoFit/>
          </a:bodyPr>
          <a:lstStyle/>
          <a:p>
            <a:pPr algn="just"/>
            <a:r>
              <a:rPr lang="en-US" sz="2100" i="1" dirty="0">
                <a:latin typeface="Times New Roman" panose="02020603050405020304" pitchFamily="18" charset="0"/>
                <a:cs typeface="Times New Roman" panose="02020603050405020304" pitchFamily="18" charset="0"/>
              </a:rPr>
              <a:t>2.2 </a:t>
            </a:r>
            <a:r>
              <a:rPr lang="en-US" sz="2100" i="1" dirty="0" err="1">
                <a:latin typeface="Times New Roman" panose="02020603050405020304" pitchFamily="18" charset="0"/>
                <a:cs typeface="Times New Roman" panose="02020603050405020304" pitchFamily="18" charset="0"/>
              </a:rPr>
              <a:t>Phương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pháp</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hình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thành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phát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triển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năng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lực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chung</a:t>
            </a:r>
            <a:r>
              <a:rPr lang="en-US" sz="2100" i="1" dirty="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a)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a:t>
            </a:r>
          </a:p>
          <a:p>
            <a:pPr algn="just"/>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Trong</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GD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HS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biểu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thông</a:t>
            </a:r>
            <a:r>
              <a:rPr lang="en-US" sz="2100" dirty="0">
                <a:latin typeface="Times New Roman" panose="02020603050405020304" pitchFamily="18" charset="0"/>
                <a:cs typeface="Times New Roman" panose="02020603050405020304" pitchFamily="18" charset="0"/>
              </a:rPr>
              <a:t> qua </a:t>
            </a:r>
            <a:r>
              <a:rPr lang="en-US" sz="2100" dirty="0" err="1">
                <a:latin typeface="Times New Roman" panose="02020603050405020304" pitchFamily="18" charset="0"/>
                <a:cs typeface="Times New Roman" panose="02020603050405020304" pitchFamily="18" charset="0"/>
              </a:rPr>
              <a:t>sự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tin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dụng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phẩm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đồng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tĩnh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cố</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nghệ</a:t>
            </a:r>
            <a:r>
              <a:rPr lang="en-US" sz="2100" dirty="0">
                <a:latin typeface="Times New Roman" panose="02020603050405020304" pitchFamily="18" charset="0"/>
                <a:cs typeface="Times New Roman" panose="02020603050405020304" pitchFamily="18" charset="0"/>
              </a:rPr>
              <a:t>, ý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do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mang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triển</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thông</a:t>
            </a:r>
            <a:r>
              <a:rPr lang="en-US" sz="2100" dirty="0">
                <a:latin typeface="Times New Roman" panose="02020603050405020304" pitchFamily="18" charset="0"/>
                <a:cs typeface="Times New Roman" panose="02020603050405020304" pitchFamily="18" charset="0"/>
              </a:rPr>
              <a:t> qua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phẩm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dụng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phẩm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bảo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đảm</a:t>
            </a:r>
            <a:r>
              <a:rPr lang="en-US" sz="2100" dirty="0">
                <a:latin typeface="Times New Roman" panose="02020603050405020304" pitchFamily="18" charset="0"/>
                <a:cs typeface="Times New Roman" panose="02020603050405020304" pitchFamily="18" charset="0"/>
              </a:rPr>
              <a:t> an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nghệ</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gia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đồng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lao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a:t>
            </a:r>
          </a:p>
          <a:p>
            <a:pPr algn="just"/>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Để</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triển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coi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trọng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tích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đồng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quan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tâm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nguồn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hỗ</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phương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pháp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sinh</a:t>
            </a:r>
            <a:r>
              <a:rPr lang="en-US" sz="21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68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1" y="6480113"/>
            <a:ext cx="5552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762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27432" y="391180"/>
            <a:ext cx="8220693" cy="523220"/>
          </a:xfrm>
          <a:prstGeom prst="rect">
            <a:avLst/>
          </a:prstGeom>
          <a:noFill/>
        </p:spPr>
        <p:txBody>
          <a:bodyPr wrap="square" rtlCol="0">
            <a:spAutoFit/>
          </a:bodyPr>
          <a:lstStyle/>
          <a:p>
            <a:r>
              <a:rPr lang="en-US" sz="2800" b="1">
                <a:solidFill>
                  <a:srgbClr val="0000FF"/>
                </a:solidFill>
              </a:rPr>
              <a:t>V. PHƯƠNG PHÁP GIÁO DỤC</a:t>
            </a:r>
            <a:endParaRPr lang="en-US" sz="2800">
              <a:solidFill>
                <a:srgbClr val="0000FF"/>
              </a:solidFill>
            </a:endParaRPr>
          </a:p>
        </p:txBody>
      </p:sp>
      <p:sp>
        <p:nvSpPr>
          <p:cNvPr id="2" name="TextBox 1"/>
          <p:cNvSpPr txBox="1"/>
          <p:nvPr/>
        </p:nvSpPr>
        <p:spPr>
          <a:xfrm>
            <a:off x="27432" y="939453"/>
            <a:ext cx="8701644" cy="1184940"/>
          </a:xfrm>
          <a:prstGeom prst="rect">
            <a:avLst/>
          </a:prstGeom>
          <a:noFill/>
        </p:spPr>
        <p:txBody>
          <a:bodyPr wrap="square" rtlCol="0">
            <a:spAutoFit/>
          </a:bodyPr>
          <a:lstStyle/>
          <a:p>
            <a:pPr algn="just"/>
            <a:r>
              <a:rPr lang="en-US" sz="2400" b="1"/>
              <a:t>2. Định hướng về phương pháp hình thành, phát triển các phẩm chất chủ yếu và năng lực chung.</a:t>
            </a:r>
            <a:endParaRPr lang="en-US" sz="2400"/>
          </a:p>
          <a:p>
            <a:pPr algn="just"/>
            <a:endParaRPr lang="en-US" sz="2300">
              <a:latin typeface="Arial" pitchFamily="34" charset="0"/>
              <a:cs typeface="Arial" pitchFamily="34" charset="0"/>
            </a:endParaRPr>
          </a:p>
        </p:txBody>
      </p:sp>
      <p:sp>
        <p:nvSpPr>
          <p:cNvPr id="3" name="TextBox 2"/>
          <p:cNvSpPr txBox="1"/>
          <p:nvPr/>
        </p:nvSpPr>
        <p:spPr>
          <a:xfrm>
            <a:off x="152400" y="2209800"/>
            <a:ext cx="8701639" cy="3416320"/>
          </a:xfrm>
          <a:prstGeom prst="rect">
            <a:avLst/>
          </a:prstGeom>
          <a:noFill/>
        </p:spPr>
        <p:txBody>
          <a:bodyPr wrap="square" rtlCol="0">
            <a:spAutoFit/>
          </a:bodyPr>
          <a:lstStyle/>
          <a:p>
            <a:pPr algn="just"/>
            <a:r>
              <a:rPr lang="en-US" sz="2400" dirty="0" smtClean="0">
                <a:latin typeface="Arial" pitchFamily="34" charset="0"/>
                <a:cs typeface="Arial" pitchFamily="34" charset="0"/>
              </a:rPr>
              <a:t>b</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giao</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a:t>
            </a:r>
          </a:p>
          <a:p>
            <a:pPr algn="just"/>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Năng</a:t>
            </a:r>
            <a:r>
              <a:rPr lang="en-US" sz="2400" dirty="0" smtClean="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giao</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qua </a:t>
            </a:r>
            <a:r>
              <a:rPr lang="en-US" sz="2400" dirty="0" err="1">
                <a:latin typeface="Arial" pitchFamily="34" charset="0"/>
                <a:cs typeface="Arial" pitchFamily="34" charset="0"/>
              </a:rPr>
              <a:t>giao</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phần</a:t>
            </a:r>
            <a:r>
              <a:rPr lang="en-US" sz="2400" dirty="0">
                <a:latin typeface="Arial" pitchFamily="34" charset="0"/>
                <a:cs typeface="Arial" pitchFamily="34" charset="0"/>
              </a:rPr>
              <a:t> </a:t>
            </a:r>
            <a:r>
              <a:rPr lang="en-US" sz="2400" dirty="0" err="1">
                <a:latin typeface="Arial" pitchFamily="34" charset="0"/>
                <a:cs typeface="Arial" pitchFamily="34" charset="0"/>
              </a:rPr>
              <a:t>cốt</a:t>
            </a:r>
            <a:r>
              <a:rPr lang="en-US" sz="2400" dirty="0">
                <a:latin typeface="Arial" pitchFamily="34" charset="0"/>
                <a:cs typeface="Arial" pitchFamily="34" charset="0"/>
              </a:rPr>
              <a:t> </a:t>
            </a:r>
            <a:r>
              <a:rPr lang="en-US" sz="2400" dirty="0" err="1">
                <a:latin typeface="Arial" pitchFamily="34" charset="0"/>
                <a:cs typeface="Arial" pitchFamily="34" charset="0"/>
              </a:rPr>
              <a:t>lõi</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ở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này</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nhóm</a:t>
            </a:r>
            <a:r>
              <a:rPr lang="en-US" sz="2400" dirty="0">
                <a:latin typeface="Arial" pitchFamily="34" charset="0"/>
                <a:cs typeface="Arial" pitchFamily="34" charset="0"/>
              </a:rPr>
              <a:t> </a:t>
            </a:r>
            <a:r>
              <a:rPr lang="en-US" sz="2400" dirty="0" err="1">
                <a:latin typeface="Arial" pitchFamily="34" charset="0"/>
                <a:cs typeface="Arial" pitchFamily="34" charset="0"/>
              </a:rPr>
              <a:t>nhỏ</a:t>
            </a:r>
            <a:r>
              <a:rPr lang="en-US" sz="2400" dirty="0">
                <a:latin typeface="Arial" pitchFamily="34" charset="0"/>
                <a:cs typeface="Arial" pitchFamily="34" charset="0"/>
              </a:rPr>
              <a:t>, </a:t>
            </a:r>
            <a:r>
              <a:rPr lang="en-US" sz="2400" dirty="0" err="1">
                <a:latin typeface="Arial" pitchFamily="34" charset="0"/>
                <a:cs typeface="Arial" pitchFamily="34" charset="0"/>
              </a:rPr>
              <a:t>khuyến</a:t>
            </a:r>
            <a:r>
              <a:rPr lang="en-US" sz="2400" dirty="0">
                <a:latin typeface="Arial" pitchFamily="34" charset="0"/>
                <a:cs typeface="Arial" pitchFamily="34" charset="0"/>
              </a:rPr>
              <a:t> </a:t>
            </a:r>
            <a:r>
              <a:rPr lang="en-US" sz="2400" dirty="0" err="1">
                <a:latin typeface="Arial" pitchFamily="34" charset="0"/>
                <a:cs typeface="Arial" pitchFamily="34" charset="0"/>
              </a:rPr>
              <a:t>khích</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trao</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bày</a:t>
            </a:r>
            <a:r>
              <a:rPr lang="en-US" sz="2400" dirty="0">
                <a:latin typeface="Arial" pitchFamily="34" charset="0"/>
                <a:cs typeface="Arial" pitchFamily="34" charset="0"/>
              </a:rPr>
              <a:t>, chia </a:t>
            </a:r>
            <a:r>
              <a:rPr lang="en-US" sz="2400" dirty="0" err="1">
                <a:latin typeface="Arial" pitchFamily="34" charset="0"/>
                <a:cs typeface="Arial" pitchFamily="34" charset="0"/>
              </a:rPr>
              <a:t>sẻ</a:t>
            </a:r>
            <a:r>
              <a:rPr lang="en-US" sz="2400" dirty="0">
                <a:latin typeface="Arial" pitchFamily="34" charset="0"/>
                <a:cs typeface="Arial" pitchFamily="34" charset="0"/>
              </a:rPr>
              <a:t> ý </a:t>
            </a:r>
            <a:r>
              <a:rPr lang="en-US" sz="2400" dirty="0" err="1">
                <a:latin typeface="Arial" pitchFamily="34" charset="0"/>
                <a:cs typeface="Arial" pitchFamily="34" charset="0"/>
              </a:rPr>
              <a:t>tưởng</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dự</a:t>
            </a:r>
            <a:r>
              <a:rPr lang="en-US" sz="2400" dirty="0">
                <a:latin typeface="Arial" pitchFamily="34" charset="0"/>
                <a:cs typeface="Arial" pitchFamily="34" charset="0"/>
              </a:rPr>
              <a:t> </a:t>
            </a:r>
            <a:r>
              <a:rPr lang="en-US" sz="2400" dirty="0" err="1">
                <a:latin typeface="Arial" pitchFamily="34" charset="0"/>
                <a:cs typeface="Arial" pitchFamily="34" charset="0"/>
              </a:rPr>
              <a:t>án</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a:latin typeface="Arial" pitchFamily="34" charset="0"/>
                <a:cs typeface="Arial" pitchFamily="34" charset="0"/>
              </a:rPr>
              <a:t>cập</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a:t>
            </a:r>
          </a:p>
          <a:p>
            <a:pPr algn="just"/>
            <a:endParaRPr lang="en-US" sz="2400" dirty="0">
              <a:latin typeface="Arial" pitchFamily="34" charset="0"/>
              <a:cs typeface="Arial" pitchFamily="34" charset="0"/>
            </a:endParaRPr>
          </a:p>
        </p:txBody>
      </p:sp>
      <p:sp>
        <p:nvSpPr>
          <p:cNvPr id="5" name="TextBox 4"/>
          <p:cNvSpPr txBox="1"/>
          <p:nvPr/>
        </p:nvSpPr>
        <p:spPr>
          <a:xfrm>
            <a:off x="152400" y="1695271"/>
            <a:ext cx="8686800" cy="830997"/>
          </a:xfrm>
          <a:prstGeom prst="rect">
            <a:avLst/>
          </a:prstGeom>
          <a:noFill/>
        </p:spPr>
        <p:txBody>
          <a:bodyPr wrap="square" rtlCol="0">
            <a:spAutoFit/>
          </a:bodyPr>
          <a:lstStyle/>
          <a:p>
            <a:r>
              <a:rPr lang="en-US" sz="2400" i="1">
                <a:latin typeface="Arial" pitchFamily="34" charset="0"/>
                <a:cs typeface="Arial" pitchFamily="34" charset="0"/>
              </a:rPr>
              <a:t>2.2 Phương pháp hình thành, phát triển các năng lực chung.</a:t>
            </a:r>
          </a:p>
          <a:p>
            <a:endParaRPr lang="en-US" sz="2400"/>
          </a:p>
        </p:txBody>
      </p:sp>
    </p:spTree>
    <p:extLst>
      <p:ext uri="{BB962C8B-B14F-4D97-AF65-F5344CB8AC3E}">
        <p14:creationId xmlns:p14="http://schemas.microsoft.com/office/powerpoint/2010/main" val="411192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05801" y="6480113"/>
            <a:ext cx="7076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61880" y="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0" y="452735"/>
            <a:ext cx="8220693" cy="461665"/>
          </a:xfrm>
          <a:prstGeom prst="rect">
            <a:avLst/>
          </a:prstGeom>
          <a:noFill/>
        </p:spPr>
        <p:txBody>
          <a:bodyPr wrap="square" rtlCol="0">
            <a:spAutoFit/>
          </a:bodyPr>
          <a:lstStyle/>
          <a:p>
            <a:r>
              <a:rPr lang="en-US" sz="2400" b="1">
                <a:solidFill>
                  <a:srgbClr val="0000FF"/>
                </a:solidFill>
              </a:rPr>
              <a:t>V. PHƯƠNG PHÁP GIÁO DỤC</a:t>
            </a:r>
            <a:endParaRPr lang="en-US" sz="2400">
              <a:solidFill>
                <a:srgbClr val="0000FF"/>
              </a:solidFill>
            </a:endParaRPr>
          </a:p>
        </p:txBody>
      </p:sp>
      <p:sp>
        <p:nvSpPr>
          <p:cNvPr id="2" name="TextBox 1"/>
          <p:cNvSpPr txBox="1"/>
          <p:nvPr/>
        </p:nvSpPr>
        <p:spPr>
          <a:xfrm>
            <a:off x="0" y="838200"/>
            <a:ext cx="8701644" cy="1184940"/>
          </a:xfrm>
          <a:prstGeom prst="rect">
            <a:avLst/>
          </a:prstGeom>
          <a:noFill/>
        </p:spPr>
        <p:txBody>
          <a:bodyPr wrap="square" rtlCol="0">
            <a:spAutoFit/>
          </a:bodyPr>
          <a:lstStyle/>
          <a:p>
            <a:pPr algn="just"/>
            <a:r>
              <a:rPr lang="en-US" sz="2400" b="1"/>
              <a:t>2. Định hướng về phương pháp hình thành, phát triển các phẩm chất chủ yếu và năng lực chung.</a:t>
            </a:r>
            <a:endParaRPr lang="en-US" sz="2400"/>
          </a:p>
          <a:p>
            <a:pPr algn="just"/>
            <a:endParaRPr lang="en-US" sz="2300">
              <a:latin typeface="Arial" pitchFamily="34" charset="0"/>
              <a:cs typeface="Arial" pitchFamily="34" charset="0"/>
            </a:endParaRPr>
          </a:p>
        </p:txBody>
      </p:sp>
      <p:sp>
        <p:nvSpPr>
          <p:cNvPr id="3" name="TextBox 2"/>
          <p:cNvSpPr txBox="1"/>
          <p:nvPr/>
        </p:nvSpPr>
        <p:spPr>
          <a:xfrm>
            <a:off x="0" y="2057400"/>
            <a:ext cx="8991600" cy="3785652"/>
          </a:xfrm>
          <a:prstGeom prst="rect">
            <a:avLst/>
          </a:prstGeom>
          <a:solidFill>
            <a:schemeClr val="bg1"/>
          </a:solidFill>
        </p:spPr>
        <p:txBody>
          <a:bodyPr wrap="square" rtlCol="0">
            <a:spAutoFit/>
          </a:bodyPr>
          <a:lstStyle/>
          <a:p>
            <a:pPr algn="just"/>
            <a:r>
              <a:rPr lang="en-US" sz="2400" dirty="0" smtClean="0">
                <a:latin typeface="Arial" pitchFamily="34" charset="0"/>
                <a:cs typeface="Arial" pitchFamily="34" charset="0"/>
              </a:rPr>
              <a:t>c</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giải</a:t>
            </a:r>
            <a:r>
              <a:rPr lang="en-US" sz="2400" dirty="0">
                <a:latin typeface="Arial" pitchFamily="34" charset="0"/>
                <a:cs typeface="Arial" pitchFamily="34" charset="0"/>
              </a:rPr>
              <a:t> </a:t>
            </a:r>
            <a:r>
              <a:rPr lang="en-US" sz="2400" dirty="0" err="1">
                <a:latin typeface="Arial" pitchFamily="34" charset="0"/>
                <a:cs typeface="Arial" pitchFamily="34" charset="0"/>
              </a:rPr>
              <a:t>quyết</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a:t>
            </a:r>
          </a:p>
          <a:p>
            <a:pPr algn="just"/>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sông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ưu</a:t>
            </a:r>
            <a:r>
              <a:rPr lang="en-US" sz="2400" dirty="0">
                <a:latin typeface="Arial" pitchFamily="34" charset="0"/>
                <a:cs typeface="Arial" pitchFamily="34" charset="0"/>
              </a:rPr>
              <a:t> </a:t>
            </a:r>
            <a:r>
              <a:rPr lang="en-US" sz="2400" dirty="0" err="1">
                <a:latin typeface="Arial" pitchFamily="34" charset="0"/>
                <a:cs typeface="Arial" pitchFamily="34" charset="0"/>
              </a:rPr>
              <a:t>thế</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ở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giải</a:t>
            </a:r>
            <a:r>
              <a:rPr lang="en-US" sz="2400" dirty="0">
                <a:latin typeface="Arial" pitchFamily="34" charset="0"/>
                <a:cs typeface="Arial" pitchFamily="34" charset="0"/>
              </a:rPr>
              <a:t> </a:t>
            </a:r>
            <a:r>
              <a:rPr lang="en-US" sz="2400" dirty="0" err="1">
                <a:latin typeface="Arial" pitchFamily="34" charset="0"/>
                <a:cs typeface="Arial" pitchFamily="34" charset="0"/>
              </a:rPr>
              <a:t>quyết</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tìm</a:t>
            </a:r>
            <a:r>
              <a:rPr lang="en-US" sz="2400" dirty="0">
                <a:latin typeface="Arial" pitchFamily="34" charset="0"/>
                <a:cs typeface="Arial" pitchFamily="34" charset="0"/>
              </a:rPr>
              <a:t> </a:t>
            </a:r>
            <a:r>
              <a:rPr lang="en-US" sz="2400" dirty="0" err="1">
                <a:latin typeface="Arial" pitchFamily="34" charset="0"/>
                <a:cs typeface="Arial" pitchFamily="34" charset="0"/>
              </a:rPr>
              <a:t>tòi</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mới</a:t>
            </a:r>
            <a:r>
              <a:rPr lang="en-US" sz="2400" dirty="0">
                <a:latin typeface="Arial" pitchFamily="34" charset="0"/>
                <a:cs typeface="Arial" pitchFamily="34" charset="0"/>
              </a:rPr>
              <a:t>, </a:t>
            </a:r>
            <a:r>
              <a:rPr lang="en-US" sz="2400" dirty="0" err="1">
                <a:latin typeface="Arial" pitchFamily="34" charset="0"/>
                <a:cs typeface="Arial" pitchFamily="34" charset="0"/>
              </a:rPr>
              <a:t>giải</a:t>
            </a:r>
            <a:r>
              <a:rPr lang="en-US" sz="2400" dirty="0">
                <a:latin typeface="Arial" pitchFamily="34" charset="0"/>
                <a:cs typeface="Arial" pitchFamily="34" charset="0"/>
              </a:rPr>
              <a:t> </a:t>
            </a:r>
            <a:r>
              <a:rPr lang="en-US" sz="2400" dirty="0" err="1">
                <a:latin typeface="Arial" pitchFamily="34" charset="0"/>
                <a:cs typeface="Arial" pitchFamily="34" charset="0"/>
              </a:rPr>
              <a:t>quyết</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kĩ</a:t>
            </a:r>
            <a:r>
              <a:rPr lang="en-US" sz="2400" dirty="0">
                <a:latin typeface="Arial" pitchFamily="34" charset="0"/>
                <a:cs typeface="Arial" pitchFamily="34" charset="0"/>
              </a:rPr>
              <a:t> </a:t>
            </a:r>
            <a:r>
              <a:rPr lang="en-US" sz="2400" dirty="0" err="1">
                <a:latin typeface="Arial" pitchFamily="34" charset="0"/>
                <a:cs typeface="Arial" pitchFamily="34" charset="0"/>
              </a:rPr>
              <a:t>thuật</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tiễn</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tư</a:t>
            </a:r>
            <a:r>
              <a:rPr lang="en-US" sz="2400" dirty="0">
                <a:latin typeface="Arial" pitchFamily="34" charset="0"/>
                <a:cs typeface="Arial" pitchFamily="34" charset="0"/>
              </a:rPr>
              <a:t> </a:t>
            </a:r>
            <a:r>
              <a:rPr lang="en-US" sz="2400" dirty="0" err="1">
                <a:latin typeface="Arial" pitchFamily="34" charset="0"/>
                <a:cs typeface="Arial" pitchFamily="34" charset="0"/>
              </a:rPr>
              <a:t>tưởng</a:t>
            </a:r>
            <a:r>
              <a:rPr lang="en-US" sz="2400" dirty="0">
                <a:latin typeface="Arial" pitchFamily="34" charset="0"/>
                <a:cs typeface="Arial" pitchFamily="34" charset="0"/>
              </a:rPr>
              <a:t> </a:t>
            </a:r>
            <a:r>
              <a:rPr lang="en-US" sz="2400" dirty="0" err="1">
                <a:latin typeface="Arial" pitchFamily="34" charset="0"/>
                <a:cs typeface="Arial" pitchFamily="34" charset="0"/>
              </a:rPr>
              <a:t>thiết</a:t>
            </a:r>
            <a:r>
              <a:rPr lang="en-US" sz="2400" dirty="0">
                <a:latin typeface="Arial" pitchFamily="34" charset="0"/>
                <a:cs typeface="Arial" pitchFamily="34" charset="0"/>
              </a:rPr>
              <a:t> </a:t>
            </a: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nhấn</a:t>
            </a:r>
            <a:r>
              <a:rPr lang="en-US" sz="2400" dirty="0">
                <a:latin typeface="Arial" pitchFamily="34" charset="0"/>
                <a:cs typeface="Arial" pitchFamily="34" charset="0"/>
              </a:rPr>
              <a:t> </a:t>
            </a:r>
            <a:r>
              <a:rPr lang="en-US" sz="2400" dirty="0" err="1">
                <a:latin typeface="Arial" pitchFamily="34" charset="0"/>
                <a:cs typeface="Arial" pitchFamily="34" charset="0"/>
              </a:rPr>
              <a:t>mạnh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xuyên</a:t>
            </a:r>
            <a:r>
              <a:rPr lang="en-US" sz="2400" dirty="0">
                <a:latin typeface="Arial" pitchFamily="34" charset="0"/>
                <a:cs typeface="Arial" pitchFamily="34" charset="0"/>
              </a:rPr>
              <a:t> </a:t>
            </a:r>
            <a:r>
              <a:rPr lang="en-US" sz="2400" dirty="0" err="1">
                <a:latin typeface="Arial" pitchFamily="34" charset="0"/>
                <a:cs typeface="Arial" pitchFamily="34" charset="0"/>
              </a:rPr>
              <a:t>suốt</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cấp</a:t>
            </a:r>
            <a:r>
              <a:rPr lang="en-US" sz="2400" dirty="0">
                <a:latin typeface="Arial" pitchFamily="34" charset="0"/>
                <a:cs typeface="Arial" pitchFamily="34" charset="0"/>
              </a:rPr>
              <a:t> </a:t>
            </a:r>
            <a:r>
              <a:rPr lang="en-US" sz="2400" dirty="0" err="1">
                <a:latin typeface="Arial" pitchFamily="34" charset="0"/>
                <a:cs typeface="Arial" pitchFamily="34" charset="0"/>
              </a:rPr>
              <a:t>tiểu</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cấp</a:t>
            </a:r>
            <a:r>
              <a:rPr lang="en-US" sz="2400" dirty="0">
                <a:latin typeface="Arial" pitchFamily="34" charset="0"/>
                <a:cs typeface="Arial" pitchFamily="34" charset="0"/>
              </a:rPr>
              <a:t> </a:t>
            </a:r>
            <a:r>
              <a:rPr lang="en-US" sz="2400" dirty="0" err="1">
                <a:latin typeface="Arial" pitchFamily="34" charset="0"/>
                <a:cs typeface="Arial" pitchFamily="34" charset="0"/>
              </a:rPr>
              <a:t>trung</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phổ</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mạch</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trải</a:t>
            </a:r>
            <a:r>
              <a:rPr lang="en-US" sz="2400" dirty="0">
                <a:latin typeface="Arial" pitchFamily="34" charset="0"/>
                <a:cs typeface="Arial" pitchFamily="34" charset="0"/>
              </a:rPr>
              <a:t> </a:t>
            </a:r>
            <a:r>
              <a:rPr lang="en-US" sz="2400" dirty="0" err="1">
                <a:latin typeface="Arial" pitchFamily="34" charset="0"/>
                <a:cs typeface="Arial" pitchFamily="34" charset="0"/>
              </a:rPr>
              <a:t>nghiệm</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đơn</a:t>
            </a:r>
            <a:r>
              <a:rPr lang="en-US" sz="2400" dirty="0">
                <a:latin typeface="Arial" pitchFamily="34" charset="0"/>
                <a:cs typeface="Arial" pitchFamily="34" charset="0"/>
              </a:rPr>
              <a:t> </a:t>
            </a:r>
            <a:r>
              <a:rPr lang="en-US" sz="2400" dirty="0" err="1">
                <a:latin typeface="Arial" pitchFamily="34" charset="0"/>
                <a:cs typeface="Arial" pitchFamily="34" charset="0"/>
              </a:rPr>
              <a:t>giản</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phức</a:t>
            </a:r>
            <a:r>
              <a:rPr lang="en-US" sz="2400" dirty="0">
                <a:latin typeface="Arial" pitchFamily="34" charset="0"/>
                <a:cs typeface="Arial" pitchFamily="34" charset="0"/>
              </a:rPr>
              <a:t> </a:t>
            </a:r>
            <a:r>
              <a:rPr lang="en-US" sz="2400" dirty="0" err="1">
                <a:latin typeface="Arial" pitchFamily="34" charset="0"/>
                <a:cs typeface="Arial" pitchFamily="34" charset="0"/>
              </a:rPr>
              <a:t>tạp</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kiện</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tự</a:t>
            </a:r>
            <a:r>
              <a:rPr lang="en-US" sz="2400" dirty="0">
                <a:latin typeface="Arial" pitchFamily="34" charset="0"/>
                <a:cs typeface="Arial" pitchFamily="34" charset="0"/>
              </a:rPr>
              <a:t> </a:t>
            </a:r>
            <a:r>
              <a:rPr lang="en-US" sz="2400" dirty="0" err="1">
                <a:latin typeface="Arial" pitchFamily="34" charset="0"/>
                <a:cs typeface="Arial" pitchFamily="34" charset="0"/>
              </a:rPr>
              <a:t>giải</a:t>
            </a:r>
            <a:r>
              <a:rPr lang="en-US" sz="2400" dirty="0">
                <a:latin typeface="Arial" pitchFamily="34" charset="0"/>
                <a:cs typeface="Arial" pitchFamily="34" charset="0"/>
              </a:rPr>
              <a:t> </a:t>
            </a:r>
            <a:r>
              <a:rPr lang="en-US" sz="2400" dirty="0" err="1">
                <a:latin typeface="Arial" pitchFamily="34" charset="0"/>
                <a:cs typeface="Arial" pitchFamily="34" charset="0"/>
              </a:rPr>
              <a:t>quyết</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6" name="TextBox 5"/>
          <p:cNvSpPr txBox="1"/>
          <p:nvPr/>
        </p:nvSpPr>
        <p:spPr>
          <a:xfrm>
            <a:off x="152399" y="1600200"/>
            <a:ext cx="8839201" cy="830997"/>
          </a:xfrm>
          <a:prstGeom prst="rect">
            <a:avLst/>
          </a:prstGeom>
          <a:noFill/>
        </p:spPr>
        <p:txBody>
          <a:bodyPr wrap="square" rtlCol="0">
            <a:spAutoFit/>
          </a:bodyPr>
          <a:lstStyle/>
          <a:p>
            <a:r>
              <a:rPr lang="en-US" sz="2400" i="1" smtClean="0">
                <a:latin typeface="Arial" pitchFamily="34" charset="0"/>
                <a:cs typeface="Arial" pitchFamily="34" charset="0"/>
              </a:rPr>
              <a:t>2.2 Phương pháp hình thành, phát triển các năng lực chung.</a:t>
            </a:r>
          </a:p>
          <a:p>
            <a:endParaRPr lang="en-US" sz="2400"/>
          </a:p>
        </p:txBody>
      </p:sp>
    </p:spTree>
    <p:extLst>
      <p:ext uri="{BB962C8B-B14F-4D97-AF65-F5344CB8AC3E}">
        <p14:creationId xmlns:p14="http://schemas.microsoft.com/office/powerpoint/2010/main" val="315198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29837" y="6480113"/>
            <a:ext cx="783621"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762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8" name="TextBox 7"/>
          <p:cNvSpPr txBox="1"/>
          <p:nvPr/>
        </p:nvSpPr>
        <p:spPr>
          <a:xfrm>
            <a:off x="9144" y="381000"/>
            <a:ext cx="8220693" cy="523220"/>
          </a:xfrm>
          <a:prstGeom prst="rect">
            <a:avLst/>
          </a:prstGeom>
          <a:noFill/>
        </p:spPr>
        <p:txBody>
          <a:bodyPr wrap="square" rtlCol="0">
            <a:spAutoFit/>
          </a:bodyPr>
          <a:lstStyle/>
          <a:p>
            <a:r>
              <a:rPr lang="en-US" sz="2800" b="1">
                <a:solidFill>
                  <a:srgbClr val="0000FF"/>
                </a:solidFill>
              </a:rPr>
              <a:t>V. PHƯƠNG PHÁP GIÁO DỤC</a:t>
            </a:r>
            <a:endParaRPr lang="en-US" sz="2800">
              <a:solidFill>
                <a:srgbClr val="0000FF"/>
              </a:solidFill>
            </a:endParaRPr>
          </a:p>
        </p:txBody>
      </p:sp>
      <p:sp>
        <p:nvSpPr>
          <p:cNvPr id="5" name="TextBox 4"/>
          <p:cNvSpPr txBox="1"/>
          <p:nvPr/>
        </p:nvSpPr>
        <p:spPr>
          <a:xfrm>
            <a:off x="-18288" y="874301"/>
            <a:ext cx="9009888" cy="5416868"/>
          </a:xfrm>
          <a:prstGeom prst="rect">
            <a:avLst/>
          </a:prstGeom>
          <a:solidFill>
            <a:schemeClr val="bg1"/>
          </a:solidFill>
        </p:spPr>
        <p:txBody>
          <a:bodyPr wrap="square" rtlCol="0">
            <a:spAutoFit/>
          </a:bodyPr>
          <a:lstStyle/>
          <a:p>
            <a:r>
              <a:rPr lang="en-US" sz="2400" b="1" dirty="0">
                <a:latin typeface="Arial" pitchFamily="34" charset="0"/>
                <a:cs typeface="Arial" pitchFamily="34" charset="0"/>
              </a:rPr>
              <a:t>3. </a:t>
            </a:r>
            <a:r>
              <a:rPr lang="en-US" sz="2400" b="1" dirty="0" err="1">
                <a:latin typeface="Arial" pitchFamily="34" charset="0"/>
                <a:cs typeface="Arial" pitchFamily="34" charset="0"/>
              </a:rPr>
              <a:t>Định</a:t>
            </a:r>
            <a:r>
              <a:rPr lang="en-US" sz="2400" b="1" dirty="0">
                <a:latin typeface="Arial" pitchFamily="34" charset="0"/>
                <a:cs typeface="Arial" pitchFamily="34" charset="0"/>
              </a:rPr>
              <a:t> </a:t>
            </a:r>
            <a:r>
              <a:rPr lang="en-US" sz="2400" b="1" dirty="0" err="1">
                <a:latin typeface="Arial" pitchFamily="34" charset="0"/>
                <a:cs typeface="Arial" pitchFamily="34" charset="0"/>
              </a:rPr>
              <a:t>hướng</a:t>
            </a:r>
            <a:r>
              <a:rPr lang="en-US" sz="2400" b="1" dirty="0">
                <a:latin typeface="Arial" pitchFamily="34" charset="0"/>
                <a:cs typeface="Arial" pitchFamily="34" charset="0"/>
              </a:rPr>
              <a:t> </a:t>
            </a:r>
            <a:r>
              <a:rPr lang="en-US" sz="2400" b="1" dirty="0" err="1">
                <a:latin typeface="Arial" pitchFamily="34" charset="0"/>
                <a:cs typeface="Arial" pitchFamily="34" charset="0"/>
              </a:rPr>
              <a:t>về</a:t>
            </a:r>
            <a:r>
              <a:rPr lang="en-US" sz="2400" b="1" dirty="0">
                <a:latin typeface="Arial" pitchFamily="34" charset="0"/>
                <a:cs typeface="Arial" pitchFamily="34" charset="0"/>
              </a:rPr>
              <a:t> </a:t>
            </a:r>
            <a:r>
              <a:rPr lang="en-US" sz="2400" b="1" dirty="0" err="1">
                <a:latin typeface="Arial" pitchFamily="34" charset="0"/>
                <a:cs typeface="Arial" pitchFamily="34" charset="0"/>
              </a:rPr>
              <a:t>phương</a:t>
            </a:r>
            <a:r>
              <a:rPr lang="en-US" sz="2400" b="1" dirty="0">
                <a:latin typeface="Arial" pitchFamily="34" charset="0"/>
                <a:cs typeface="Arial" pitchFamily="34" charset="0"/>
              </a:rPr>
              <a:t> </a:t>
            </a:r>
            <a:r>
              <a:rPr lang="en-US" sz="2400" b="1" dirty="0" err="1">
                <a:latin typeface="Arial" pitchFamily="34" charset="0"/>
                <a:cs typeface="Arial" pitchFamily="34" charset="0"/>
              </a:rPr>
              <a:t>pháp</a:t>
            </a:r>
            <a:r>
              <a:rPr lang="en-US" sz="2400" b="1" dirty="0">
                <a:latin typeface="Arial" pitchFamily="34" charset="0"/>
                <a:cs typeface="Arial" pitchFamily="34" charset="0"/>
              </a:rPr>
              <a:t> </a:t>
            </a:r>
            <a:r>
              <a:rPr lang="en-US" sz="2400" b="1" dirty="0" err="1">
                <a:latin typeface="Arial" pitchFamily="34" charset="0"/>
                <a:cs typeface="Arial" pitchFamily="34" charset="0"/>
              </a:rPr>
              <a:t>hình</a:t>
            </a:r>
            <a:r>
              <a:rPr lang="en-US" sz="2400" b="1" dirty="0">
                <a:latin typeface="Arial" pitchFamily="34" charset="0"/>
                <a:cs typeface="Arial" pitchFamily="34" charset="0"/>
              </a:rPr>
              <a:t> </a:t>
            </a:r>
            <a:r>
              <a:rPr lang="en-US" sz="2400" b="1" dirty="0" err="1">
                <a:latin typeface="Arial" pitchFamily="34" charset="0"/>
                <a:cs typeface="Arial" pitchFamily="34" charset="0"/>
              </a:rPr>
              <a:t>thành</a:t>
            </a:r>
            <a:r>
              <a:rPr lang="en-US" sz="2400" b="1" dirty="0">
                <a:latin typeface="Arial" pitchFamily="34" charset="0"/>
                <a:cs typeface="Arial" pitchFamily="34" charset="0"/>
              </a:rPr>
              <a:t>, </a:t>
            </a:r>
            <a:r>
              <a:rPr lang="en-US" sz="2400" b="1" dirty="0" err="1">
                <a:latin typeface="Arial" pitchFamily="34" charset="0"/>
                <a:cs typeface="Arial" pitchFamily="34" charset="0"/>
              </a:rPr>
              <a:t>phát</a:t>
            </a:r>
            <a:r>
              <a:rPr lang="en-US" sz="2400" b="1" dirty="0">
                <a:latin typeface="Arial" pitchFamily="34" charset="0"/>
                <a:cs typeface="Arial" pitchFamily="34" charset="0"/>
              </a:rPr>
              <a:t> </a:t>
            </a:r>
            <a:r>
              <a:rPr lang="en-US" sz="2400" b="1" dirty="0" err="1">
                <a:latin typeface="Arial" pitchFamily="34" charset="0"/>
                <a:cs typeface="Arial" pitchFamily="34" charset="0"/>
              </a:rPr>
              <a:t>triển</a:t>
            </a:r>
            <a:r>
              <a:rPr lang="en-US" sz="2400" b="1" dirty="0">
                <a:latin typeface="Arial" pitchFamily="34" charset="0"/>
                <a:cs typeface="Arial" pitchFamily="34" charset="0"/>
              </a:rPr>
              <a:t> </a:t>
            </a:r>
            <a:r>
              <a:rPr lang="en-US" sz="2400" b="1" dirty="0" err="1">
                <a:latin typeface="Arial" pitchFamily="34" charset="0"/>
                <a:cs typeface="Arial" pitchFamily="34" charset="0"/>
              </a:rPr>
              <a:t>năng</a:t>
            </a:r>
            <a:r>
              <a:rPr lang="en-US" sz="2400" b="1" dirty="0">
                <a:latin typeface="Arial" pitchFamily="34" charset="0"/>
                <a:cs typeface="Arial" pitchFamily="34" charset="0"/>
              </a:rPr>
              <a:t> </a:t>
            </a:r>
            <a:r>
              <a:rPr lang="en-US" sz="2400" b="1" dirty="0" err="1">
                <a:latin typeface="Arial" pitchFamily="34" charset="0"/>
                <a:cs typeface="Arial" pitchFamily="34" charset="0"/>
              </a:rPr>
              <a:t>lực</a:t>
            </a:r>
            <a:r>
              <a:rPr lang="en-US" sz="2400" b="1" dirty="0">
                <a:latin typeface="Arial" pitchFamily="34" charset="0"/>
                <a:cs typeface="Arial" pitchFamily="34" charset="0"/>
              </a:rPr>
              <a:t> </a:t>
            </a:r>
            <a:r>
              <a:rPr lang="en-US" sz="2400" b="1" dirty="0" err="1">
                <a:latin typeface="Arial" pitchFamily="34" charset="0"/>
                <a:cs typeface="Arial" pitchFamily="34" charset="0"/>
              </a:rPr>
              <a:t>công</a:t>
            </a:r>
            <a:r>
              <a:rPr lang="en-US" sz="2400" b="1" dirty="0">
                <a:latin typeface="Arial" pitchFamily="34" charset="0"/>
                <a:cs typeface="Arial" pitchFamily="34" charset="0"/>
              </a:rPr>
              <a:t> </a:t>
            </a:r>
            <a:r>
              <a:rPr lang="en-US" sz="2400" b="1" dirty="0" err="1">
                <a:latin typeface="Arial" pitchFamily="34" charset="0"/>
                <a:cs typeface="Arial" pitchFamily="34" charset="0"/>
              </a:rPr>
              <a:t>nghệ</a:t>
            </a:r>
            <a:r>
              <a:rPr lang="en-US" sz="2400" b="1" dirty="0">
                <a:latin typeface="Arial" pitchFamily="34" charset="0"/>
                <a:cs typeface="Arial" pitchFamily="34" charset="0"/>
              </a:rPr>
              <a:t>.</a:t>
            </a:r>
            <a:endParaRPr lang="en-US" sz="2400" dirty="0">
              <a:latin typeface="Arial" pitchFamily="34" charset="0"/>
              <a:cs typeface="Arial" pitchFamily="34" charset="0"/>
            </a:endParaRPr>
          </a:p>
          <a:p>
            <a:pPr>
              <a:spcBef>
                <a:spcPts val="600"/>
              </a:spcBef>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Năng</a:t>
            </a:r>
            <a:r>
              <a:rPr lang="en-US" sz="2400" dirty="0" smtClean="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mạch</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hai</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phần</a:t>
            </a:r>
            <a:r>
              <a:rPr lang="en-US" sz="2400" dirty="0">
                <a:latin typeface="Arial" pitchFamily="34" charset="0"/>
                <a:cs typeface="Arial" pitchFamily="34" charset="0"/>
              </a:rPr>
              <a:t> </a:t>
            </a:r>
            <a:r>
              <a:rPr lang="en-US" sz="2400" dirty="0" err="1">
                <a:latin typeface="Arial" pitchFamily="34" charset="0"/>
                <a:cs typeface="Arial" pitchFamily="34" charset="0"/>
              </a:rPr>
              <a:t>cốt</a:t>
            </a:r>
            <a:r>
              <a:rPr lang="en-US" sz="2400" dirty="0">
                <a:latin typeface="Arial" pitchFamily="34" charset="0"/>
                <a:cs typeface="Arial" pitchFamily="34" charset="0"/>
              </a:rPr>
              <a:t> </a:t>
            </a:r>
            <a:r>
              <a:rPr lang="en-US" sz="2400" dirty="0" err="1">
                <a:latin typeface="Arial" pitchFamily="34" charset="0"/>
                <a:cs typeface="Arial" pitchFamily="34" charset="0"/>
              </a:rPr>
              <a:t>lõi</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hỗ</a:t>
            </a:r>
            <a:r>
              <a:rPr lang="en-US" sz="2400" dirty="0">
                <a:latin typeface="Arial" pitchFamily="34" charset="0"/>
                <a:cs typeface="Arial" pitchFamily="34" charset="0"/>
              </a:rPr>
              <a:t> </a:t>
            </a:r>
            <a:r>
              <a:rPr lang="en-US" sz="2400" dirty="0" err="1">
                <a:latin typeface="Arial" pitchFamily="34" charset="0"/>
                <a:cs typeface="Arial" pitchFamily="34" charset="0"/>
              </a:rPr>
              <a:t>trợ</a:t>
            </a:r>
            <a:r>
              <a:rPr lang="en-US" sz="2400" dirty="0">
                <a:latin typeface="Arial" pitchFamily="34" charset="0"/>
                <a:cs typeface="Arial" pitchFamily="34" charset="0"/>
              </a:rPr>
              <a:t> qua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góp</a:t>
            </a:r>
            <a:r>
              <a:rPr lang="en-US" sz="2400" dirty="0">
                <a:latin typeface="Arial" pitchFamily="34" charset="0"/>
                <a:cs typeface="Arial" pitchFamily="34" charset="0"/>
              </a:rPr>
              <a:t> </a:t>
            </a:r>
            <a:r>
              <a:rPr lang="en-US" sz="2400" dirty="0" err="1">
                <a:latin typeface="Arial" pitchFamily="34" charset="0"/>
                <a:cs typeface="Arial" pitchFamily="34" charset="0"/>
              </a:rPr>
              <a:t>phần</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lựa</a:t>
            </a:r>
            <a:r>
              <a:rPr lang="en-US" sz="2400" dirty="0">
                <a:latin typeface="Arial" pitchFamily="34" charset="0"/>
                <a:cs typeface="Arial" pitchFamily="34" charset="0"/>
              </a:rPr>
              <a:t> </a:t>
            </a:r>
            <a:r>
              <a:rPr lang="en-US" sz="2400" dirty="0" err="1">
                <a:latin typeface="Arial" pitchFamily="34" charset="0"/>
                <a:cs typeface="Arial" pitchFamily="34" charset="0"/>
              </a:rPr>
              <a:t>chọn</a:t>
            </a:r>
            <a:r>
              <a:rPr lang="en-US" sz="2400" dirty="0">
                <a:latin typeface="Arial" pitchFamily="34" charset="0"/>
                <a:cs typeface="Arial" pitchFamily="34" charset="0"/>
              </a:rPr>
              <a:t> </a:t>
            </a:r>
            <a:r>
              <a:rPr lang="en-US" sz="2400" dirty="0" err="1">
                <a:latin typeface="Arial" pitchFamily="34" charset="0"/>
                <a:cs typeface="Arial" pitchFamily="34" charset="0"/>
              </a:rPr>
              <a:t>mạch</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ngược</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mạch</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liệu</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môi</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góp</a:t>
            </a:r>
            <a:r>
              <a:rPr lang="en-US" sz="2400" dirty="0">
                <a:latin typeface="Arial" pitchFamily="34" charset="0"/>
                <a:cs typeface="Arial" pitchFamily="34" charset="0"/>
              </a:rPr>
              <a:t> </a:t>
            </a:r>
            <a:r>
              <a:rPr lang="en-US" sz="2400" dirty="0" err="1">
                <a:latin typeface="Arial" pitchFamily="34" charset="0"/>
                <a:cs typeface="Arial" pitchFamily="34" charset="0"/>
              </a:rPr>
              <a:t>phần</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hoàn</a:t>
            </a:r>
            <a:r>
              <a:rPr lang="en-US" sz="2400" dirty="0">
                <a:latin typeface="Arial" pitchFamily="34" charset="0"/>
                <a:cs typeface="Arial" pitchFamily="34" charset="0"/>
              </a:rPr>
              <a:t> </a:t>
            </a:r>
            <a:r>
              <a:rPr lang="en-US" sz="2400" dirty="0" err="1">
                <a:latin typeface="Arial" pitchFamily="34" charset="0"/>
                <a:cs typeface="Arial" pitchFamily="34" charset="0"/>
              </a:rPr>
              <a:t>thiện</a:t>
            </a:r>
            <a:r>
              <a:rPr lang="en-US" sz="2400" dirty="0">
                <a:latin typeface="Arial" pitchFamily="34" charset="0"/>
                <a:cs typeface="Arial" pitchFamily="34" charset="0"/>
              </a:rPr>
              <a:t> </a:t>
            </a:r>
            <a:r>
              <a:rPr lang="en-US" sz="2400" dirty="0" err="1">
                <a:latin typeface="Arial" pitchFamily="34" charset="0"/>
                <a:cs typeface="Arial" pitchFamily="34" charset="0"/>
              </a:rPr>
              <a:t>khung</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a:t>
            </a:r>
          </a:p>
          <a:p>
            <a:pPr>
              <a:spcBef>
                <a:spcPts val="600"/>
              </a:spcBef>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Năng</a:t>
            </a:r>
            <a:r>
              <a:rPr lang="en-US" sz="2400" dirty="0" smtClean="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Mỗi</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cụ</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đều</a:t>
            </a:r>
            <a:r>
              <a:rPr lang="en-US" sz="2400" dirty="0">
                <a:latin typeface="Arial" pitchFamily="34" charset="0"/>
                <a:cs typeface="Arial" pitchFamily="34" charset="0"/>
              </a:rPr>
              <a:t> </a:t>
            </a:r>
            <a:r>
              <a:rPr lang="en-US" sz="2400" dirty="0" err="1">
                <a:latin typeface="Arial" pitchFamily="34" charset="0"/>
                <a:cs typeface="Arial" pitchFamily="34" charset="0"/>
              </a:rPr>
              <a:t>xác</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rõ</a:t>
            </a:r>
            <a:r>
              <a:rPr lang="en-US" sz="2400" dirty="0">
                <a:latin typeface="Arial" pitchFamily="34" charset="0"/>
                <a:cs typeface="Arial" pitchFamily="34" charset="0"/>
              </a:rPr>
              <a:t> </a:t>
            </a:r>
            <a:r>
              <a:rPr lang="en-US" sz="2400" dirty="0" err="1">
                <a:latin typeface="Arial" pitchFamily="34" charset="0"/>
                <a:cs typeface="Arial" pitchFamily="34" charset="0"/>
              </a:rPr>
              <a:t>mục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phân</a:t>
            </a:r>
            <a:r>
              <a:rPr lang="en-US" sz="2400" dirty="0">
                <a:latin typeface="Arial" pitchFamily="34" charset="0"/>
                <a:cs typeface="Arial" pitchFamily="34" charset="0"/>
              </a:rPr>
              <a:t> </a:t>
            </a:r>
            <a:r>
              <a:rPr lang="en-US" sz="2400" dirty="0" err="1">
                <a:latin typeface="Arial" pitchFamily="34" charset="0"/>
                <a:cs typeface="Arial" pitchFamily="34" charset="0"/>
              </a:rPr>
              <a:t>tích</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chiếu</a:t>
            </a:r>
            <a:r>
              <a:rPr lang="en-US" sz="2400" dirty="0">
                <a:latin typeface="Arial" pitchFamily="34" charset="0"/>
                <a:cs typeface="Arial" pitchFamily="34" charset="0"/>
              </a:rPr>
              <a:t> </a:t>
            </a:r>
            <a:r>
              <a:rPr lang="en-US" sz="2400" dirty="0" err="1">
                <a:latin typeface="Arial" pitchFamily="34" charset="0"/>
                <a:cs typeface="Arial" pitchFamily="34" charset="0"/>
              </a:rPr>
              <a:t>khung</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chung</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68257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45178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152400"/>
            <a:ext cx="8229600" cy="1143000"/>
          </a:xfrm>
        </p:spPr>
        <p:txBody>
          <a:bodyPr/>
          <a:lstStyle/>
          <a:p>
            <a:pPr algn="ctr"/>
            <a:r>
              <a:rPr lang="en-US" sz="3000" b="1" dirty="0">
                <a:solidFill>
                  <a:srgbClr val="FF0000"/>
                </a:solidFill>
              </a:rPr>
              <a:t>CHƯƠNG TRÌNH MÔN </a:t>
            </a:r>
            <a:r>
              <a:rPr lang="en-US" sz="3000" b="1" dirty="0" smtClean="0">
                <a:solidFill>
                  <a:srgbClr val="FF0000"/>
                </a:solidFill>
              </a:rPr>
              <a:t>HỌC</a:t>
            </a:r>
            <a:br>
              <a:rPr lang="en-US" sz="3000" b="1" dirty="0" smtClean="0">
                <a:solidFill>
                  <a:srgbClr val="FF0000"/>
                </a:solidFill>
              </a:rPr>
            </a:br>
            <a:r>
              <a:rPr lang="en-US" sz="3000" b="1" dirty="0" smtClean="0">
                <a:solidFill>
                  <a:srgbClr val="FF0000"/>
                </a:solidFill>
              </a:rPr>
              <a:t> </a:t>
            </a:r>
            <a:r>
              <a:rPr lang="en-US" sz="3000" b="1" dirty="0">
                <a:solidFill>
                  <a:srgbClr val="FF0000"/>
                </a:solidFill>
              </a:rPr>
              <a:t>CÔNG NGHỆ LỚP 3</a:t>
            </a:r>
            <a:endParaRPr lang="en-US" sz="3000" dirty="0">
              <a:solidFill>
                <a:srgbClr val="FF0000"/>
              </a:solidFill>
            </a:endParaRPr>
          </a:p>
        </p:txBody>
      </p:sp>
      <p:sp>
        <p:nvSpPr>
          <p:cNvPr id="8" name="TextBox 7"/>
          <p:cNvSpPr txBox="1"/>
          <p:nvPr/>
        </p:nvSpPr>
        <p:spPr>
          <a:xfrm>
            <a:off x="0" y="762000"/>
            <a:ext cx="7467600" cy="523220"/>
          </a:xfrm>
          <a:prstGeom prst="rect">
            <a:avLst/>
          </a:prstGeom>
          <a:noFill/>
        </p:spPr>
        <p:txBody>
          <a:bodyPr wrap="square" rtlCol="0">
            <a:spAutoFit/>
          </a:bodyPr>
          <a:lstStyle/>
          <a:p>
            <a:r>
              <a:rPr lang="en-US" sz="2800" b="1">
                <a:solidFill>
                  <a:srgbClr val="0000FF"/>
                </a:solidFill>
              </a:rPr>
              <a:t>I. MỤC TIÊU VÀ ĐẶC ĐIỂM CHƯƠNG </a:t>
            </a:r>
            <a:r>
              <a:rPr lang="en-US" sz="2800" b="1" smtClean="0">
                <a:solidFill>
                  <a:srgbClr val="0000FF"/>
                </a:solidFill>
              </a:rPr>
              <a:t>TRÌNH</a:t>
            </a:r>
            <a:endParaRPr lang="en-US" sz="2800">
              <a:solidFill>
                <a:srgbClr val="0000FF"/>
              </a:solidFill>
            </a:endParaRPr>
          </a:p>
        </p:txBody>
      </p:sp>
      <p:sp>
        <p:nvSpPr>
          <p:cNvPr id="17" name="TextBox 16"/>
          <p:cNvSpPr txBox="1"/>
          <p:nvPr/>
        </p:nvSpPr>
        <p:spPr>
          <a:xfrm>
            <a:off x="204851" y="1524000"/>
            <a:ext cx="8817429" cy="5324535"/>
          </a:xfrm>
          <a:prstGeom prst="rect">
            <a:avLst/>
          </a:prstGeom>
          <a:solidFill>
            <a:schemeClr val="bg1"/>
          </a:solidFill>
        </p:spPr>
        <p:txBody>
          <a:bodyPr wrap="square" rtlCol="0">
            <a:spAutoFit/>
          </a:bodyPr>
          <a:lstStyle/>
          <a:p>
            <a:pPr algn="just"/>
            <a:r>
              <a:rPr lang="en-US" sz="2000" dirty="0" smtClean="0">
                <a:latin typeface="Arial" pitchFamily="34" charset="0"/>
                <a:cs typeface="Arial" pitchFamily="34" charset="0"/>
              </a:rPr>
              <a:t>	-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bao</a:t>
            </a:r>
            <a:r>
              <a:rPr lang="en-US" sz="2000" dirty="0">
                <a:latin typeface="Arial" pitchFamily="34" charset="0"/>
                <a:cs typeface="Arial" pitchFamily="34" charset="0"/>
              </a:rPr>
              <a:t> </a:t>
            </a:r>
            <a:r>
              <a:rPr lang="en-US" sz="2000" dirty="0" err="1">
                <a:latin typeface="Arial" pitchFamily="34" charset="0"/>
                <a:cs typeface="Arial" pitchFamily="34" charset="0"/>
              </a:rPr>
              <a:t>gồm</a:t>
            </a:r>
            <a:r>
              <a:rPr lang="en-US" sz="2000" dirty="0">
                <a:latin typeface="Arial" pitchFamily="34" charset="0"/>
                <a:cs typeface="Arial" pitchFamily="34" charset="0"/>
              </a:rPr>
              <a:t> </a:t>
            </a:r>
            <a:r>
              <a:rPr lang="en-US" sz="2000" dirty="0" err="1">
                <a:latin typeface="Arial" pitchFamily="34" charset="0"/>
                <a:cs typeface="Arial" pitchFamily="34" charset="0"/>
              </a:rPr>
              <a:t>kiến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thiết</a:t>
            </a:r>
            <a:r>
              <a:rPr lang="en-US" sz="2000" dirty="0">
                <a:latin typeface="Arial" pitchFamily="34" charset="0"/>
                <a:cs typeface="Arial" pitchFamily="34" charset="0"/>
              </a:rPr>
              <a:t> </a:t>
            </a:r>
            <a:r>
              <a:rPr lang="en-US" sz="2000" dirty="0" err="1">
                <a:latin typeface="Arial" pitchFamily="34" charset="0"/>
                <a:cs typeface="Arial" pitchFamily="34" charset="0"/>
              </a:rPr>
              <a:t>bị</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pháp</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hệ</a:t>
            </a:r>
            <a:r>
              <a:rPr lang="en-US" sz="2000" dirty="0">
                <a:latin typeface="Arial" pitchFamily="34" charset="0"/>
                <a:cs typeface="Arial" pitchFamily="34" charset="0"/>
              </a:rPr>
              <a:t> </a:t>
            </a:r>
            <a:r>
              <a:rPr lang="en-US" sz="2000" dirty="0" err="1">
                <a:latin typeface="Arial" pitchFamily="34" charset="0"/>
                <a:cs typeface="Arial" pitchFamily="34" charset="0"/>
              </a:rPr>
              <a:t>thống</a:t>
            </a:r>
            <a:r>
              <a:rPr lang="en-US" sz="2000" dirty="0">
                <a:latin typeface="Arial" pitchFamily="34" charset="0"/>
                <a:cs typeface="Arial" pitchFamily="34" charset="0"/>
              </a:rPr>
              <a:t> </a:t>
            </a:r>
            <a:r>
              <a:rPr lang="en-US" sz="2000" dirty="0" err="1">
                <a:latin typeface="Arial" pitchFamily="34" charset="0"/>
                <a:cs typeface="Arial" pitchFamily="34" charset="0"/>
              </a:rPr>
              <a:t>dùng</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hàng</a:t>
            </a:r>
            <a:r>
              <a:rPr lang="en-US" sz="2000" dirty="0">
                <a:latin typeface="Arial" pitchFamily="34" charset="0"/>
                <a:cs typeface="Arial" pitchFamily="34" charset="0"/>
              </a:rPr>
              <a:t> </a:t>
            </a:r>
            <a:r>
              <a:rPr lang="en-US" sz="2000" dirty="0" err="1">
                <a:latin typeface="Arial" pitchFamily="34" charset="0"/>
                <a:cs typeface="Arial" pitchFamily="34" charset="0"/>
              </a:rPr>
              <a:t>hoá</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cung</a:t>
            </a:r>
            <a:r>
              <a:rPr lang="en-US" sz="2000" dirty="0">
                <a:latin typeface="Arial" pitchFamily="34" charset="0"/>
                <a:cs typeface="Arial" pitchFamily="34" charset="0"/>
              </a:rPr>
              <a:t> </a:t>
            </a:r>
            <a:r>
              <a:rPr lang="en-US" sz="2000" dirty="0" err="1">
                <a:latin typeface="Arial" pitchFamily="34" charset="0"/>
                <a:cs typeface="Arial" pitchFamily="34" charset="0"/>
              </a:rPr>
              <a:t>cấp</a:t>
            </a:r>
            <a:r>
              <a:rPr lang="en-US" sz="2000" dirty="0">
                <a:latin typeface="Arial" pitchFamily="34" charset="0"/>
                <a:cs typeface="Arial" pitchFamily="34" charset="0"/>
              </a:rPr>
              <a:t>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vụ</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mối</a:t>
            </a:r>
            <a:r>
              <a:rPr lang="en-US" sz="2000" dirty="0">
                <a:latin typeface="Arial" pitchFamily="34" charset="0"/>
                <a:cs typeface="Arial" pitchFamily="34" charset="0"/>
              </a:rPr>
              <a:t> </a:t>
            </a:r>
            <a:r>
              <a:rPr lang="en-US" sz="2000" dirty="0" err="1">
                <a:latin typeface="Arial" pitchFamily="34" charset="0"/>
                <a:cs typeface="Arial" pitchFamily="34" charset="0"/>
              </a:rPr>
              <a:t>quan</a:t>
            </a:r>
            <a:r>
              <a:rPr lang="en-US" sz="2000" dirty="0">
                <a:latin typeface="Arial" pitchFamily="34" charset="0"/>
                <a:cs typeface="Arial" pitchFamily="34" charset="0"/>
              </a:rPr>
              <a:t> </a:t>
            </a:r>
            <a:r>
              <a:rPr lang="en-US" sz="2000" dirty="0" err="1">
                <a:latin typeface="Arial" pitchFamily="34" charset="0"/>
                <a:cs typeface="Arial" pitchFamily="34" charset="0"/>
              </a:rPr>
              <a:t>hệ</a:t>
            </a:r>
            <a:r>
              <a:rPr lang="en-US" sz="2000" dirty="0">
                <a:latin typeface="Arial" pitchFamily="34" charset="0"/>
                <a:cs typeface="Arial" pitchFamily="34" charset="0"/>
              </a:rPr>
              <a:t>  </a:t>
            </a:r>
            <a:r>
              <a:rPr lang="en-US" sz="2000" dirty="0" err="1">
                <a:latin typeface="Arial" pitchFamily="34" charset="0"/>
                <a:cs typeface="Arial" pitchFamily="34" charset="0"/>
              </a:rPr>
              <a:t>giữa</a:t>
            </a:r>
            <a:r>
              <a:rPr lang="en-US" sz="2000" dirty="0">
                <a:latin typeface="Arial" pitchFamily="34" charset="0"/>
                <a:cs typeface="Arial" pitchFamily="34" charset="0"/>
              </a:rPr>
              <a:t> </a:t>
            </a:r>
            <a:r>
              <a:rPr lang="en-US" sz="2000" dirty="0" err="1">
                <a:latin typeface="Arial" pitchFamily="34" charset="0"/>
                <a:cs typeface="Arial" pitchFamily="34" charset="0"/>
              </a:rPr>
              <a:t>khoa</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khoa</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hướng</a:t>
            </a:r>
            <a:r>
              <a:rPr lang="en-US" sz="2000" dirty="0">
                <a:latin typeface="Arial" pitchFamily="34" charset="0"/>
                <a:cs typeface="Arial" pitchFamily="34" charset="0"/>
              </a:rPr>
              <a:t> </a:t>
            </a:r>
            <a:r>
              <a:rPr lang="en-US" sz="2000" dirty="0" err="1">
                <a:latin typeface="Arial" pitchFamily="34" charset="0"/>
                <a:cs typeface="Arial" pitchFamily="34" charset="0"/>
              </a:rPr>
              <a:t>tới</a:t>
            </a:r>
            <a:r>
              <a:rPr lang="en-US" sz="2000" dirty="0">
                <a:latin typeface="Arial" pitchFamily="34" charset="0"/>
                <a:cs typeface="Arial" pitchFamily="34" charset="0"/>
              </a:rPr>
              <a:t> </a:t>
            </a:r>
            <a:r>
              <a:rPr lang="en-US" sz="2000" dirty="0" err="1">
                <a:latin typeface="Arial" pitchFamily="34" charset="0"/>
                <a:cs typeface="Arial" pitchFamily="34" charset="0"/>
              </a:rPr>
              <a:t>khám</a:t>
            </a:r>
            <a:r>
              <a:rPr lang="en-US" sz="2000" dirty="0">
                <a:latin typeface="Arial" pitchFamily="34" charset="0"/>
                <a:cs typeface="Arial" pitchFamily="34" charset="0"/>
              </a:rPr>
              <a:t> </a:t>
            </a:r>
            <a:r>
              <a:rPr lang="en-US" sz="2000" dirty="0" err="1">
                <a:latin typeface="Arial" pitchFamily="34" charset="0"/>
                <a:cs typeface="Arial" pitchFamily="34" charset="0"/>
              </a:rPr>
              <a:t>phá</a:t>
            </a:r>
            <a:r>
              <a:rPr lang="en-US" sz="2000" dirty="0">
                <a:latin typeface="Arial" pitchFamily="34" charset="0"/>
                <a:cs typeface="Arial" pitchFamily="34" charset="0"/>
              </a:rPr>
              <a:t>, </a:t>
            </a:r>
            <a:r>
              <a:rPr lang="en-US" sz="2000" dirty="0" err="1">
                <a:latin typeface="Arial" pitchFamily="34" charset="0"/>
                <a:cs typeface="Arial" pitchFamily="34" charset="0"/>
              </a:rPr>
              <a:t>tìm</a:t>
            </a:r>
            <a:r>
              <a:rPr lang="en-US" sz="2000" dirty="0">
                <a:latin typeface="Arial" pitchFamily="34" charset="0"/>
                <a:cs typeface="Arial" pitchFamily="34" charset="0"/>
              </a:rPr>
              <a:t> </a:t>
            </a:r>
            <a:r>
              <a:rPr lang="en-US" sz="2000" dirty="0" err="1">
                <a:latin typeface="Arial" pitchFamily="34" charset="0"/>
                <a:cs typeface="Arial" pitchFamily="34" charset="0"/>
              </a:rPr>
              <a:t>hiểu</a:t>
            </a:r>
            <a:r>
              <a:rPr lang="en-US" sz="2000" dirty="0">
                <a:latin typeface="Arial" pitchFamily="34" charset="0"/>
                <a:cs typeface="Arial" pitchFamily="34" charset="0"/>
              </a:rPr>
              <a:t>, </a:t>
            </a:r>
            <a:r>
              <a:rPr lang="en-US" sz="2000" dirty="0" err="1">
                <a:latin typeface="Arial" pitchFamily="34" charset="0"/>
                <a:cs typeface="Arial" pitchFamily="34" charset="0"/>
              </a:rPr>
              <a:t>giải</a:t>
            </a:r>
            <a:r>
              <a:rPr lang="en-US" sz="2000" dirty="0">
                <a:latin typeface="Arial" pitchFamily="34" charset="0"/>
                <a:cs typeface="Arial" pitchFamily="34" charset="0"/>
              </a:rPr>
              <a:t> </a:t>
            </a:r>
            <a:r>
              <a:rPr lang="en-US" sz="2000" dirty="0" err="1">
                <a:latin typeface="Arial" pitchFamily="34" charset="0"/>
                <a:cs typeface="Arial" pitchFamily="34" charset="0"/>
              </a:rPr>
              <a:t>thích</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 </a:t>
            </a:r>
            <a:r>
              <a:rPr lang="en-US" sz="2000" dirty="0" err="1">
                <a:latin typeface="Arial" pitchFamily="34" charset="0"/>
                <a:cs typeface="Arial" pitchFamily="34" charset="0"/>
              </a:rPr>
              <a:t>giới</a:t>
            </a:r>
            <a:r>
              <a:rPr lang="en-US" sz="2000" dirty="0">
                <a:latin typeface="Arial" pitchFamily="34" charset="0"/>
                <a:cs typeface="Arial" pitchFamily="34" charset="0"/>
              </a:rPr>
              <a:t>, </a:t>
            </a:r>
            <a:r>
              <a:rPr lang="en-US" sz="2000" dirty="0" err="1">
                <a:latin typeface="Arial" pitchFamily="34" charset="0"/>
                <a:cs typeface="Arial" pitchFamily="34" charset="0"/>
              </a:rPr>
              <a:t>còn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dựa</a:t>
            </a:r>
            <a:r>
              <a:rPr lang="en-US" sz="2000" dirty="0">
                <a:latin typeface="Arial" pitchFamily="34" charset="0"/>
                <a:cs typeface="Arial" pitchFamily="34" charset="0"/>
              </a:rPr>
              <a:t> </a:t>
            </a:r>
            <a:r>
              <a:rPr lang="en-US" sz="2000" dirty="0" err="1">
                <a:latin typeface="Arial" pitchFamily="34" charset="0"/>
                <a:cs typeface="Arial" pitchFamily="34" charset="0"/>
              </a:rPr>
              <a:t>trên</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thành</a:t>
            </a:r>
            <a:r>
              <a:rPr lang="en-US" sz="2000" dirty="0">
                <a:latin typeface="Arial" pitchFamily="34" charset="0"/>
                <a:cs typeface="Arial" pitchFamily="34" charset="0"/>
              </a:rPr>
              <a:t> </a:t>
            </a:r>
            <a:r>
              <a:rPr lang="en-US" sz="2000" dirty="0" err="1">
                <a:latin typeface="Arial" pitchFamily="34" charset="0"/>
                <a:cs typeface="Arial" pitchFamily="34" charset="0"/>
              </a:rPr>
              <a:t>tựu</a:t>
            </a:r>
            <a:r>
              <a:rPr lang="en-US" sz="2000" dirty="0">
                <a:latin typeface="Arial" pitchFamily="34" charset="0"/>
                <a:cs typeface="Arial" pitchFamily="34" charset="0"/>
              </a:rPr>
              <a:t> </a:t>
            </a:r>
            <a:r>
              <a:rPr lang="en-US" sz="2000" dirty="0" err="1">
                <a:latin typeface="Arial" pitchFamily="34" charset="0"/>
                <a:cs typeface="Arial" pitchFamily="34" charset="0"/>
              </a:rPr>
              <a:t>khoa</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sản</a:t>
            </a:r>
            <a:r>
              <a:rPr lang="en-US" sz="2000" dirty="0">
                <a:latin typeface="Arial" pitchFamily="34" charset="0"/>
                <a:cs typeface="Arial" pitchFamily="34" charset="0"/>
              </a:rPr>
              <a:t> </a:t>
            </a:r>
            <a:r>
              <a:rPr lang="en-US" sz="2000" dirty="0" err="1">
                <a:latin typeface="Arial" pitchFamily="34" charset="0"/>
                <a:cs typeface="Arial" pitchFamily="34" charset="0"/>
              </a:rPr>
              <a:t>phẩm</a:t>
            </a:r>
            <a:r>
              <a:rPr lang="en-US" sz="2000" dirty="0">
                <a:latin typeface="Arial" pitchFamily="34" charset="0"/>
                <a:cs typeface="Arial" pitchFamily="34" charset="0"/>
              </a:rPr>
              <a:t>, </a:t>
            </a:r>
            <a:r>
              <a:rPr lang="en-US" sz="2000" dirty="0" err="1">
                <a:latin typeface="Arial" pitchFamily="34" charset="0"/>
                <a:cs typeface="Arial" pitchFamily="34" charset="0"/>
              </a:rPr>
              <a:t>dịch</a:t>
            </a:r>
            <a:r>
              <a:rPr lang="en-US" sz="2000" dirty="0">
                <a:latin typeface="Arial" pitchFamily="34" charset="0"/>
                <a:cs typeface="Arial" pitchFamily="34" charset="0"/>
              </a:rPr>
              <a:t> </a:t>
            </a:r>
            <a:r>
              <a:rPr lang="en-US" sz="2000" dirty="0" err="1">
                <a:latin typeface="Arial" pitchFamily="34" charset="0"/>
                <a:cs typeface="Arial" pitchFamily="34" charset="0"/>
              </a:rPr>
              <a:t>vụ</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giải</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vấn</a:t>
            </a:r>
            <a:r>
              <a:rPr lang="en-US" sz="2000" dirty="0">
                <a:latin typeface="Arial" pitchFamily="34" charset="0"/>
                <a:cs typeface="Arial" pitchFamily="34" charset="0"/>
              </a:rPr>
              <a:t> </a:t>
            </a:r>
            <a:r>
              <a:rPr lang="en-US" sz="2000" dirty="0" err="1">
                <a:latin typeface="Arial" pitchFamily="34" charset="0"/>
                <a:cs typeface="Arial" pitchFamily="34" charset="0"/>
              </a:rPr>
              <a:t>đề</a:t>
            </a:r>
            <a:r>
              <a:rPr lang="en-US" sz="2000" dirty="0">
                <a:latin typeface="Arial" pitchFamily="34" charset="0"/>
                <a:cs typeface="Arial" pitchFamily="34" charset="0"/>
              </a:rPr>
              <a:t> </a:t>
            </a:r>
            <a:r>
              <a:rPr lang="en-US" sz="2000" dirty="0" err="1">
                <a:latin typeface="Arial" pitchFamily="34" charset="0"/>
                <a:cs typeface="Arial" pitchFamily="34" charset="0"/>
              </a:rPr>
              <a:t>đặt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tiễn,cải</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 </a:t>
            </a:r>
            <a:r>
              <a:rPr lang="en-US" sz="2000" dirty="0" err="1">
                <a:latin typeface="Arial" pitchFamily="34" charset="0"/>
                <a:cs typeface="Arial" pitchFamily="34" charset="0"/>
              </a:rPr>
              <a:t>giới</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hình</a:t>
            </a:r>
            <a:r>
              <a:rPr lang="en-US" sz="2000" dirty="0">
                <a:latin typeface="Arial" pitchFamily="34" charset="0"/>
                <a:cs typeface="Arial" pitchFamily="34" charset="0"/>
              </a:rPr>
              <a:t> </a:t>
            </a:r>
            <a:r>
              <a:rPr lang="en-US" sz="2000" dirty="0" err="1">
                <a:latin typeface="Arial" pitchFamily="34" charset="0"/>
                <a:cs typeface="Arial" pitchFamily="34" charset="0"/>
              </a:rPr>
              <a:t>môi</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r>
              <a:rPr lang="en-US" sz="2000" dirty="0">
                <a:latin typeface="Arial" pitchFamily="34" charset="0"/>
                <a:cs typeface="Arial" pitchFamily="34" charset="0"/>
              </a:rPr>
              <a:t> </a:t>
            </a:r>
            <a:r>
              <a:rPr lang="en-US" sz="2000" dirty="0" err="1">
                <a:latin typeface="Arial" pitchFamily="34" charset="0"/>
                <a:cs typeface="Arial" pitchFamily="34" charset="0"/>
              </a:rPr>
              <a:t>sống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con </a:t>
            </a:r>
            <a:r>
              <a:rPr lang="en-US" sz="2000" dirty="0" err="1">
                <a:latin typeface="Arial" pitchFamily="34" charset="0"/>
                <a:cs typeface="Arial" pitchFamily="34" charset="0"/>
              </a:rPr>
              <a:t>người</a:t>
            </a:r>
            <a:r>
              <a:rPr lang="en-US" sz="2000" dirty="0">
                <a:latin typeface="Arial" pitchFamily="34" charset="0"/>
                <a:cs typeface="Arial" pitchFamily="34" charset="0"/>
              </a:rPr>
              <a:t>.</a:t>
            </a:r>
          </a:p>
          <a:p>
            <a:pPr algn="just"/>
            <a:r>
              <a:rPr lang="en-US" sz="2000" dirty="0" smtClean="0">
                <a:latin typeface="Arial" pitchFamily="34" charset="0"/>
                <a:cs typeface="Arial" pitchFamily="34" charset="0"/>
              </a:rPr>
              <a:t>	-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chương</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smtClean="0">
                <a:latin typeface="Arial" pitchFamily="34" charset="0"/>
                <a:cs typeface="Arial" pitchFamily="34" charset="0"/>
              </a:rPr>
              <a:t>GDPT, </a:t>
            </a:r>
            <a:r>
              <a:rPr lang="en-US" sz="2000" dirty="0">
                <a:latin typeface="Arial" pitchFamily="34" charset="0"/>
                <a:cs typeface="Arial" pitchFamily="34" charset="0"/>
              </a:rPr>
              <a:t>GDCN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lớp</a:t>
            </a:r>
            <a:r>
              <a:rPr lang="en-US" sz="2000" dirty="0">
                <a:latin typeface="Arial" pitchFamily="34" charset="0"/>
                <a:cs typeface="Arial" pitchFamily="34" charset="0"/>
              </a:rPr>
              <a:t> 3 </a:t>
            </a:r>
            <a:r>
              <a:rPr lang="en-US" sz="2000" dirty="0" err="1">
                <a:latin typeface="Arial" pitchFamily="34" charset="0"/>
                <a:cs typeface="Arial" pitchFamily="34" charset="0"/>
              </a:rPr>
              <a:t>đến</a:t>
            </a:r>
            <a:r>
              <a:rPr lang="en-US" sz="2000" dirty="0">
                <a:latin typeface="Arial" pitchFamily="34" charset="0"/>
                <a:cs typeface="Arial" pitchFamily="34" charset="0"/>
              </a:rPr>
              <a:t> </a:t>
            </a:r>
            <a:r>
              <a:rPr lang="en-US" sz="2000" dirty="0" err="1">
                <a:latin typeface="Arial" pitchFamily="34" charset="0"/>
                <a:cs typeface="Arial" pitchFamily="34" charset="0"/>
              </a:rPr>
              <a:t>lớp</a:t>
            </a:r>
            <a:r>
              <a:rPr lang="en-US" sz="2000" dirty="0">
                <a:latin typeface="Arial" pitchFamily="34" charset="0"/>
                <a:cs typeface="Arial" pitchFamily="34" charset="0"/>
              </a:rPr>
              <a:t> 12 </a:t>
            </a:r>
            <a:r>
              <a:rPr lang="en-US" sz="2000" dirty="0" err="1">
                <a:latin typeface="Arial" pitchFamily="34" charset="0"/>
                <a:cs typeface="Arial" pitchFamily="34" charset="0"/>
              </a:rPr>
              <a:t>thông</a:t>
            </a:r>
            <a:r>
              <a:rPr lang="en-US" sz="2000" dirty="0">
                <a:latin typeface="Arial" pitchFamily="34" charset="0"/>
                <a:cs typeface="Arial" pitchFamily="34" charset="0"/>
              </a:rPr>
              <a:t> qua </a:t>
            </a:r>
            <a:r>
              <a:rPr lang="en-US" sz="2000" dirty="0" err="1">
                <a:latin typeface="Arial" pitchFamily="34" charset="0"/>
                <a:cs typeface="Arial" pitchFamily="34" charset="0"/>
              </a:rPr>
              <a:t>môn</a:t>
            </a:r>
            <a:r>
              <a:rPr lang="en-US" sz="2000" dirty="0">
                <a:latin typeface="Arial" pitchFamily="34" charset="0"/>
                <a:cs typeface="Arial" pitchFamily="34" charset="0"/>
              </a:rPr>
              <a:t> Tin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smtClean="0">
                <a:latin typeface="Arial" pitchFamily="34" charset="0"/>
                <a:cs typeface="Arial" pitchFamily="34" charset="0"/>
              </a:rPr>
              <a:t>nghệ</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lgn="just"/>
            <a:r>
              <a:rPr lang="en-US" sz="2000" dirty="0" smtClean="0">
                <a:latin typeface="Arial" pitchFamily="34" charset="0"/>
                <a:cs typeface="Arial" pitchFamily="34" charset="0"/>
              </a:rPr>
              <a:t>	-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bắt</a:t>
            </a:r>
            <a:r>
              <a:rPr lang="en-US" sz="2000" dirty="0">
                <a:latin typeface="Arial" pitchFamily="34" charset="0"/>
                <a:cs typeface="Arial" pitchFamily="34" charset="0"/>
              </a:rPr>
              <a:t> </a:t>
            </a:r>
            <a:r>
              <a:rPr lang="en-US" sz="2000" dirty="0" err="1">
                <a:latin typeface="Arial" pitchFamily="34" charset="0"/>
                <a:cs typeface="Arial" pitchFamily="34" charset="0"/>
              </a:rPr>
              <a:t>buộc</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giai</a:t>
            </a:r>
            <a:r>
              <a:rPr lang="en-US" sz="2000" dirty="0">
                <a:latin typeface="Arial" pitchFamily="34" charset="0"/>
                <a:cs typeface="Arial" pitchFamily="34" charset="0"/>
              </a:rPr>
              <a:t> </a:t>
            </a:r>
            <a:r>
              <a:rPr lang="en-US" sz="2000" dirty="0" err="1">
                <a:latin typeface="Arial" pitchFamily="34" charset="0"/>
                <a:cs typeface="Arial" pitchFamily="34" charset="0"/>
              </a:rPr>
              <a:t>đoạn</a:t>
            </a:r>
            <a:r>
              <a:rPr lang="en-US" sz="2000" dirty="0">
                <a:latin typeface="Arial" pitchFamily="34" charset="0"/>
                <a:cs typeface="Arial" pitchFamily="34" charset="0"/>
              </a:rPr>
              <a:t> GD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lựa</a:t>
            </a:r>
            <a:r>
              <a:rPr lang="en-US" sz="2000" dirty="0">
                <a:latin typeface="Arial" pitchFamily="34" charset="0"/>
                <a:cs typeface="Arial" pitchFamily="34" charset="0"/>
              </a:rPr>
              <a:t> </a:t>
            </a:r>
            <a:r>
              <a:rPr lang="en-US" sz="2000" dirty="0" err="1">
                <a:latin typeface="Arial" pitchFamily="34" charset="0"/>
                <a:cs typeface="Arial" pitchFamily="34" charset="0"/>
              </a:rPr>
              <a:t>chọn</a:t>
            </a:r>
            <a:r>
              <a:rPr lang="en-US" sz="2000" dirty="0">
                <a:latin typeface="Arial" pitchFamily="34" charset="0"/>
                <a:cs typeface="Arial" pitchFamily="34" charset="0"/>
              </a:rPr>
              <a:t>, </a:t>
            </a:r>
            <a:r>
              <a:rPr lang="en-US" sz="2000" dirty="0" err="1">
                <a:latin typeface="Arial" pitchFamily="34" charset="0"/>
                <a:cs typeface="Arial" pitchFamily="34" charset="0"/>
              </a:rPr>
              <a:t>thuộc</a:t>
            </a:r>
            <a:r>
              <a:rPr lang="en-US" sz="2000" dirty="0">
                <a:latin typeface="Arial" pitchFamily="34" charset="0"/>
                <a:cs typeface="Arial" pitchFamily="34" charset="0"/>
              </a:rPr>
              <a:t> </a:t>
            </a:r>
            <a:r>
              <a:rPr lang="en-US" sz="2000" dirty="0" err="1">
                <a:latin typeface="Arial" pitchFamily="34" charset="0"/>
                <a:cs typeface="Arial" pitchFamily="34" charset="0"/>
              </a:rPr>
              <a:t>nhóm</a:t>
            </a:r>
            <a:r>
              <a:rPr lang="en-US" sz="2000" dirty="0">
                <a:latin typeface="Arial" pitchFamily="34" charset="0"/>
                <a:cs typeface="Arial" pitchFamily="34" charset="0"/>
              </a:rPr>
              <a:t>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thuật</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Tin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thuật</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giai</a:t>
            </a:r>
            <a:r>
              <a:rPr lang="en-US" sz="2000" dirty="0">
                <a:latin typeface="Arial" pitchFamily="34" charset="0"/>
                <a:cs typeface="Arial" pitchFamily="34" charset="0"/>
              </a:rPr>
              <a:t> </a:t>
            </a:r>
            <a:r>
              <a:rPr lang="en-US" sz="2000" dirty="0" err="1">
                <a:latin typeface="Arial" pitchFamily="34" charset="0"/>
                <a:cs typeface="Arial" pitchFamily="34" charset="0"/>
              </a:rPr>
              <a:t>đoạn</a:t>
            </a:r>
            <a:r>
              <a:rPr lang="en-US" sz="2000" dirty="0">
                <a:latin typeface="Arial" pitchFamily="34" charset="0"/>
                <a:cs typeface="Arial" pitchFamily="34" charset="0"/>
              </a:rPr>
              <a:t> GD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hướng</a:t>
            </a:r>
            <a:r>
              <a:rPr lang="en-US" sz="2000" dirty="0">
                <a:latin typeface="Arial" pitchFamily="34" charset="0"/>
                <a:cs typeface="Arial" pitchFamily="34" charset="0"/>
              </a:rPr>
              <a:t> </a:t>
            </a:r>
            <a:r>
              <a:rPr lang="en-US" sz="2000" dirty="0" err="1">
                <a:latin typeface="Arial" pitchFamily="34" charset="0"/>
                <a:cs typeface="Arial" pitchFamily="34" charset="0"/>
              </a:rPr>
              <a:t>nghề</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a:t>
            </a:r>
          </a:p>
          <a:p>
            <a:pPr algn="just"/>
            <a:r>
              <a:rPr lang="en-US" sz="2000" dirty="0" smtClean="0">
                <a:latin typeface="Arial" pitchFamily="34" charset="0"/>
                <a:cs typeface="Arial" pitchFamily="34" charset="0"/>
              </a:rPr>
              <a:t>	- </a:t>
            </a:r>
            <a:r>
              <a:rPr lang="en-US" sz="2000" dirty="0" err="1">
                <a:latin typeface="Arial" pitchFamily="34" charset="0"/>
                <a:cs typeface="Arial" pitchFamily="34" charset="0"/>
              </a:rPr>
              <a:t>Nội</a:t>
            </a:r>
            <a:r>
              <a:rPr lang="en-US" sz="2000" dirty="0">
                <a:latin typeface="Arial" pitchFamily="34" charset="0"/>
                <a:cs typeface="Arial" pitchFamily="34" charset="0"/>
              </a:rPr>
              <a:t> dung GD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rộng</a:t>
            </a:r>
            <a:r>
              <a:rPr lang="en-US" sz="2000" dirty="0">
                <a:latin typeface="Arial" pitchFamily="34" charset="0"/>
                <a:cs typeface="Arial" pitchFamily="34" charset="0"/>
              </a:rPr>
              <a:t>, </a:t>
            </a:r>
            <a:r>
              <a:rPr lang="en-US" sz="2000" dirty="0" err="1">
                <a:latin typeface="Arial" pitchFamily="34" charset="0"/>
                <a:cs typeface="Arial" pitchFamily="34" charset="0"/>
              </a:rPr>
              <a:t>đa</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thuộc</a:t>
            </a:r>
            <a:r>
              <a:rPr lang="en-US" sz="2000" dirty="0">
                <a:latin typeface="Arial" pitchFamily="34" charset="0"/>
                <a:cs typeface="Arial" pitchFamily="34" charset="0"/>
              </a:rPr>
              <a:t> </a:t>
            </a:r>
            <a:r>
              <a:rPr lang="en-US" sz="2000" dirty="0" err="1">
                <a:latin typeface="Arial" pitchFamily="34" charset="0"/>
                <a:cs typeface="Arial" pitchFamily="34" charset="0"/>
              </a:rPr>
              <a:t>nhiều</a:t>
            </a:r>
            <a:r>
              <a:rPr lang="en-US" sz="2000" dirty="0">
                <a:latin typeface="Arial" pitchFamily="34" charset="0"/>
                <a:cs typeface="Arial" pitchFamily="34" charset="0"/>
              </a:rPr>
              <a:t> </a:t>
            </a:r>
            <a:r>
              <a:rPr lang="en-US" sz="2000" dirty="0" err="1">
                <a:latin typeface="Arial" pitchFamily="34" charset="0"/>
                <a:cs typeface="Arial" pitchFamily="34" charset="0"/>
              </a:rPr>
              <a:t>lĩnh</a:t>
            </a:r>
            <a:r>
              <a:rPr lang="en-US" sz="2000" dirty="0">
                <a:latin typeface="Arial" pitchFamily="34" charset="0"/>
                <a:cs typeface="Arial" pitchFamily="34" charset="0"/>
              </a:rPr>
              <a:t> </a:t>
            </a:r>
            <a:r>
              <a:rPr lang="en-US" sz="2000" dirty="0" err="1">
                <a:latin typeface="Arial" pitchFamily="34" charset="0"/>
                <a:cs typeface="Arial" pitchFamily="34" charset="0"/>
              </a:rPr>
              <a:t>vực</a:t>
            </a:r>
            <a:r>
              <a:rPr lang="en-US" sz="2000" dirty="0">
                <a:latin typeface="Arial" pitchFamily="34" charset="0"/>
                <a:cs typeface="Arial" pitchFamily="34" charset="0"/>
              </a:rPr>
              <a:t> </a:t>
            </a:r>
            <a:r>
              <a:rPr lang="en-US" sz="2000" dirty="0" err="1">
                <a:latin typeface="Arial" pitchFamily="34" charset="0"/>
                <a:cs typeface="Arial" pitchFamily="34" charset="0"/>
              </a:rPr>
              <a:t>kĩ</a:t>
            </a:r>
            <a:r>
              <a:rPr lang="en-US" sz="2000" dirty="0">
                <a:latin typeface="Arial" pitchFamily="34" charset="0"/>
                <a:cs typeface="Arial" pitchFamily="34" charset="0"/>
              </a:rPr>
              <a:t> </a:t>
            </a:r>
            <a:r>
              <a:rPr lang="en-US" sz="2000" dirty="0" err="1">
                <a:latin typeface="Arial" pitchFamily="34" charset="0"/>
                <a:cs typeface="Arial" pitchFamily="34" charset="0"/>
              </a:rPr>
              <a:t>thuật</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nhau</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dạy</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a:t>
            </a:r>
            <a:r>
              <a:rPr lang="en-US" sz="2000" dirty="0" err="1" smtClean="0">
                <a:latin typeface="Arial" pitchFamily="34" charset="0"/>
                <a:cs typeface="Arial" pitchFamily="34" charset="0"/>
              </a:rPr>
              <a:t>ông</a:t>
            </a:r>
            <a:r>
              <a:rPr lang="en-US" sz="2000" dirty="0" smtClean="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nội</a:t>
            </a:r>
            <a:r>
              <a:rPr lang="en-US" sz="2000" dirty="0">
                <a:latin typeface="Arial" pitchFamily="34" charset="0"/>
                <a:cs typeface="Arial" pitchFamily="34" charset="0"/>
              </a:rPr>
              <a:t> dung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cốt</a:t>
            </a:r>
            <a:r>
              <a:rPr lang="en-US" sz="2000" dirty="0">
                <a:latin typeface="Arial" pitchFamily="34" charset="0"/>
                <a:cs typeface="Arial" pitchFamily="34" charset="0"/>
              </a:rPr>
              <a:t> </a:t>
            </a:r>
            <a:r>
              <a:rPr lang="en-US" sz="2000" dirty="0" err="1">
                <a:latin typeface="Arial" pitchFamily="34" charset="0"/>
                <a:cs typeface="Arial" pitchFamily="34" charset="0"/>
              </a:rPr>
              <a:t>lõi</a:t>
            </a:r>
            <a:r>
              <a:rPr lang="en-US" sz="2000" dirty="0">
                <a:latin typeface="Arial" pitchFamily="34" charset="0"/>
                <a:cs typeface="Arial" pitchFamily="34" charset="0"/>
              </a:rPr>
              <a:t>, </a:t>
            </a:r>
            <a:r>
              <a:rPr lang="en-US" sz="2000" dirty="0" err="1">
                <a:latin typeface="Arial" pitchFamily="34" charset="0"/>
                <a:cs typeface="Arial" pitchFamily="34" charset="0"/>
              </a:rPr>
              <a:t>phổ</a:t>
            </a:r>
            <a:r>
              <a:rPr lang="en-US" sz="2000" dirty="0">
                <a:latin typeface="Arial" pitchFamily="34" charset="0"/>
                <a:cs typeface="Arial" pitchFamily="34" charset="0"/>
              </a:rPr>
              <a:t> </a:t>
            </a:r>
            <a:r>
              <a:rPr lang="en-US" sz="2000" dirty="0" err="1">
                <a:latin typeface="Arial" pitchFamily="34" charset="0"/>
                <a:cs typeface="Arial" pitchFamily="34" charset="0"/>
              </a:rPr>
              <a:t>thông</a:t>
            </a:r>
            <a:r>
              <a:rPr lang="en-US" sz="2000" dirty="0">
                <a:latin typeface="Arial" pitchFamily="34" charset="0"/>
                <a:cs typeface="Arial" pitchFamily="34" charset="0"/>
              </a:rPr>
              <a:t> </a:t>
            </a:r>
            <a:r>
              <a:rPr lang="en-US" sz="2000" dirty="0" err="1">
                <a:latin typeface="Arial" pitchFamily="34" charset="0"/>
                <a:cs typeface="Arial" pitchFamily="34" charset="0"/>
              </a:rPr>
              <a:t>tất</a:t>
            </a:r>
            <a:r>
              <a:rPr lang="en-US" sz="2000" dirty="0">
                <a:latin typeface="Arial" pitchFamily="34" charset="0"/>
                <a:cs typeface="Arial" pitchFamily="34" charset="0"/>
              </a:rPr>
              <a:t> </a:t>
            </a:r>
            <a:r>
              <a:rPr lang="en-US" sz="2000" dirty="0" err="1">
                <a:latin typeface="Arial" pitchFamily="34" charset="0"/>
                <a:cs typeface="Arial" pitchFamily="34" charset="0"/>
              </a:rPr>
              <a:t>cả</a:t>
            </a:r>
            <a:r>
              <a:rPr lang="en-US" sz="2000" dirty="0">
                <a:latin typeface="Arial" pitchFamily="34" charset="0"/>
                <a:cs typeface="Arial" pitchFamily="34" charset="0"/>
              </a:rPr>
              <a:t> HS </a:t>
            </a:r>
            <a:r>
              <a:rPr lang="en-US" sz="2000" dirty="0" err="1">
                <a:latin typeface="Arial" pitchFamily="34" charset="0"/>
                <a:cs typeface="Arial" pitchFamily="34" charset="0"/>
              </a:rPr>
              <a:t>đều</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Bên</a:t>
            </a:r>
            <a:r>
              <a:rPr lang="en-US" sz="2000" dirty="0">
                <a:latin typeface="Arial" pitchFamily="34" charset="0"/>
                <a:cs typeface="Arial" pitchFamily="34" charset="0"/>
              </a:rPr>
              <a:t> </a:t>
            </a:r>
            <a:r>
              <a:rPr lang="en-US" sz="2000" dirty="0" err="1">
                <a:latin typeface="Arial" pitchFamily="34" charset="0"/>
                <a:cs typeface="Arial" pitchFamily="34" charset="0"/>
              </a:rPr>
              <a:t>cạnh</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nội</a:t>
            </a:r>
            <a:r>
              <a:rPr lang="en-US" sz="2000" dirty="0">
                <a:latin typeface="Arial" pitchFamily="34" charset="0"/>
                <a:cs typeface="Arial" pitchFamily="34" charset="0"/>
              </a:rPr>
              <a:t> dung </a:t>
            </a:r>
            <a:r>
              <a:rPr lang="en-US" sz="2000" dirty="0" err="1">
                <a:latin typeface="Arial" pitchFamily="34" charset="0"/>
                <a:cs typeface="Arial" pitchFamily="34" charset="0"/>
              </a:rPr>
              <a:t>đặc</a:t>
            </a:r>
            <a:r>
              <a:rPr lang="en-US" sz="2000" dirty="0">
                <a:latin typeface="Arial" pitchFamily="34" charset="0"/>
                <a:cs typeface="Arial" pitchFamily="34" charset="0"/>
              </a:rPr>
              <a:t> </a:t>
            </a:r>
            <a:r>
              <a:rPr lang="en-US" sz="2000" dirty="0" err="1">
                <a:latin typeface="Arial" pitchFamily="34" charset="0"/>
                <a:cs typeface="Arial" pitchFamily="34" charset="0"/>
              </a:rPr>
              <a:t>thù</a:t>
            </a:r>
            <a:r>
              <a:rPr lang="en-US" sz="2000" dirty="0">
                <a:latin typeface="Arial" pitchFamily="34" charset="0"/>
                <a:cs typeface="Arial" pitchFamily="34" charset="0"/>
              </a:rPr>
              <a:t>, </a:t>
            </a:r>
            <a:r>
              <a:rPr lang="en-US" sz="2000" dirty="0" err="1">
                <a:latin typeface="Arial" pitchFamily="34" charset="0"/>
                <a:cs typeface="Arial" pitchFamily="34" charset="0"/>
              </a:rPr>
              <a:t>chuyên</a:t>
            </a:r>
            <a:r>
              <a:rPr lang="en-US" sz="2000" dirty="0">
                <a:latin typeface="Arial" pitchFamily="34" charset="0"/>
                <a:cs typeface="Arial" pitchFamily="34" charset="0"/>
              </a:rPr>
              <a:t> </a:t>
            </a:r>
            <a:r>
              <a:rPr lang="en-US" sz="2000" dirty="0" err="1">
                <a:latin typeface="Arial" pitchFamily="34" charset="0"/>
                <a:cs typeface="Arial" pitchFamily="34" charset="0"/>
              </a:rPr>
              <a:t>biệt</a:t>
            </a:r>
            <a:r>
              <a:rPr lang="en-US" sz="2000" dirty="0">
                <a:latin typeface="Arial" pitchFamily="34" charset="0"/>
                <a:cs typeface="Arial" pitchFamily="34" charset="0"/>
              </a:rPr>
              <a:t> </a:t>
            </a:r>
            <a:r>
              <a:rPr lang="en-US" sz="2000" dirty="0" err="1">
                <a:latin typeface="Arial" pitchFamily="34" charset="0"/>
                <a:cs typeface="Arial" pitchFamily="34" charset="0"/>
              </a:rPr>
              <a:t>nhằm</a:t>
            </a:r>
            <a:r>
              <a:rPr lang="en-US" sz="2000" dirty="0">
                <a:latin typeface="Arial" pitchFamily="34" charset="0"/>
                <a:cs typeface="Arial" pitchFamily="34" charset="0"/>
              </a:rPr>
              <a:t> </a:t>
            </a:r>
            <a:r>
              <a:rPr lang="en-US" sz="2000" dirty="0" err="1">
                <a:latin typeface="Arial" pitchFamily="34" charset="0"/>
                <a:cs typeface="Arial" pitchFamily="34" charset="0"/>
              </a:rPr>
              <a:t>đáp</a:t>
            </a:r>
            <a:r>
              <a:rPr lang="en-US" sz="2000" dirty="0">
                <a:latin typeface="Arial" pitchFamily="34" charset="0"/>
                <a:cs typeface="Arial" pitchFamily="34" charset="0"/>
              </a:rPr>
              <a:t> </a:t>
            </a:r>
            <a:r>
              <a:rPr lang="en-US" sz="2000" dirty="0" err="1">
                <a:latin typeface="Arial" pitchFamily="34" charset="0"/>
                <a:cs typeface="Arial" pitchFamily="34" charset="0"/>
              </a:rPr>
              <a:t>ứng</a:t>
            </a:r>
            <a:r>
              <a:rPr lang="en-US" sz="2000" dirty="0">
                <a:latin typeface="Arial" pitchFamily="34" charset="0"/>
                <a:cs typeface="Arial" pitchFamily="34" charset="0"/>
              </a:rPr>
              <a:t> </a:t>
            </a:r>
            <a:r>
              <a:rPr lang="en-US" sz="2000" dirty="0" err="1">
                <a:latin typeface="Arial" pitchFamily="34" charset="0"/>
                <a:cs typeface="Arial" pitchFamily="34" charset="0"/>
              </a:rPr>
              <a:t>nguyện</a:t>
            </a:r>
            <a:r>
              <a:rPr lang="en-US" sz="2000" dirty="0">
                <a:latin typeface="Arial" pitchFamily="34" charset="0"/>
                <a:cs typeface="Arial" pitchFamily="34" charset="0"/>
              </a:rPr>
              <a:t> </a:t>
            </a:r>
            <a:r>
              <a:rPr lang="en-US" sz="2000" dirty="0" err="1">
                <a:latin typeface="Arial" pitchFamily="34" charset="0"/>
                <a:cs typeface="Arial" pitchFamily="34" charset="0"/>
              </a:rPr>
              <a:t>vọng</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a:t>
            </a:r>
            <a:r>
              <a:rPr lang="en-US" sz="2000" dirty="0" err="1">
                <a:latin typeface="Arial" pitchFamily="34" charset="0"/>
                <a:cs typeface="Arial" pitchFamily="34" charset="0"/>
              </a:rPr>
              <a:t>thích</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HS, </a:t>
            </a:r>
            <a:r>
              <a:rPr lang="en-US" sz="2000" dirty="0" err="1">
                <a:latin typeface="Arial" pitchFamily="34" charset="0"/>
                <a:cs typeface="Arial" pitchFamily="34" charset="0"/>
              </a:rPr>
              <a:t>phù</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yêu</a:t>
            </a:r>
            <a:r>
              <a:rPr lang="en-US" sz="2000" dirty="0">
                <a:latin typeface="Arial" pitchFamily="34" charset="0"/>
                <a:cs typeface="Arial" pitchFamily="34" charset="0"/>
              </a:rPr>
              <a:t> </a:t>
            </a:r>
            <a:r>
              <a:rPr lang="en-US" sz="2000" dirty="0" err="1">
                <a:latin typeface="Arial" pitchFamily="34" charset="0"/>
                <a:cs typeface="Arial" pitchFamily="34" charset="0"/>
              </a:rPr>
              <a:t>cầu</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từng</a:t>
            </a:r>
            <a:r>
              <a:rPr lang="en-US" sz="2000" dirty="0">
                <a:latin typeface="Arial" pitchFamily="34" charset="0"/>
                <a:cs typeface="Arial" pitchFamily="34" charset="0"/>
              </a:rPr>
              <a:t> </a:t>
            </a:r>
            <a:r>
              <a:rPr lang="en-US" sz="2000" dirty="0" err="1">
                <a:latin typeface="Arial" pitchFamily="34" charset="0"/>
                <a:cs typeface="Arial" pitchFamily="34" charset="0"/>
              </a:rPr>
              <a:t>địa</a:t>
            </a:r>
            <a:r>
              <a:rPr lang="en-US" sz="2000" dirty="0">
                <a:latin typeface="Arial" pitchFamily="34" charset="0"/>
                <a:cs typeface="Arial" pitchFamily="34" charset="0"/>
              </a:rPr>
              <a:t> </a:t>
            </a:r>
            <a:r>
              <a:rPr lang="en-US" sz="2000" dirty="0" err="1">
                <a:latin typeface="Arial" pitchFamily="34" charset="0"/>
                <a:cs typeface="Arial" pitchFamily="34" charset="0"/>
              </a:rPr>
              <a:t>phương</a:t>
            </a:r>
            <a:r>
              <a:rPr lang="en-US" sz="2000" dirty="0">
                <a:latin typeface="Arial" pitchFamily="34" charset="0"/>
                <a:cs typeface="Arial" pitchFamily="34" charset="0"/>
              </a:rPr>
              <a:t>, </a:t>
            </a:r>
            <a:r>
              <a:rPr lang="en-US" sz="2000" dirty="0" err="1">
                <a:latin typeface="Arial" pitchFamily="34" charset="0"/>
                <a:cs typeface="Arial" pitchFamily="34" charset="0"/>
              </a:rPr>
              <a:t>vùng</a:t>
            </a:r>
            <a:r>
              <a:rPr lang="en-US" sz="2000" dirty="0">
                <a:latin typeface="Arial" pitchFamily="34" charset="0"/>
                <a:cs typeface="Arial" pitchFamily="34" charset="0"/>
              </a:rPr>
              <a:t> </a:t>
            </a:r>
            <a:r>
              <a:rPr lang="en-US" sz="2000" dirty="0" err="1">
                <a:latin typeface="Arial" pitchFamily="34" charset="0"/>
                <a:cs typeface="Arial" pitchFamily="34" charset="0"/>
              </a:rPr>
              <a:t>miền</a:t>
            </a:r>
            <a:r>
              <a:rPr lang="en-US" sz="2000" dirty="0">
                <a:latin typeface="Arial" pitchFamily="34" charset="0"/>
                <a:cs typeface="Arial" pitchFamily="34" charset="0"/>
              </a:rPr>
              <a:t>. </a:t>
            </a:r>
          </a:p>
          <a:p>
            <a:pPr algn="just"/>
            <a:endParaRPr lang="en-US" sz="2000" dirty="0">
              <a:latin typeface="Arial" pitchFamily="34" charset="0"/>
              <a:cs typeface="Arial" pitchFamily="34" charset="0"/>
            </a:endParaRPr>
          </a:p>
        </p:txBody>
      </p:sp>
      <p:sp>
        <p:nvSpPr>
          <p:cNvPr id="2" name="TextBox 1"/>
          <p:cNvSpPr txBox="1"/>
          <p:nvPr/>
        </p:nvSpPr>
        <p:spPr>
          <a:xfrm>
            <a:off x="381000" y="1143000"/>
            <a:ext cx="3048000" cy="830997"/>
          </a:xfrm>
          <a:prstGeom prst="rect">
            <a:avLst/>
          </a:prstGeom>
          <a:noFill/>
        </p:spPr>
        <p:txBody>
          <a:bodyPr wrap="square" rtlCol="0">
            <a:spAutoFit/>
          </a:bodyPr>
          <a:lstStyle/>
          <a:p>
            <a:r>
              <a:rPr lang="en-US" sz="2400" b="1" dirty="0" smtClean="0">
                <a:latin typeface="Arial" pitchFamily="34" charset="0"/>
                <a:cs typeface="Arial" pitchFamily="34" charset="0"/>
              </a:rPr>
              <a:t>2. </a:t>
            </a:r>
            <a:r>
              <a:rPr lang="en-US" sz="2400" b="1" dirty="0" err="1" smtClean="0">
                <a:latin typeface="Arial" pitchFamily="34" charset="0"/>
                <a:cs typeface="Arial" pitchFamily="34" charset="0"/>
              </a:rPr>
              <a:t>Đặc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điểm</a:t>
            </a:r>
            <a:endParaRPr lang="en-US" sz="2400" dirty="0" smtClean="0">
              <a:latin typeface="Arial" pitchFamily="34" charset="0"/>
              <a:cs typeface="Arial" pitchFamily="34" charset="0"/>
            </a:endParaRPr>
          </a:p>
          <a:p>
            <a:endParaRPr lang="en-US" sz="2400" dirty="0"/>
          </a:p>
        </p:txBody>
      </p:sp>
    </p:spTree>
    <p:extLst>
      <p:ext uri="{BB962C8B-B14F-4D97-AF65-F5344CB8AC3E}">
        <p14:creationId xmlns:p14="http://schemas.microsoft.com/office/powerpoint/2010/main" val="30657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582329"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371600" y="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3" name="TextBox 2"/>
          <p:cNvSpPr txBox="1"/>
          <p:nvPr/>
        </p:nvSpPr>
        <p:spPr>
          <a:xfrm>
            <a:off x="-152400" y="533400"/>
            <a:ext cx="9151917" cy="1107996"/>
          </a:xfrm>
          <a:prstGeom prst="rect">
            <a:avLst/>
          </a:prstGeom>
          <a:noFill/>
        </p:spPr>
        <p:txBody>
          <a:bodyPr wrap="square" rtlCol="0">
            <a:spAutoFit/>
          </a:bodyPr>
          <a:lstStyle/>
          <a:p>
            <a:pPr algn="ctr"/>
            <a:r>
              <a:rPr lang="en-US" sz="2200" b="1" dirty="0">
                <a:solidFill>
                  <a:srgbClr val="0000FF"/>
                </a:solidFill>
                <a:latin typeface="Arial" pitchFamily="34" charset="0"/>
                <a:cs typeface="Arial" pitchFamily="34" charset="0"/>
              </a:rPr>
              <a:t>VI. ĐÁNH GIÁ KẾT QUẢ GIÁO DỤC, ĐỊNH HƯỚNG ĐÁNH GIÁ TRONG DẠY </a:t>
            </a:r>
            <a:r>
              <a:rPr lang="en-US" sz="2200" b="1" dirty="0" smtClean="0">
                <a:solidFill>
                  <a:srgbClr val="0000FF"/>
                </a:solidFill>
                <a:latin typeface="Arial" pitchFamily="34" charset="0"/>
                <a:cs typeface="Arial" pitchFamily="34" charset="0"/>
              </a:rPr>
              <a:t>HỌC </a:t>
            </a:r>
            <a:r>
              <a:rPr lang="en-US" sz="2200" b="1" dirty="0">
                <a:solidFill>
                  <a:srgbClr val="0000FF"/>
                </a:solidFill>
                <a:latin typeface="Arial" pitchFamily="34" charset="0"/>
                <a:cs typeface="Arial" pitchFamily="34" charset="0"/>
              </a:rPr>
              <a:t>PHÁT TRIỂN NĂNG LỰC.</a:t>
            </a:r>
            <a:endParaRPr lang="en-US" sz="2200" dirty="0">
              <a:solidFill>
                <a:srgbClr val="0000FF"/>
              </a:solidFill>
              <a:latin typeface="Arial" pitchFamily="34" charset="0"/>
              <a:cs typeface="Arial" pitchFamily="34" charset="0"/>
            </a:endParaRPr>
          </a:p>
          <a:p>
            <a:pPr algn="ctr"/>
            <a:endParaRPr lang="en-US" sz="2200" dirty="0">
              <a:solidFill>
                <a:srgbClr val="0000FF"/>
              </a:solidFill>
              <a:latin typeface="Arial" pitchFamily="34" charset="0"/>
              <a:cs typeface="Arial" pitchFamily="34" charset="0"/>
            </a:endParaRPr>
          </a:p>
        </p:txBody>
      </p:sp>
      <p:sp>
        <p:nvSpPr>
          <p:cNvPr id="5" name="TextBox 4"/>
          <p:cNvSpPr txBox="1"/>
          <p:nvPr/>
        </p:nvSpPr>
        <p:spPr>
          <a:xfrm>
            <a:off x="94013" y="1192783"/>
            <a:ext cx="8933213" cy="5632311"/>
          </a:xfrm>
          <a:prstGeom prst="rect">
            <a:avLst/>
          </a:prstGeom>
          <a:solidFill>
            <a:schemeClr val="bg1"/>
          </a:solidFill>
        </p:spPr>
        <p:txBody>
          <a:bodyPr wrap="square" rtlCol="0">
            <a:spAutoFit/>
          </a:bodyPr>
          <a:lstStyle/>
          <a:p>
            <a:pPr algn="just"/>
            <a:r>
              <a:rPr lang="en-US" sz="2400" b="1" dirty="0">
                <a:latin typeface="Arial" pitchFamily="34" charset="0"/>
                <a:cs typeface="Arial" pitchFamily="34" charset="0"/>
              </a:rPr>
              <a:t>1. </a:t>
            </a:r>
            <a:r>
              <a:rPr lang="en-US" sz="2400" b="1" dirty="0" err="1">
                <a:latin typeface="Arial" pitchFamily="34" charset="0"/>
                <a:cs typeface="Arial" pitchFamily="34" charset="0"/>
              </a:rPr>
              <a:t>Đánh</a:t>
            </a:r>
            <a:r>
              <a:rPr lang="en-US" sz="2400" b="1" dirty="0">
                <a:latin typeface="Arial" pitchFamily="34" charset="0"/>
                <a:cs typeface="Arial" pitchFamily="34" charset="0"/>
              </a:rPr>
              <a:t> </a:t>
            </a:r>
            <a:r>
              <a:rPr lang="en-US" sz="2400" b="1" dirty="0" err="1">
                <a:latin typeface="Arial" pitchFamily="34" charset="0"/>
                <a:cs typeface="Arial" pitchFamily="34" charset="0"/>
              </a:rPr>
              <a:t>giá</a:t>
            </a:r>
            <a:r>
              <a:rPr lang="en-US" sz="2400" b="1" dirty="0">
                <a:latin typeface="Arial" pitchFamily="34" charset="0"/>
                <a:cs typeface="Arial" pitchFamily="34" charset="0"/>
              </a:rPr>
              <a:t> </a:t>
            </a:r>
            <a:r>
              <a:rPr lang="en-US" sz="2400" b="1" dirty="0" err="1">
                <a:latin typeface="Arial" pitchFamily="34" charset="0"/>
                <a:cs typeface="Arial" pitchFamily="34" charset="0"/>
              </a:rPr>
              <a:t>kết</a:t>
            </a:r>
            <a:r>
              <a:rPr lang="en-US" sz="2400" b="1" dirty="0">
                <a:latin typeface="Arial" pitchFamily="34" charset="0"/>
                <a:cs typeface="Arial" pitchFamily="34" charset="0"/>
              </a:rPr>
              <a:t> </a:t>
            </a:r>
            <a:r>
              <a:rPr lang="en-US" sz="2400" b="1" dirty="0" err="1">
                <a:latin typeface="Arial" pitchFamily="34" charset="0"/>
                <a:cs typeface="Arial" pitchFamily="34" charset="0"/>
              </a:rPr>
              <a:t>quả</a:t>
            </a:r>
            <a:r>
              <a:rPr lang="en-US" sz="2400" b="1" dirty="0">
                <a:latin typeface="Arial" pitchFamily="34" charset="0"/>
                <a:cs typeface="Arial" pitchFamily="34" charset="0"/>
              </a:rPr>
              <a:t> </a:t>
            </a:r>
            <a:r>
              <a:rPr lang="en-US" sz="2400" b="1" dirty="0" err="1">
                <a:latin typeface="Arial" pitchFamily="34" charset="0"/>
                <a:cs typeface="Arial" pitchFamily="34" charset="0"/>
              </a:rPr>
              <a:t>giáo</a:t>
            </a:r>
            <a:r>
              <a:rPr lang="en-US" sz="2400" b="1" dirty="0">
                <a:latin typeface="Arial" pitchFamily="34" charset="0"/>
                <a:cs typeface="Arial" pitchFamily="34" charset="0"/>
              </a:rPr>
              <a:t> </a:t>
            </a:r>
            <a:r>
              <a:rPr lang="en-US" sz="2400" b="1" dirty="0" err="1">
                <a:latin typeface="Arial" pitchFamily="34" charset="0"/>
                <a:cs typeface="Arial" pitchFamily="34" charset="0"/>
              </a:rPr>
              <a:t>dục</a:t>
            </a:r>
            <a:r>
              <a:rPr lang="en-US" sz="2400" b="1" dirty="0">
                <a:latin typeface="Arial" pitchFamily="34" charset="0"/>
                <a:cs typeface="Arial" pitchFamily="34" charset="0"/>
              </a:rPr>
              <a:t>.</a:t>
            </a:r>
            <a:endParaRPr lang="en-US" sz="2400" dirty="0">
              <a:latin typeface="Arial" pitchFamily="34" charset="0"/>
              <a:cs typeface="Arial" pitchFamily="34" charset="0"/>
            </a:endParaRPr>
          </a:p>
          <a:p>
            <a:pPr algn="just"/>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Chương</a:t>
            </a:r>
            <a:r>
              <a:rPr lang="en-US" sz="2400" dirty="0" smtClean="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quả</a:t>
            </a:r>
            <a:r>
              <a:rPr lang="en-US" sz="2400" dirty="0">
                <a:latin typeface="Arial" pitchFamily="34" charset="0"/>
                <a:cs typeface="Arial" pitchFamily="34" charset="0"/>
              </a:rPr>
              <a:t> GD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tổng</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nhấn</a:t>
            </a:r>
            <a:r>
              <a:rPr lang="en-US" sz="2400" dirty="0">
                <a:latin typeface="Arial" pitchFamily="34" charset="0"/>
                <a:cs typeface="Arial" pitchFamily="34" charset="0"/>
              </a:rPr>
              <a:t> </a:t>
            </a:r>
            <a:r>
              <a:rPr lang="en-US" sz="2400" dirty="0" err="1">
                <a:latin typeface="Arial" pitchFamily="34" charset="0"/>
                <a:cs typeface="Arial" pitchFamily="34" charset="0"/>
              </a:rPr>
              <a:t>mạnh</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yêu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a:t>
            </a:r>
          </a:p>
          <a:p>
            <a:pPr algn="just"/>
            <a:r>
              <a:rPr lang="en-US" sz="2400" dirty="0" smtClean="0">
                <a:latin typeface="Arial" pitchFamily="34" charset="0"/>
                <a:cs typeface="Arial" pitchFamily="34" charset="0"/>
              </a:rPr>
              <a:t>	a</a:t>
            </a:r>
            <a:r>
              <a:rPr lang="en-US" sz="2400" dirty="0">
                <a:latin typeface="Arial" pitchFamily="34" charset="0"/>
                <a:cs typeface="Arial" pitchFamily="34" charset="0"/>
              </a:rPr>
              <a:t>) </a:t>
            </a:r>
            <a:r>
              <a:rPr lang="en-US" sz="2400" dirty="0" err="1">
                <a:latin typeface="Arial" pitchFamily="34" charset="0"/>
                <a:cs typeface="Arial" pitchFamily="34" charset="0"/>
              </a:rPr>
              <a:t>Mục</a:t>
            </a:r>
            <a:r>
              <a:rPr lang="en-US" sz="2400" dirty="0">
                <a:latin typeface="Arial" pitchFamily="34" charset="0"/>
                <a:cs typeface="Arial" pitchFamily="34" charset="0"/>
              </a:rPr>
              <a:t> </a:t>
            </a:r>
            <a:r>
              <a:rPr lang="en-US" sz="2400" dirty="0" err="1">
                <a:latin typeface="Arial" pitchFamily="34" charset="0"/>
                <a:cs typeface="Arial" pitchFamily="34" charset="0"/>
              </a:rPr>
              <a:t>đích</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C</a:t>
            </a:r>
            <a:r>
              <a:rPr lang="en-US" sz="2400" dirty="0" err="1" smtClean="0">
                <a:latin typeface="Arial" pitchFamily="34" charset="0"/>
                <a:cs typeface="Arial" pitchFamily="34" charset="0"/>
              </a:rPr>
              <a:t>ung</a:t>
            </a:r>
            <a:r>
              <a:rPr lang="en-US" sz="2400" dirty="0" smtClean="0">
                <a:latin typeface="Arial" pitchFamily="34" charset="0"/>
                <a:cs typeface="Arial" pitchFamily="34" charset="0"/>
              </a:rPr>
              <a:t> </a:t>
            </a:r>
            <a:r>
              <a:rPr lang="en-US" sz="2400" dirty="0" err="1">
                <a:latin typeface="Arial" pitchFamily="34" charset="0"/>
                <a:cs typeface="Arial" pitchFamily="34" charset="0"/>
              </a:rPr>
              <a:t>cấp</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chính</a:t>
            </a:r>
            <a:r>
              <a:rPr lang="en-US" sz="2400" dirty="0">
                <a:latin typeface="Arial" pitchFamily="34" charset="0"/>
                <a:cs typeface="Arial" pitchFamily="34" charset="0"/>
              </a:rPr>
              <a:t> </a:t>
            </a:r>
            <a:r>
              <a:rPr lang="en-US" sz="2400" dirty="0" err="1">
                <a:latin typeface="Arial" pitchFamily="34" charset="0"/>
                <a:cs typeface="Arial" pitchFamily="34" charset="0"/>
              </a:rPr>
              <a:t>xác</a:t>
            </a:r>
            <a:r>
              <a:rPr lang="en-US" sz="2400" dirty="0">
                <a:latin typeface="Arial" pitchFamily="34" charset="0"/>
                <a:cs typeface="Arial" pitchFamily="34" charset="0"/>
              </a:rPr>
              <a:t>, </a:t>
            </a:r>
            <a:r>
              <a:rPr lang="en-US" sz="2400" dirty="0" err="1">
                <a:latin typeface="Arial" pitchFamily="34" charset="0"/>
                <a:cs typeface="Arial" pitchFamily="34" charset="0"/>
              </a:rPr>
              <a:t>kịp</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trị</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mức</a:t>
            </a:r>
            <a:r>
              <a:rPr lang="en-US" sz="2400" dirty="0">
                <a:latin typeface="Arial" pitchFamily="34" charset="0"/>
                <a:cs typeface="Arial" pitchFamily="34" charset="0"/>
              </a:rPr>
              <a:t> </a:t>
            </a:r>
            <a:r>
              <a:rPr lang="en-US" sz="2400" dirty="0" err="1">
                <a:latin typeface="Arial" pitchFamily="34" charset="0"/>
                <a:cs typeface="Arial" pitchFamily="34" charset="0"/>
              </a:rPr>
              <a:t>độ</a:t>
            </a:r>
            <a:r>
              <a:rPr lang="en-US" sz="2400" dirty="0">
                <a:latin typeface="Arial" pitchFamily="34" charset="0"/>
                <a:cs typeface="Arial" pitchFamily="34" charset="0"/>
              </a:rPr>
              <a:t> </a:t>
            </a:r>
            <a:r>
              <a:rPr lang="en-US" sz="2400" dirty="0" err="1">
                <a:latin typeface="Arial" pitchFamily="34" charset="0"/>
                <a:cs typeface="Arial" pitchFamily="34" charset="0"/>
              </a:rPr>
              <a:t>đáp</a:t>
            </a:r>
            <a:r>
              <a:rPr lang="en-US" sz="2400" dirty="0">
                <a:latin typeface="Arial" pitchFamily="34" charset="0"/>
                <a:cs typeface="Arial" pitchFamily="34" charset="0"/>
              </a:rPr>
              <a:t> </a:t>
            </a:r>
            <a:r>
              <a:rPr lang="en-US" sz="2400" dirty="0" err="1">
                <a:latin typeface="Arial" pitchFamily="34" charset="0"/>
                <a:cs typeface="Arial" pitchFamily="34" charset="0"/>
              </a:rPr>
              <a:t>ứng</a:t>
            </a:r>
            <a:r>
              <a:rPr lang="en-US" sz="2400" dirty="0">
                <a:latin typeface="Arial" pitchFamily="34" charset="0"/>
                <a:cs typeface="Arial" pitchFamily="34" charset="0"/>
              </a:rPr>
              <a:t> </a:t>
            </a:r>
            <a:r>
              <a:rPr lang="en-US" sz="2400" dirty="0" err="1">
                <a:latin typeface="Arial" pitchFamily="34" charset="0"/>
                <a:cs typeface="Arial" pitchFamily="34" charset="0"/>
              </a:rPr>
              <a:t>yêu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đạt</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PC-NL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HS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suốt</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qua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chỉnh</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a:t>
            </a:r>
          </a:p>
          <a:p>
            <a:pPr algn="just"/>
            <a:r>
              <a:rPr lang="en-US" sz="2400" dirty="0" smtClean="0">
                <a:latin typeface="Arial" pitchFamily="34" charset="0"/>
                <a:cs typeface="Arial" pitchFamily="34" charset="0"/>
              </a:rPr>
              <a:t>	b</a:t>
            </a:r>
            <a:r>
              <a:rPr lang="en-US" sz="2400" dirty="0">
                <a:latin typeface="Arial" pitchFamily="34" charset="0"/>
                <a:cs typeface="Arial" pitchFamily="34" charset="0"/>
              </a:rPr>
              <a:t>) </a:t>
            </a:r>
            <a:r>
              <a:rPr lang="en-US" sz="2400" dirty="0" err="1">
                <a:latin typeface="Arial" pitchFamily="34" charset="0"/>
                <a:cs typeface="Arial" pitchFamily="34" charset="0"/>
              </a:rPr>
              <a:t>Căn</a:t>
            </a:r>
            <a:r>
              <a:rPr lang="en-US" sz="2400" dirty="0">
                <a:latin typeface="Arial" pitchFamily="34" charset="0"/>
                <a:cs typeface="Arial" pitchFamily="34" charset="0"/>
              </a:rPr>
              <a:t> </a:t>
            </a:r>
            <a:r>
              <a:rPr lang="en-US" sz="2400" dirty="0" err="1">
                <a:latin typeface="Arial" pitchFamily="34" charset="0"/>
                <a:cs typeface="Arial" pitchFamily="34" charset="0"/>
              </a:rPr>
              <a:t>cứ</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chí</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phù</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mục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yêu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đạt</a:t>
            </a:r>
            <a:r>
              <a:rPr lang="en-US" sz="2400" dirty="0">
                <a:latin typeface="Arial" pitchFamily="34" charset="0"/>
                <a:cs typeface="Arial" pitchFamily="34" charset="0"/>
              </a:rPr>
              <a: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chủ</a:t>
            </a:r>
            <a:r>
              <a:rPr lang="en-US" sz="2400" dirty="0">
                <a:latin typeface="Arial" pitchFamily="34" charset="0"/>
                <a:cs typeface="Arial" pitchFamily="34" charset="0"/>
              </a:rPr>
              <a:t> </a:t>
            </a:r>
            <a:r>
              <a:rPr lang="en-US" sz="2400" dirty="0" err="1">
                <a:latin typeface="Arial" pitchFamily="34" charset="0"/>
                <a:cs typeface="Arial" pitchFamily="34" charset="0"/>
              </a:rPr>
              <a:t>yếu</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chung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Coi</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vận</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kiến</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kĩ</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HS, </a:t>
            </a:r>
            <a:r>
              <a:rPr lang="en-US" sz="2400" dirty="0" err="1">
                <a:latin typeface="Arial" pitchFamily="34" charset="0"/>
                <a:cs typeface="Arial" pitchFamily="34" charset="0"/>
              </a:rPr>
              <a:t>vận</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kiến</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tiễn</a:t>
            </a:r>
            <a:r>
              <a:rPr lang="en-US" sz="2400" dirty="0">
                <a:latin typeface="Arial" pitchFamily="34" charset="0"/>
                <a:cs typeface="Arial" pitchFamily="34" charset="0"/>
              </a:rPr>
              <a:t>.</a:t>
            </a:r>
          </a:p>
          <a:p>
            <a:pPr algn="just"/>
            <a:endParaRPr lang="en-US" sz="2400" dirty="0">
              <a:latin typeface="Arial" pitchFamily="34" charset="0"/>
              <a:cs typeface="Arial" pitchFamily="34" charset="0"/>
            </a:endParaRPr>
          </a:p>
        </p:txBody>
      </p:sp>
    </p:spTree>
    <p:extLst>
      <p:ext uri="{BB962C8B-B14F-4D97-AF65-F5344CB8AC3E}">
        <p14:creationId xmlns:p14="http://schemas.microsoft.com/office/powerpoint/2010/main" val="348444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97627" y="6480113"/>
            <a:ext cx="715831"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371600" y="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3" name="TextBox 2"/>
          <p:cNvSpPr txBox="1"/>
          <p:nvPr/>
        </p:nvSpPr>
        <p:spPr>
          <a:xfrm>
            <a:off x="9144" y="457200"/>
            <a:ext cx="8790711" cy="1107996"/>
          </a:xfrm>
          <a:prstGeom prst="rect">
            <a:avLst/>
          </a:prstGeom>
          <a:noFill/>
        </p:spPr>
        <p:txBody>
          <a:bodyPr wrap="square" rtlCol="0">
            <a:spAutoFit/>
          </a:bodyPr>
          <a:lstStyle/>
          <a:p>
            <a:r>
              <a:rPr lang="en-US" sz="2200" b="1">
                <a:solidFill>
                  <a:srgbClr val="0000FF"/>
                </a:solidFill>
                <a:latin typeface="Arial" pitchFamily="34" charset="0"/>
                <a:cs typeface="Arial" pitchFamily="34" charset="0"/>
              </a:rPr>
              <a:t>VI. ĐÁNH GIÁ KẾT QUẢ GIÁO DỤC, ĐỊNH HƯỚNG ĐÁNH GIÁ TRONG DẠY HỌC PHÁT TRIỂN NĂNG LỰC.</a:t>
            </a:r>
            <a:endParaRPr lang="en-US" sz="2200">
              <a:solidFill>
                <a:srgbClr val="0000FF"/>
              </a:solidFill>
              <a:latin typeface="Arial" pitchFamily="34" charset="0"/>
              <a:cs typeface="Arial" pitchFamily="34" charset="0"/>
            </a:endParaRPr>
          </a:p>
          <a:p>
            <a:endParaRPr lang="en-US" sz="2200">
              <a:solidFill>
                <a:srgbClr val="0000FF"/>
              </a:solidFill>
              <a:latin typeface="Arial" pitchFamily="34" charset="0"/>
              <a:cs typeface="Arial" pitchFamily="34" charset="0"/>
            </a:endParaRPr>
          </a:p>
        </p:txBody>
      </p:sp>
      <p:sp>
        <p:nvSpPr>
          <p:cNvPr id="5" name="TextBox 4"/>
          <p:cNvSpPr txBox="1"/>
          <p:nvPr/>
        </p:nvSpPr>
        <p:spPr>
          <a:xfrm>
            <a:off x="58387" y="1600200"/>
            <a:ext cx="8933213" cy="4893647"/>
          </a:xfrm>
          <a:prstGeom prst="rect">
            <a:avLst/>
          </a:prstGeom>
          <a:solidFill>
            <a:schemeClr val="bg1"/>
          </a:solidFill>
        </p:spPr>
        <p:txBody>
          <a:bodyPr wrap="square" rtlCol="0">
            <a:spAutoFit/>
          </a:bodyPr>
          <a:lstStyle/>
          <a:p>
            <a:pPr algn="just"/>
            <a:r>
              <a:rPr lang="en-US" sz="2400" dirty="0">
                <a:latin typeface="Arial" pitchFamily="34" charset="0"/>
                <a:cs typeface="Arial" pitchFamily="34" charset="0"/>
              </a:rPr>
              <a:t>	</a:t>
            </a:r>
            <a:r>
              <a:rPr lang="en-US" sz="2400" dirty="0" smtClean="0">
                <a:latin typeface="Arial" pitchFamily="34" charset="0"/>
                <a:cs typeface="Arial" pitchFamily="34" charset="0"/>
              </a:rPr>
              <a:t>c</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đa</a:t>
            </a:r>
            <a:r>
              <a:rPr lang="en-US" sz="2400" dirty="0">
                <a:latin typeface="Arial" pitchFamily="34" charset="0"/>
                <a:cs typeface="Arial" pitchFamily="34" charset="0"/>
              </a:rPr>
              <a:t> </a:t>
            </a:r>
            <a:r>
              <a:rPr lang="en-US" sz="2400" dirty="0" err="1">
                <a:latin typeface="Arial" pitchFamily="34" charset="0"/>
                <a:cs typeface="Arial" pitchFamily="34" charset="0"/>
              </a:rPr>
              <a:t>dạng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phương</a:t>
            </a:r>
            <a:r>
              <a:rPr lang="en-US" sz="2400" dirty="0">
                <a:latin typeface="Arial" pitchFamily="34" charset="0"/>
                <a:cs typeface="Arial" pitchFamily="34" charset="0"/>
              </a:rPr>
              <a:t> </a:t>
            </a:r>
            <a:r>
              <a:rPr lang="en-US" sz="2400" dirty="0" err="1">
                <a:latin typeface="Arial" pitchFamily="34" charset="0"/>
                <a:cs typeface="Arial" pitchFamily="34" charset="0"/>
              </a:rPr>
              <a:t>pháp</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diện</a:t>
            </a:r>
            <a:r>
              <a:rPr lang="en-US" sz="2400" dirty="0">
                <a:latin typeface="Arial" pitchFamily="34" charset="0"/>
                <a:cs typeface="Arial" pitchFamily="34" charset="0"/>
              </a:rPr>
              <a:t> HS; </a:t>
            </a:r>
            <a:r>
              <a:rPr lang="en-US" sz="2400" dirty="0" err="1">
                <a:latin typeface="Arial" pitchFamily="34" charset="0"/>
                <a:cs typeface="Arial" pitchFamily="34" charset="0"/>
              </a:rPr>
              <a:t>chú</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sát</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mỗi</a:t>
            </a:r>
            <a:r>
              <a:rPr lang="en-US" sz="2400" dirty="0">
                <a:latin typeface="Arial" pitchFamily="34" charset="0"/>
                <a:cs typeface="Arial" pitchFamily="34" charset="0"/>
              </a:rPr>
              <a:t> </a:t>
            </a:r>
            <a:r>
              <a:rPr lang="en-US" sz="2400" dirty="0" err="1">
                <a:latin typeface="Arial" pitchFamily="34" charset="0"/>
                <a:cs typeface="Arial" pitchFamily="34" charset="0"/>
              </a:rPr>
              <a:t>nhiệm</a:t>
            </a:r>
            <a:r>
              <a:rPr lang="en-US" sz="2400" dirty="0">
                <a:latin typeface="Arial" pitchFamily="34" charset="0"/>
                <a:cs typeface="Arial" pitchFamily="34" charset="0"/>
              </a:rPr>
              <a:t> </a:t>
            </a:r>
            <a:r>
              <a:rPr lang="en-US" sz="2400" dirty="0" err="1">
                <a:latin typeface="Arial" pitchFamily="34" charset="0"/>
                <a:cs typeface="Arial" pitchFamily="34" charset="0"/>
              </a:rPr>
              <a:t>vụ</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chí</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thiết</a:t>
            </a:r>
            <a:r>
              <a:rPr lang="en-US" sz="2400" dirty="0">
                <a:latin typeface="Arial" pitchFamily="34" charset="0"/>
                <a:cs typeface="Arial" pitchFamily="34" charset="0"/>
              </a:rPr>
              <a:t> </a:t>
            </a: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đầy</a:t>
            </a:r>
            <a:r>
              <a:rPr lang="en-US" sz="2400" dirty="0">
                <a:latin typeface="Arial" pitchFamily="34" charset="0"/>
                <a:cs typeface="Arial" pitchFamily="34" charset="0"/>
              </a:rPr>
              <a:t> </a:t>
            </a:r>
            <a:r>
              <a:rPr lang="en-US" sz="2400" dirty="0" err="1">
                <a:latin typeface="Arial" pitchFamily="34" charset="0"/>
                <a:cs typeface="Arial" pitchFamily="34" charset="0"/>
              </a:rPr>
              <a:t>đủ</a:t>
            </a:r>
            <a:r>
              <a:rPr lang="en-US" sz="2400" dirty="0">
                <a:latin typeface="Arial" pitchFamily="34" charset="0"/>
                <a:cs typeface="Arial" pitchFamily="34" charset="0"/>
              </a:rPr>
              <a:t>, </a:t>
            </a:r>
            <a:r>
              <a:rPr lang="en-US" sz="2400" dirty="0" err="1">
                <a:latin typeface="Arial" pitchFamily="34" charset="0"/>
                <a:cs typeface="Arial" pitchFamily="34" charset="0"/>
              </a:rPr>
              <a:t>dựa</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yêu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đạt</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bố</a:t>
            </a:r>
            <a:r>
              <a:rPr lang="en-US" sz="2400" dirty="0">
                <a:latin typeface="Arial" pitchFamily="34" charset="0"/>
                <a:cs typeface="Arial" pitchFamily="34" charset="0"/>
              </a:rPr>
              <a:t> </a:t>
            </a:r>
            <a:r>
              <a:rPr lang="en-US" sz="2400" dirty="0" err="1">
                <a:latin typeface="Arial" pitchFamily="34" charset="0"/>
                <a:cs typeface="Arial" pitchFamily="34" charset="0"/>
              </a:rPr>
              <a:t>ngay</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đầu</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HS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nhiệm</a:t>
            </a:r>
            <a:r>
              <a:rPr lang="en-US" sz="2400" dirty="0">
                <a:latin typeface="Arial" pitchFamily="34" charset="0"/>
                <a:cs typeface="Arial" pitchFamily="34" charset="0"/>
              </a:rPr>
              <a:t> </a:t>
            </a:r>
            <a:r>
              <a:rPr lang="en-US" sz="2400" dirty="0" err="1">
                <a:latin typeface="Arial" pitchFamily="34" charset="0"/>
                <a:cs typeface="Arial" pitchFamily="34" charset="0"/>
              </a:rPr>
              <a:t>vụ</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cụ</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phải</a:t>
            </a:r>
            <a:r>
              <a:rPr lang="en-US" sz="2400" dirty="0">
                <a:latin typeface="Arial" pitchFamily="34" charset="0"/>
                <a:cs typeface="Arial" pitchFamily="34" charset="0"/>
              </a:rPr>
              <a:t> </a:t>
            </a:r>
            <a:r>
              <a:rPr lang="en-US" sz="2400" dirty="0" err="1">
                <a:latin typeface="Arial" pitchFamily="34" charset="0"/>
                <a:cs typeface="Arial" pitchFamily="34" charset="0"/>
              </a:rPr>
              <a:t>phản</a:t>
            </a:r>
            <a:r>
              <a:rPr lang="en-US" sz="2400" dirty="0">
                <a:latin typeface="Arial" pitchFamily="34" charset="0"/>
                <a:cs typeface="Arial" pitchFamily="34" charset="0"/>
              </a:rPr>
              <a:t> </a:t>
            </a:r>
            <a:r>
              <a:rPr lang="en-US" sz="2400" dirty="0" err="1">
                <a:latin typeface="Arial" pitchFamily="34" charset="0"/>
                <a:cs typeface="Arial" pitchFamily="34" charset="0"/>
              </a:rPr>
              <a:t>ánh</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yêu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đạt</a:t>
            </a:r>
            <a:r>
              <a:rPr lang="en-US" sz="2400" dirty="0">
                <a:latin typeface="Arial" pitchFamily="34" charset="0"/>
                <a:cs typeface="Arial" pitchFamily="34" charset="0"/>
              </a:rPr>
              <a:t> </a:t>
            </a:r>
            <a:r>
              <a:rPr lang="en-US" sz="2400" dirty="0" err="1">
                <a:latin typeface="Arial" pitchFamily="34" charset="0"/>
                <a:cs typeface="Arial" pitchFamily="34" charset="0"/>
              </a:rPr>
              <a:t>nêu</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mỗi</a:t>
            </a:r>
            <a:r>
              <a:rPr lang="en-US" sz="2400" dirty="0">
                <a:latin typeface="Arial" pitchFamily="34" charset="0"/>
                <a:cs typeface="Arial" pitchFamily="34" charset="0"/>
              </a:rPr>
              <a:t> </a:t>
            </a:r>
            <a:r>
              <a:rPr lang="en-US" sz="2400" dirty="0" err="1">
                <a:latin typeface="Arial" pitchFamily="34" charset="0"/>
                <a:cs typeface="Arial" pitchFamily="34" charset="0"/>
              </a:rPr>
              <a:t>chủ</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a:latin typeface="Arial" pitchFamily="34" charset="0"/>
                <a:cs typeface="Arial" pitchFamily="34" charset="0"/>
              </a:rPr>
              <a:t>mạch</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a:t>
            </a:r>
          </a:p>
          <a:p>
            <a:pPr algn="just"/>
            <a:r>
              <a:rPr lang="en-US" sz="2400" dirty="0" smtClean="0">
                <a:latin typeface="Arial" pitchFamily="34" charset="0"/>
                <a:cs typeface="Arial" pitchFamily="34" charset="0"/>
              </a:rPr>
              <a:t>	d</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giữa</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tổng</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phải</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xuyên</a:t>
            </a:r>
            <a:r>
              <a:rPr lang="en-US" sz="2400" dirty="0">
                <a:latin typeface="Arial" pitchFamily="34" charset="0"/>
                <a:cs typeface="Arial" pitchFamily="34" charset="0"/>
              </a:rPr>
              <a:t>, </a:t>
            </a:r>
            <a:r>
              <a:rPr lang="en-US" sz="2400" dirty="0" err="1">
                <a:latin typeface="Arial" pitchFamily="34" charset="0"/>
                <a:cs typeface="Arial" pitchFamily="34" charset="0"/>
              </a:rPr>
              <a:t>liên</a:t>
            </a:r>
            <a:r>
              <a:rPr lang="en-US" sz="2400" dirty="0">
                <a:latin typeface="Arial" pitchFamily="34" charset="0"/>
                <a:cs typeface="Arial" pitchFamily="34" charset="0"/>
              </a:rPr>
              <a:t> </a:t>
            </a:r>
            <a:r>
              <a:rPr lang="en-US" sz="2400" dirty="0" err="1">
                <a:latin typeface="Arial" pitchFamily="34" charset="0"/>
                <a:cs typeface="Arial" pitchFamily="34" charset="0"/>
              </a:rPr>
              <a:t>tục</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tích</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mục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vì</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HS; </a:t>
            </a:r>
            <a:r>
              <a:rPr lang="en-US" sz="2400" dirty="0" err="1">
                <a:latin typeface="Arial" pitchFamily="34" charset="0"/>
                <a:cs typeface="Arial" pitchFamily="34" charset="0"/>
              </a:rPr>
              <a:t>khuyến</a:t>
            </a:r>
            <a:r>
              <a:rPr lang="en-US" sz="2400" dirty="0">
                <a:latin typeface="Arial" pitchFamily="34" charset="0"/>
                <a:cs typeface="Arial" pitchFamily="34" charset="0"/>
              </a:rPr>
              <a:t> </a:t>
            </a:r>
            <a:r>
              <a:rPr lang="en-US" sz="2400" dirty="0" err="1">
                <a:latin typeface="Arial" pitchFamily="34" charset="0"/>
                <a:cs typeface="Arial" pitchFamily="34" charset="0"/>
              </a:rPr>
              <a:t>khích</a:t>
            </a:r>
            <a:r>
              <a:rPr lang="en-US" sz="2400" dirty="0">
                <a:latin typeface="Arial" pitchFamily="34" charset="0"/>
                <a:cs typeface="Arial" pitchFamily="34" charset="0"/>
              </a:rPr>
              <a:t> </a:t>
            </a:r>
            <a:r>
              <a:rPr lang="en-US" sz="2400" dirty="0" err="1">
                <a:latin typeface="Arial" pitchFamily="34" charset="0"/>
                <a:cs typeface="Arial" pitchFamily="34" charset="0"/>
              </a:rPr>
              <a:t>tự</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đẳng</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2" name="TextBox 1"/>
          <p:cNvSpPr txBox="1"/>
          <p:nvPr/>
        </p:nvSpPr>
        <p:spPr>
          <a:xfrm>
            <a:off x="9144" y="1242030"/>
            <a:ext cx="4419800" cy="830997"/>
          </a:xfrm>
          <a:prstGeom prst="rect">
            <a:avLst/>
          </a:prstGeom>
          <a:noFill/>
        </p:spPr>
        <p:txBody>
          <a:bodyPr wrap="none" rtlCol="0">
            <a:spAutoFit/>
          </a:bodyPr>
          <a:lstStyle/>
          <a:p>
            <a:r>
              <a:rPr lang="en-US" sz="2400" b="1" smtClean="0">
                <a:latin typeface="Arial" pitchFamily="34" charset="0"/>
                <a:cs typeface="Arial" pitchFamily="34" charset="0"/>
              </a:rPr>
              <a:t>1. Đánh giá kết quả giáo dục.</a:t>
            </a:r>
            <a:endParaRPr lang="en-US" sz="2400" smtClean="0">
              <a:latin typeface="Arial" pitchFamily="34" charset="0"/>
              <a:cs typeface="Arial" pitchFamily="34" charset="0"/>
            </a:endParaRPr>
          </a:p>
          <a:p>
            <a:endParaRPr lang="en-US" sz="2400"/>
          </a:p>
        </p:txBody>
      </p:sp>
    </p:spTree>
    <p:extLst>
      <p:ext uri="{BB962C8B-B14F-4D97-AF65-F5344CB8AC3E}">
        <p14:creationId xmlns:p14="http://schemas.microsoft.com/office/powerpoint/2010/main" val="234432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58200" y="6324600"/>
            <a:ext cx="4790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112128"/>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3" name="TextBox 2"/>
          <p:cNvSpPr txBox="1"/>
          <p:nvPr/>
        </p:nvSpPr>
        <p:spPr>
          <a:xfrm>
            <a:off x="-49520" y="381000"/>
            <a:ext cx="8790711" cy="1107996"/>
          </a:xfrm>
          <a:prstGeom prst="rect">
            <a:avLst/>
          </a:prstGeom>
          <a:noFill/>
        </p:spPr>
        <p:txBody>
          <a:bodyPr wrap="square" rtlCol="0">
            <a:spAutoFit/>
          </a:bodyPr>
          <a:lstStyle/>
          <a:p>
            <a:r>
              <a:rPr lang="en-US" sz="2200" b="1">
                <a:solidFill>
                  <a:srgbClr val="0000FF"/>
                </a:solidFill>
                <a:latin typeface="Arial" pitchFamily="34" charset="0"/>
                <a:cs typeface="Arial" pitchFamily="34" charset="0"/>
              </a:rPr>
              <a:t>VI. ĐÁNH GIÁ KẾT QUẢ GIÁO DỤC, ĐỊNH HƯỚNG ĐÁNH GIÁ TRONG DẠY HỌC PHÁT TRIỂN NĂNG LỰC.</a:t>
            </a:r>
            <a:endParaRPr lang="en-US" sz="2200">
              <a:solidFill>
                <a:srgbClr val="0000FF"/>
              </a:solidFill>
              <a:latin typeface="Arial" pitchFamily="34" charset="0"/>
              <a:cs typeface="Arial" pitchFamily="34" charset="0"/>
            </a:endParaRPr>
          </a:p>
          <a:p>
            <a:endParaRPr lang="en-US" sz="2200">
              <a:solidFill>
                <a:srgbClr val="0000FF"/>
              </a:solidFill>
              <a:latin typeface="Arial" pitchFamily="34" charset="0"/>
              <a:cs typeface="Arial" pitchFamily="34" charset="0"/>
            </a:endParaRPr>
          </a:p>
        </p:txBody>
      </p:sp>
      <p:sp>
        <p:nvSpPr>
          <p:cNvPr id="5" name="TextBox 4"/>
          <p:cNvSpPr txBox="1"/>
          <p:nvPr/>
        </p:nvSpPr>
        <p:spPr>
          <a:xfrm>
            <a:off x="0" y="1066800"/>
            <a:ext cx="8933213" cy="5632311"/>
          </a:xfrm>
          <a:prstGeom prst="rect">
            <a:avLst/>
          </a:prstGeom>
          <a:solidFill>
            <a:schemeClr val="bg1"/>
          </a:solidFill>
        </p:spPr>
        <p:txBody>
          <a:bodyPr wrap="square" rtlCol="0">
            <a:spAutoFit/>
          </a:bodyPr>
          <a:lstStyle/>
          <a:p>
            <a:pPr algn="just"/>
            <a:r>
              <a:rPr lang="en-US" sz="2400" b="1" dirty="0">
                <a:latin typeface="Arial" pitchFamily="34" charset="0"/>
                <a:cs typeface="Arial" pitchFamily="34" charset="0"/>
              </a:rPr>
              <a:t>2. </a:t>
            </a:r>
            <a:r>
              <a:rPr lang="en-US" sz="2400" b="1" dirty="0" err="1">
                <a:latin typeface="Arial" pitchFamily="34" charset="0"/>
                <a:cs typeface="Arial" pitchFamily="34" charset="0"/>
              </a:rPr>
              <a:t>Định</a:t>
            </a:r>
            <a:r>
              <a:rPr lang="en-US" sz="2400" b="1" dirty="0">
                <a:latin typeface="Arial" pitchFamily="34" charset="0"/>
                <a:cs typeface="Arial" pitchFamily="34" charset="0"/>
              </a:rPr>
              <a:t> </a:t>
            </a:r>
            <a:r>
              <a:rPr lang="en-US" sz="2400" b="1" dirty="0" err="1">
                <a:latin typeface="Arial" pitchFamily="34" charset="0"/>
                <a:cs typeface="Arial" pitchFamily="34" charset="0"/>
              </a:rPr>
              <a:t>hướng</a:t>
            </a:r>
            <a:r>
              <a:rPr lang="en-US" sz="2400" b="1" dirty="0">
                <a:latin typeface="Arial" pitchFamily="34" charset="0"/>
                <a:cs typeface="Arial" pitchFamily="34" charset="0"/>
              </a:rPr>
              <a:t> </a:t>
            </a:r>
            <a:r>
              <a:rPr lang="en-US" sz="2400" b="1" dirty="0" err="1">
                <a:latin typeface="Arial" pitchFamily="34" charset="0"/>
                <a:cs typeface="Arial" pitchFamily="34" charset="0"/>
              </a:rPr>
              <a:t>đánh</a:t>
            </a:r>
            <a:r>
              <a:rPr lang="en-US" sz="2400" b="1" dirty="0">
                <a:latin typeface="Arial" pitchFamily="34" charset="0"/>
                <a:cs typeface="Arial" pitchFamily="34" charset="0"/>
              </a:rPr>
              <a:t> </a:t>
            </a:r>
            <a:r>
              <a:rPr lang="en-US" sz="2400" b="1" dirty="0" err="1">
                <a:latin typeface="Arial" pitchFamily="34" charset="0"/>
                <a:cs typeface="Arial" pitchFamily="34" charset="0"/>
              </a:rPr>
              <a:t>giá</a:t>
            </a:r>
            <a:r>
              <a:rPr lang="en-US" sz="2400" b="1" dirty="0">
                <a:latin typeface="Arial" pitchFamily="34" charset="0"/>
                <a:cs typeface="Arial" pitchFamily="34" charset="0"/>
              </a:rPr>
              <a:t> </a:t>
            </a:r>
            <a:r>
              <a:rPr lang="en-US" sz="2400" b="1" dirty="0" err="1">
                <a:latin typeface="Arial" pitchFamily="34" charset="0"/>
                <a:cs typeface="Arial" pitchFamily="34" charset="0"/>
              </a:rPr>
              <a:t>trong</a:t>
            </a:r>
            <a:r>
              <a:rPr lang="en-US" sz="2400" b="1" dirty="0">
                <a:latin typeface="Arial" pitchFamily="34" charset="0"/>
                <a:cs typeface="Arial" pitchFamily="34" charset="0"/>
              </a:rPr>
              <a:t> DH </a:t>
            </a:r>
            <a:r>
              <a:rPr lang="en-US" sz="2400" b="1" dirty="0" err="1">
                <a:latin typeface="Arial" pitchFamily="34" charset="0"/>
                <a:cs typeface="Arial" pitchFamily="34" charset="0"/>
              </a:rPr>
              <a:t>phát</a:t>
            </a:r>
            <a:r>
              <a:rPr lang="en-US" sz="2400" b="1" dirty="0">
                <a:latin typeface="Arial" pitchFamily="34" charset="0"/>
                <a:cs typeface="Arial" pitchFamily="34" charset="0"/>
              </a:rPr>
              <a:t> </a:t>
            </a:r>
            <a:r>
              <a:rPr lang="en-US" sz="2400" b="1" dirty="0" err="1">
                <a:latin typeface="Arial" pitchFamily="34" charset="0"/>
                <a:cs typeface="Arial" pitchFamily="34" charset="0"/>
              </a:rPr>
              <a:t>triển</a:t>
            </a:r>
            <a:r>
              <a:rPr lang="en-US" sz="2400" b="1" dirty="0">
                <a:latin typeface="Arial" pitchFamily="34" charset="0"/>
                <a:cs typeface="Arial" pitchFamily="34" charset="0"/>
              </a:rPr>
              <a:t> </a:t>
            </a:r>
            <a:r>
              <a:rPr lang="en-US" sz="2400" b="1" dirty="0" err="1">
                <a:latin typeface="Arial" pitchFamily="34" charset="0"/>
                <a:cs typeface="Arial" pitchFamily="34" charset="0"/>
              </a:rPr>
              <a:t>năng</a:t>
            </a:r>
            <a:r>
              <a:rPr lang="en-US" sz="2400" b="1" dirty="0">
                <a:latin typeface="Arial" pitchFamily="34" charset="0"/>
                <a:cs typeface="Arial" pitchFamily="34" charset="0"/>
              </a:rPr>
              <a:t> </a:t>
            </a:r>
            <a:r>
              <a:rPr lang="en-US" sz="2400" b="1" dirty="0" err="1">
                <a:latin typeface="Arial" pitchFamily="34" charset="0"/>
                <a:cs typeface="Arial" pitchFamily="34" charset="0"/>
              </a:rPr>
              <a:t>lực</a:t>
            </a:r>
            <a:r>
              <a:rPr lang="en-US" sz="2400" b="1" dirty="0">
                <a:latin typeface="Arial" pitchFamily="34" charset="0"/>
                <a:cs typeface="Arial" pitchFamily="34" charset="0"/>
              </a:rPr>
              <a:t>.</a:t>
            </a:r>
            <a:endParaRPr lang="en-US" sz="2400" dirty="0">
              <a:latin typeface="Arial" pitchFamily="34" charset="0"/>
              <a:cs typeface="Arial" pitchFamily="34" charset="0"/>
            </a:endParaRPr>
          </a:p>
          <a:p>
            <a:pPr algn="just"/>
            <a:r>
              <a:rPr lang="en-US" sz="2400" dirty="0" smtClean="0">
                <a:latin typeface="Arial" pitchFamily="34" charset="0"/>
                <a:cs typeface="Arial" pitchFamily="34" charset="0"/>
              </a:rPr>
              <a:t>	-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DH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chú</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cả</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xuyên</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kì</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a:t>
            </a:r>
          </a:p>
          <a:p>
            <a:pPr algn="just"/>
            <a:r>
              <a:rPr lang="en-US" sz="2400" i="1" dirty="0" smtClean="0">
                <a:latin typeface="Arial" pitchFamily="34" charset="0"/>
                <a:cs typeface="Arial" pitchFamily="34" charset="0"/>
              </a:rPr>
              <a:t>	+ </a:t>
            </a:r>
            <a:r>
              <a:rPr lang="en-US" sz="2400" i="1" dirty="0" err="1">
                <a:latin typeface="Arial" pitchFamily="34" charset="0"/>
                <a:cs typeface="Arial" pitchFamily="34" charset="0"/>
              </a:rPr>
              <a:t>Đánh</a:t>
            </a:r>
            <a:r>
              <a:rPr lang="en-US" sz="2400" i="1" dirty="0">
                <a:latin typeface="Arial" pitchFamily="34" charset="0"/>
                <a:cs typeface="Arial" pitchFamily="34" charset="0"/>
              </a:rPr>
              <a:t> </a:t>
            </a:r>
            <a:r>
              <a:rPr lang="en-US" sz="2400" i="1" dirty="0" err="1">
                <a:latin typeface="Arial" pitchFamily="34" charset="0"/>
                <a:cs typeface="Arial" pitchFamily="34" charset="0"/>
              </a:rPr>
              <a:t>giá</a:t>
            </a:r>
            <a:r>
              <a:rPr lang="en-US" sz="2400" i="1" dirty="0">
                <a:latin typeface="Arial" pitchFamily="34" charset="0"/>
                <a:cs typeface="Arial" pitchFamily="34" charset="0"/>
              </a:rPr>
              <a:t> </a:t>
            </a:r>
            <a:r>
              <a:rPr lang="en-US" sz="2400" i="1" dirty="0" err="1">
                <a:latin typeface="Arial" pitchFamily="34" charset="0"/>
                <a:cs typeface="Arial" pitchFamily="34" charset="0"/>
              </a:rPr>
              <a:t>thường</a:t>
            </a:r>
            <a:r>
              <a:rPr lang="en-US" sz="2400" i="1" dirty="0">
                <a:latin typeface="Arial" pitchFamily="34" charset="0"/>
                <a:cs typeface="Arial" pitchFamily="34" charset="0"/>
              </a:rPr>
              <a:t> </a:t>
            </a:r>
            <a:r>
              <a:rPr lang="en-US" sz="2400" i="1" dirty="0" err="1">
                <a:latin typeface="Arial" pitchFamily="34" charset="0"/>
                <a:cs typeface="Arial" pitchFamily="34" charset="0"/>
              </a:rPr>
              <a:t>xuyên</a:t>
            </a:r>
            <a:r>
              <a:rPr lang="en-US" sz="2400" dirty="0">
                <a:latin typeface="Arial" pitchFamily="34" charset="0"/>
                <a:cs typeface="Arial" pitchFamily="34" charset="0"/>
              </a:rPr>
              <a:t>: hay </a:t>
            </a:r>
            <a:r>
              <a:rPr lang="en-US" sz="2400" dirty="0" err="1">
                <a:latin typeface="Arial" pitchFamily="34" charset="0"/>
                <a:cs typeface="Arial" pitchFamily="34" charset="0"/>
              </a:rPr>
              <a:t>còn</a:t>
            </a:r>
            <a:r>
              <a:rPr lang="en-US" sz="2400" dirty="0">
                <a:latin typeface="Arial" pitchFamily="34" charset="0"/>
                <a:cs typeface="Arial" pitchFamily="34" charset="0"/>
              </a:rPr>
              <a:t> </a:t>
            </a:r>
            <a:r>
              <a:rPr lang="en-US" sz="2400" dirty="0" err="1">
                <a:latin typeface="Arial" pitchFamily="34" charset="0"/>
                <a:cs typeface="Arial" pitchFamily="34" charset="0"/>
              </a:rPr>
              <a:t>gọi</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diễn</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giảng</a:t>
            </a:r>
            <a:r>
              <a:rPr lang="en-US" sz="2400" dirty="0">
                <a:latin typeface="Arial" pitchFamily="34" charset="0"/>
                <a:cs typeface="Arial" pitchFamily="34" charset="0"/>
              </a:rPr>
              <a:t>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cung</a:t>
            </a:r>
            <a:r>
              <a:rPr lang="en-US" sz="2400" dirty="0">
                <a:latin typeface="Arial" pitchFamily="34" charset="0"/>
                <a:cs typeface="Arial" pitchFamily="34" charset="0"/>
              </a:rPr>
              <a:t> </a:t>
            </a:r>
            <a:r>
              <a:rPr lang="en-US" sz="2400" dirty="0" err="1">
                <a:latin typeface="Arial" pitchFamily="34" charset="0"/>
                <a:cs typeface="Arial" pitchFamily="34" charset="0"/>
              </a:rPr>
              <a:t>cấp</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phản</a:t>
            </a:r>
            <a:r>
              <a:rPr lang="en-US" sz="2400" dirty="0">
                <a:latin typeface="Arial" pitchFamily="34" charset="0"/>
                <a:cs typeface="Arial" pitchFamily="34" charset="0"/>
              </a:rPr>
              <a:t> </a:t>
            </a:r>
            <a:r>
              <a:rPr lang="en-US" sz="2400" dirty="0" err="1">
                <a:latin typeface="Arial" pitchFamily="34" charset="0"/>
                <a:cs typeface="Arial" pitchFamily="34" charset="0"/>
              </a:rPr>
              <a:t>hồi</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GV </a:t>
            </a:r>
            <a:r>
              <a:rPr lang="en-US" sz="2400" dirty="0" err="1">
                <a:latin typeface="Arial" pitchFamily="34" charset="0"/>
                <a:cs typeface="Arial" pitchFamily="34" charset="0"/>
              </a:rPr>
              <a:t>và</a:t>
            </a:r>
            <a:r>
              <a:rPr lang="en-US" sz="2400" dirty="0">
                <a:latin typeface="Arial" pitchFamily="34" charset="0"/>
                <a:cs typeface="Arial" pitchFamily="34" charset="0"/>
              </a:rPr>
              <a:t> HS </a:t>
            </a:r>
            <a:r>
              <a:rPr lang="en-US" sz="2400" dirty="0" err="1">
                <a:latin typeface="Arial" pitchFamily="34" charset="0"/>
                <a:cs typeface="Arial" pitchFamily="34" charset="0"/>
              </a:rPr>
              <a:t>nhằm</a:t>
            </a:r>
            <a:r>
              <a:rPr lang="en-US" sz="2400" dirty="0">
                <a:latin typeface="Arial" pitchFamily="34" charset="0"/>
                <a:cs typeface="Arial" pitchFamily="34" charset="0"/>
              </a:rPr>
              <a:t> </a:t>
            </a:r>
            <a:r>
              <a:rPr lang="en-US" sz="2400" dirty="0" err="1">
                <a:latin typeface="Arial" pitchFamily="34" charset="0"/>
                <a:cs typeface="Arial" pitchFamily="34" charset="0"/>
              </a:rPr>
              <a:t>mục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cải</a:t>
            </a:r>
            <a:r>
              <a:rPr lang="en-US" sz="2400" dirty="0">
                <a:latin typeface="Arial" pitchFamily="34" charset="0"/>
                <a:cs typeface="Arial" pitchFamily="34" charset="0"/>
              </a:rPr>
              <a:t> </a:t>
            </a:r>
            <a:r>
              <a:rPr lang="en-US" sz="2400" dirty="0" err="1">
                <a:latin typeface="Arial" pitchFamily="34" charset="0"/>
                <a:cs typeface="Arial" pitchFamily="34" charset="0"/>
              </a:rPr>
              <a:t>thiện</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giảng</a:t>
            </a:r>
            <a:r>
              <a:rPr lang="en-US" sz="2400" dirty="0">
                <a:latin typeface="Arial" pitchFamily="34" charset="0"/>
                <a:cs typeface="Arial" pitchFamily="34" charset="0"/>
              </a:rPr>
              <a:t> </a:t>
            </a:r>
            <a:r>
              <a:rPr lang="en-US" sz="2400" dirty="0" err="1">
                <a:latin typeface="Arial" pitchFamily="34" charset="0"/>
                <a:cs typeface="Arial" pitchFamily="34" charset="0"/>
              </a:rPr>
              <a:t>dạy</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xuyên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xem</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vì</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vì</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HS.</a:t>
            </a:r>
          </a:p>
          <a:p>
            <a:pPr algn="just"/>
            <a:r>
              <a:rPr lang="en-US" sz="2400" i="1" dirty="0" smtClean="0">
                <a:latin typeface="Arial" pitchFamily="34" charset="0"/>
                <a:cs typeface="Arial" pitchFamily="34" charset="0"/>
              </a:rPr>
              <a:t>	+ </a:t>
            </a:r>
            <a:r>
              <a:rPr lang="en-US" sz="2400" i="1" dirty="0" err="1">
                <a:latin typeface="Arial" pitchFamily="34" charset="0"/>
                <a:cs typeface="Arial" pitchFamily="34" charset="0"/>
              </a:rPr>
              <a:t>Đánh</a:t>
            </a:r>
            <a:r>
              <a:rPr lang="en-US" sz="2400" i="1" dirty="0">
                <a:latin typeface="Arial" pitchFamily="34" charset="0"/>
                <a:cs typeface="Arial" pitchFamily="34" charset="0"/>
              </a:rPr>
              <a:t> </a:t>
            </a:r>
            <a:r>
              <a:rPr lang="en-US" sz="2400" i="1" dirty="0" err="1">
                <a:latin typeface="Arial" pitchFamily="34" charset="0"/>
                <a:cs typeface="Arial" pitchFamily="34" charset="0"/>
              </a:rPr>
              <a:t>giá</a:t>
            </a:r>
            <a:r>
              <a:rPr lang="en-US" sz="2400" i="1" dirty="0">
                <a:latin typeface="Arial" pitchFamily="34" charset="0"/>
                <a:cs typeface="Arial" pitchFamily="34" charset="0"/>
              </a:rPr>
              <a:t> </a:t>
            </a:r>
            <a:r>
              <a:rPr lang="en-US" sz="2400" i="1" dirty="0" err="1">
                <a:latin typeface="Arial" pitchFamily="34" charset="0"/>
                <a:cs typeface="Arial" pitchFamily="34" charset="0"/>
              </a:rPr>
              <a:t>định</a:t>
            </a:r>
            <a:r>
              <a:rPr lang="en-US" sz="2400" i="1" dirty="0">
                <a:latin typeface="Arial" pitchFamily="34" charset="0"/>
                <a:cs typeface="Arial" pitchFamily="34" charset="0"/>
              </a:rPr>
              <a:t> </a:t>
            </a:r>
            <a:r>
              <a:rPr lang="en-US" sz="2400" i="1" dirty="0" err="1">
                <a:latin typeface="Arial" pitchFamily="34" charset="0"/>
                <a:cs typeface="Arial" pitchFamily="34" charset="0"/>
              </a:rPr>
              <a:t>kì</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quả</a:t>
            </a:r>
            <a:r>
              <a:rPr lang="en-US" sz="2400" dirty="0">
                <a:latin typeface="Arial" pitchFamily="34" charset="0"/>
                <a:cs typeface="Arial" pitchFamily="34" charset="0"/>
              </a:rPr>
              <a:t> GD </a:t>
            </a:r>
            <a:r>
              <a:rPr lang="en-US" sz="2400" dirty="0" err="1">
                <a:latin typeface="Arial" pitchFamily="34" charset="0"/>
                <a:cs typeface="Arial" pitchFamily="34" charset="0"/>
              </a:rPr>
              <a:t>của</a:t>
            </a:r>
            <a:r>
              <a:rPr lang="en-US" sz="2400" dirty="0">
                <a:latin typeface="Arial" pitchFamily="34" charset="0"/>
                <a:cs typeface="Arial" pitchFamily="34" charset="0"/>
              </a:rPr>
              <a:t> HS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giai</a:t>
            </a:r>
            <a:r>
              <a:rPr lang="en-US" sz="2400" dirty="0">
                <a:latin typeface="Arial" pitchFamily="34" charset="0"/>
                <a:cs typeface="Arial" pitchFamily="34" charset="0"/>
              </a:rPr>
              <a:t> </a:t>
            </a:r>
            <a:r>
              <a:rPr lang="en-US" sz="2400" dirty="0" err="1">
                <a:latin typeface="Arial" pitchFamily="34" charset="0"/>
                <a:cs typeface="Arial" pitchFamily="34" charset="0"/>
              </a:rPr>
              <a:t>đoạn</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rèn</a:t>
            </a:r>
            <a:r>
              <a:rPr lang="en-US" sz="2400" dirty="0">
                <a:latin typeface="Arial" pitchFamily="34" charset="0"/>
                <a:cs typeface="Arial" pitchFamily="34" charset="0"/>
              </a:rPr>
              <a:t> </a:t>
            </a:r>
            <a:r>
              <a:rPr lang="en-US" sz="2400" dirty="0" err="1">
                <a:latin typeface="Arial" pitchFamily="34" charset="0"/>
                <a:cs typeface="Arial" pitchFamily="34" charset="0"/>
              </a:rPr>
              <a:t>luyện</a:t>
            </a:r>
            <a:r>
              <a:rPr lang="en-US" sz="2400" dirty="0">
                <a:latin typeface="Arial" pitchFamily="34" charset="0"/>
                <a:cs typeface="Arial" pitchFamily="34" charset="0"/>
              </a:rPr>
              <a:t> </a:t>
            </a:r>
            <a:r>
              <a:rPr lang="en-US" sz="2400" dirty="0" err="1">
                <a:latin typeface="Arial" pitchFamily="34" charset="0"/>
                <a:cs typeface="Arial" pitchFamily="34" charset="0"/>
              </a:rPr>
              <a:t>nhằm</a:t>
            </a:r>
            <a:r>
              <a:rPr lang="en-US" sz="2400" dirty="0">
                <a:latin typeface="Arial" pitchFamily="34" charset="0"/>
                <a:cs typeface="Arial" pitchFamily="34" charset="0"/>
              </a:rPr>
              <a:t> </a:t>
            </a:r>
            <a:r>
              <a:rPr lang="en-US" sz="2400" dirty="0" err="1">
                <a:latin typeface="Arial" pitchFamily="34" charset="0"/>
                <a:cs typeface="Arial" pitchFamily="34" charset="0"/>
              </a:rPr>
              <a:t>xác</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mức</a:t>
            </a:r>
            <a:r>
              <a:rPr lang="en-US" sz="2400" dirty="0">
                <a:latin typeface="Arial" pitchFamily="34" charset="0"/>
                <a:cs typeface="Arial" pitchFamily="34" charset="0"/>
              </a:rPr>
              <a:t> </a:t>
            </a:r>
            <a:r>
              <a:rPr lang="en-US" sz="2400" dirty="0" err="1">
                <a:latin typeface="Arial" pitchFamily="34" charset="0"/>
                <a:cs typeface="Arial" pitchFamily="34" charset="0"/>
              </a:rPr>
              <a:t>độ</a:t>
            </a:r>
            <a:r>
              <a:rPr lang="en-US" sz="2400" dirty="0">
                <a:latin typeface="Arial" pitchFamily="34" charset="0"/>
                <a:cs typeface="Arial" pitchFamily="34" charset="0"/>
              </a:rPr>
              <a:t> </a:t>
            </a:r>
            <a:r>
              <a:rPr lang="en-US" sz="2400" dirty="0" err="1">
                <a:latin typeface="Arial" pitchFamily="34" charset="0"/>
                <a:cs typeface="Arial" pitchFamily="34" charset="0"/>
              </a:rPr>
              <a:t>hoàn</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nhiệm</a:t>
            </a:r>
            <a:r>
              <a:rPr lang="en-US" sz="2400" dirty="0">
                <a:latin typeface="Arial" pitchFamily="34" charset="0"/>
                <a:cs typeface="Arial" pitchFamily="34" charset="0"/>
              </a:rPr>
              <a:t> </a:t>
            </a:r>
            <a:r>
              <a:rPr lang="en-US" sz="2400" dirty="0" err="1">
                <a:latin typeface="Arial" pitchFamily="34" charset="0"/>
                <a:cs typeface="Arial" pitchFamily="34" charset="0"/>
              </a:rPr>
              <a:t>vụ</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HS so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yêu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đạt</a:t>
            </a:r>
            <a:r>
              <a:rPr lang="en-US" sz="2400" dirty="0">
                <a:latin typeface="Arial" pitchFamily="34" charset="0"/>
                <a:cs typeface="Arial" pitchFamily="34" charset="0"/>
              </a:rPr>
              <a:t>, so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quy</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GDPT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HS. </a:t>
            </a:r>
          </a:p>
          <a:p>
            <a:pPr algn="just"/>
            <a:r>
              <a:rPr lang="en-US" sz="2400" dirty="0">
                <a:latin typeface="Arial" pitchFamily="34" charset="0"/>
                <a:cs typeface="Arial" pitchFamily="34" charset="0"/>
              </a:rPr>
              <a:t>	</a:t>
            </a:r>
          </a:p>
        </p:txBody>
      </p:sp>
    </p:spTree>
    <p:extLst>
      <p:ext uri="{BB962C8B-B14F-4D97-AF65-F5344CB8AC3E}">
        <p14:creationId xmlns:p14="http://schemas.microsoft.com/office/powerpoint/2010/main" val="1467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5327" y="6477001"/>
            <a:ext cx="628131" cy="38100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371600" y="18288"/>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3" name="TextBox 2"/>
          <p:cNvSpPr txBox="1"/>
          <p:nvPr/>
        </p:nvSpPr>
        <p:spPr>
          <a:xfrm>
            <a:off x="-24384" y="492204"/>
            <a:ext cx="8790711" cy="1107996"/>
          </a:xfrm>
          <a:prstGeom prst="rect">
            <a:avLst/>
          </a:prstGeom>
          <a:noFill/>
        </p:spPr>
        <p:txBody>
          <a:bodyPr wrap="square" rtlCol="0">
            <a:spAutoFit/>
          </a:bodyPr>
          <a:lstStyle/>
          <a:p>
            <a:r>
              <a:rPr lang="en-US" sz="2200" b="1">
                <a:solidFill>
                  <a:srgbClr val="0000FF"/>
                </a:solidFill>
                <a:latin typeface="Arial" pitchFamily="34" charset="0"/>
                <a:cs typeface="Arial" pitchFamily="34" charset="0"/>
              </a:rPr>
              <a:t>VI. ĐÁNH GIÁ KẾT QUẢ GIÁO DỤC, ĐỊNH HƯỚNG ĐÁNH GIÁ TRONG DẠY HỌC PHÁT TRIỂN NĂNG LỰC.</a:t>
            </a:r>
            <a:endParaRPr lang="en-US" sz="2200">
              <a:solidFill>
                <a:srgbClr val="0000FF"/>
              </a:solidFill>
              <a:latin typeface="Arial" pitchFamily="34" charset="0"/>
              <a:cs typeface="Arial" pitchFamily="34" charset="0"/>
            </a:endParaRPr>
          </a:p>
          <a:p>
            <a:endParaRPr lang="en-US" sz="2200">
              <a:solidFill>
                <a:srgbClr val="0000FF"/>
              </a:solidFill>
              <a:latin typeface="Arial" pitchFamily="34" charset="0"/>
              <a:cs typeface="Arial" pitchFamily="34" charset="0"/>
            </a:endParaRPr>
          </a:p>
        </p:txBody>
      </p:sp>
      <p:sp>
        <p:nvSpPr>
          <p:cNvPr id="5" name="TextBox 4"/>
          <p:cNvSpPr txBox="1"/>
          <p:nvPr/>
        </p:nvSpPr>
        <p:spPr>
          <a:xfrm>
            <a:off x="-17813" y="1600200"/>
            <a:ext cx="8933213" cy="5262979"/>
          </a:xfrm>
          <a:prstGeom prst="rect">
            <a:avLst/>
          </a:prstGeom>
          <a:solidFill>
            <a:schemeClr val="bg1"/>
          </a:solidFill>
        </p:spPr>
        <p:txBody>
          <a:bodyPr wrap="square" rtlCol="0">
            <a:spAutoFit/>
          </a:bodyPr>
          <a:lstStyle/>
          <a:p>
            <a:pPr algn="just"/>
            <a:r>
              <a:rPr lang="en-US" sz="2400" dirty="0" smtClean="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DH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phương</a:t>
            </a:r>
            <a:r>
              <a:rPr lang="en-US" sz="2400" dirty="0">
                <a:latin typeface="Arial" pitchFamily="34" charset="0"/>
                <a:cs typeface="Arial" pitchFamily="34" charset="0"/>
              </a:rPr>
              <a:t> </a:t>
            </a:r>
            <a:r>
              <a:rPr lang="en-US" sz="2400" dirty="0" err="1">
                <a:latin typeface="Arial" pitchFamily="34" charset="0"/>
                <a:cs typeface="Arial" pitchFamily="34" charset="0"/>
              </a:rPr>
              <a:t>pháp</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như</a:t>
            </a:r>
            <a:r>
              <a:rPr lang="en-US" sz="2400" dirty="0">
                <a:latin typeface="Arial" pitchFamily="34" charset="0"/>
                <a:cs typeface="Arial" pitchFamily="34" charset="0"/>
              </a:rPr>
              <a:t>: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tra</a:t>
            </a:r>
            <a:r>
              <a:rPr lang="en-US" sz="2400" dirty="0">
                <a:latin typeface="Arial" pitchFamily="34" charset="0"/>
                <a:cs typeface="Arial" pitchFamily="34" charset="0"/>
              </a:rPr>
              <a:t> </a:t>
            </a:r>
            <a:r>
              <a:rPr lang="en-US" sz="2400" dirty="0" err="1">
                <a:latin typeface="Arial" pitchFamily="34" charset="0"/>
                <a:cs typeface="Arial" pitchFamily="34" charset="0"/>
              </a:rPr>
              <a:t>viết</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sát</a:t>
            </a:r>
            <a:r>
              <a:rPr lang="en-US" sz="2400" dirty="0">
                <a:latin typeface="Arial" pitchFamily="34" charset="0"/>
                <a:cs typeface="Arial" pitchFamily="34" charset="0"/>
              </a:rPr>
              <a:t>; </a:t>
            </a:r>
            <a:r>
              <a:rPr lang="en-US" sz="2400" dirty="0" err="1">
                <a:latin typeface="Arial" pitchFamily="34" charset="0"/>
                <a:cs typeface="Arial" pitchFamily="34" charset="0"/>
              </a:rPr>
              <a:t>hỏi</a:t>
            </a:r>
            <a:r>
              <a:rPr lang="en-US" sz="2400" dirty="0">
                <a:latin typeface="Arial" pitchFamily="34" charset="0"/>
                <a:cs typeface="Arial" pitchFamily="34" charset="0"/>
              </a:rPr>
              <a:t> </a:t>
            </a:r>
            <a:r>
              <a:rPr lang="en-US" sz="2400" dirty="0" err="1">
                <a:latin typeface="Arial" pitchFamily="34" charset="0"/>
                <a:cs typeface="Arial" pitchFamily="34" charset="0"/>
              </a:rPr>
              <a:t>đáp</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hồ</a:t>
            </a:r>
            <a:r>
              <a:rPr lang="en-US" sz="2400" dirty="0">
                <a:latin typeface="Arial" pitchFamily="34" charset="0"/>
                <a:cs typeface="Arial" pitchFamily="34" charset="0"/>
              </a:rPr>
              <a:t> </a:t>
            </a:r>
            <a:r>
              <a:rPr lang="en-US" sz="2400" dirty="0" err="1">
                <a:latin typeface="Arial" pitchFamily="34" charset="0"/>
                <a:cs typeface="Arial" pitchFamily="34" charset="0"/>
              </a:rPr>
              <a:t>sơ</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a:t>
            </a:r>
          </a:p>
          <a:p>
            <a:pPr algn="just"/>
            <a:r>
              <a:rPr lang="en-US" sz="2400" i="1" dirty="0" smtClean="0">
                <a:latin typeface="Arial" pitchFamily="34" charset="0"/>
                <a:cs typeface="Arial" pitchFamily="34" charset="0"/>
              </a:rPr>
              <a:t>	+ </a:t>
            </a:r>
            <a:r>
              <a:rPr lang="en-US" sz="2400" i="1" dirty="0" err="1">
                <a:latin typeface="Arial" pitchFamily="34" charset="0"/>
                <a:cs typeface="Arial" pitchFamily="34" charset="0"/>
              </a:rPr>
              <a:t>Phương</a:t>
            </a:r>
            <a:r>
              <a:rPr lang="en-US" sz="2400" i="1" dirty="0">
                <a:latin typeface="Arial" pitchFamily="34" charset="0"/>
                <a:cs typeface="Arial" pitchFamily="34" charset="0"/>
              </a:rPr>
              <a:t> </a:t>
            </a:r>
            <a:r>
              <a:rPr lang="en-US" sz="2400" i="1" dirty="0" err="1">
                <a:latin typeface="Arial" pitchFamily="34" charset="0"/>
                <a:cs typeface="Arial" pitchFamily="34" charset="0"/>
              </a:rPr>
              <a:t>pháp</a:t>
            </a:r>
            <a:r>
              <a:rPr lang="en-US" sz="2400" i="1" dirty="0">
                <a:latin typeface="Arial" pitchFamily="34" charset="0"/>
                <a:cs typeface="Arial" pitchFamily="34" charset="0"/>
              </a:rPr>
              <a:t> </a:t>
            </a:r>
            <a:r>
              <a:rPr lang="en-US" sz="2400" i="1" dirty="0" err="1">
                <a:latin typeface="Arial" pitchFamily="34" charset="0"/>
                <a:cs typeface="Arial" pitchFamily="34" charset="0"/>
              </a:rPr>
              <a:t>kiểm</a:t>
            </a:r>
            <a:r>
              <a:rPr lang="en-US" sz="2400" i="1" dirty="0">
                <a:latin typeface="Arial" pitchFamily="34" charset="0"/>
                <a:cs typeface="Arial" pitchFamily="34" charset="0"/>
              </a:rPr>
              <a:t> </a:t>
            </a:r>
            <a:r>
              <a:rPr lang="en-US" sz="2400" i="1" dirty="0" err="1">
                <a:latin typeface="Arial" pitchFamily="34" charset="0"/>
                <a:cs typeface="Arial" pitchFamily="34" charset="0"/>
              </a:rPr>
              <a:t>tra</a:t>
            </a:r>
            <a:r>
              <a:rPr lang="en-US" sz="2400" i="1" dirty="0">
                <a:latin typeface="Arial" pitchFamily="34" charset="0"/>
                <a:cs typeface="Arial" pitchFamily="34" charset="0"/>
              </a:rPr>
              <a:t> </a:t>
            </a:r>
            <a:r>
              <a:rPr lang="en-US" sz="2400" i="1" dirty="0" err="1">
                <a:latin typeface="Arial" pitchFamily="34" charset="0"/>
                <a:cs typeface="Arial" pitchFamily="34" charset="0"/>
              </a:rPr>
              <a:t>viết</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PP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tra</a:t>
            </a:r>
            <a:r>
              <a:rPr lang="en-US" sz="2400" dirty="0">
                <a:latin typeface="Arial" pitchFamily="34" charset="0"/>
                <a:cs typeface="Arial" pitchFamily="34" charset="0"/>
              </a:rPr>
              <a:t> </a:t>
            </a:r>
            <a:r>
              <a:rPr lang="en-US" sz="2400" dirty="0" err="1">
                <a:latin typeface="Arial" pitchFamily="34" charset="0"/>
                <a:cs typeface="Arial" pitchFamily="34" charset="0"/>
              </a:rPr>
              <a:t>phổ</a:t>
            </a:r>
            <a:r>
              <a:rPr lang="en-US" sz="2400" dirty="0">
                <a:latin typeface="Arial" pitchFamily="34" charset="0"/>
                <a:cs typeface="Arial" pitchFamily="34" charset="0"/>
              </a:rPr>
              <a:t> </a:t>
            </a:r>
            <a:r>
              <a:rPr lang="en-US" sz="2400" dirty="0" err="1">
                <a:latin typeface="Arial" pitchFamily="34" charset="0"/>
                <a:cs typeface="Arial" pitchFamily="34" charset="0"/>
              </a:rPr>
              <a:t>biến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cùng</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điểm</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xong</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phần</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hay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xong</a:t>
            </a:r>
            <a:r>
              <a:rPr lang="en-US" sz="2400" dirty="0">
                <a:latin typeface="Arial" pitchFamily="34" charset="0"/>
                <a:cs typeface="Arial" pitchFamily="34" charset="0"/>
              </a:rPr>
              <a:t>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môn</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tra</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bao</a:t>
            </a:r>
            <a:r>
              <a:rPr lang="en-US" sz="2400" dirty="0">
                <a:latin typeface="Arial" pitchFamily="34" charset="0"/>
                <a:cs typeface="Arial" pitchFamily="34" charset="0"/>
              </a:rPr>
              <a:t> </a:t>
            </a:r>
            <a:r>
              <a:rPr lang="en-US" sz="2400" dirty="0" err="1">
                <a:latin typeface="Arial" pitchFamily="34" charset="0"/>
                <a:cs typeface="Arial" pitchFamily="34" charset="0"/>
              </a:rPr>
              <a:t>quát</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a:latin typeface="Arial" pitchFamily="34" charset="0"/>
                <a:cs typeface="Arial" pitchFamily="34" charset="0"/>
              </a:rPr>
              <a:t>lớn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tính</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tổng</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a:latin typeface="Arial" pitchFamily="34" charset="0"/>
                <a:cs typeface="Arial" pitchFamily="34" charset="0"/>
              </a:rPr>
              <a:t>nhỏ</a:t>
            </a:r>
            <a:r>
              <a:rPr lang="en-US" sz="2400" dirty="0">
                <a:latin typeface="Arial" pitchFamily="34" charset="0"/>
                <a:cs typeface="Arial" pitchFamily="34" charset="0"/>
              </a:rPr>
              <a:t>, HS </a:t>
            </a:r>
            <a:r>
              <a:rPr lang="en-US" sz="2400" dirty="0" err="1">
                <a:latin typeface="Arial" pitchFamily="34" charset="0"/>
                <a:cs typeface="Arial" pitchFamily="34" charset="0"/>
              </a:rPr>
              <a:t>phải</a:t>
            </a:r>
            <a:r>
              <a:rPr lang="en-US" sz="2400" dirty="0">
                <a:latin typeface="Arial" pitchFamily="34" charset="0"/>
                <a:cs typeface="Arial" pitchFamily="34" charset="0"/>
              </a:rPr>
              <a:t> </a:t>
            </a:r>
            <a:r>
              <a:rPr lang="en-US" sz="2400" dirty="0" err="1">
                <a:latin typeface="Arial" pitchFamily="34" charset="0"/>
                <a:cs typeface="Arial" pitchFamily="34" charset="0"/>
              </a:rPr>
              <a:t>diễn</a:t>
            </a:r>
            <a:r>
              <a:rPr lang="en-US" sz="2400" dirty="0">
                <a:latin typeface="Arial" pitchFamily="34" charset="0"/>
                <a:cs typeface="Arial" pitchFamily="34" charset="0"/>
              </a:rPr>
              <a:t> </a:t>
            </a:r>
            <a:r>
              <a:rPr lang="en-US" sz="2400" dirty="0" err="1">
                <a:latin typeface="Arial" pitchFamily="34" charset="0"/>
                <a:cs typeface="Arial" pitchFamily="34" charset="0"/>
              </a:rPr>
              <a:t>đạt</a:t>
            </a:r>
            <a:r>
              <a:rPr lang="en-US" sz="2400" dirty="0">
                <a:latin typeface="Arial" pitchFamily="34" charset="0"/>
                <a:cs typeface="Arial" pitchFamily="34" charset="0"/>
              </a:rPr>
              <a:t> </a:t>
            </a:r>
            <a:r>
              <a:rPr lang="en-US" sz="2400" dirty="0" err="1">
                <a:latin typeface="Arial" pitchFamily="34" charset="0"/>
                <a:cs typeface="Arial" pitchFamily="34" charset="0"/>
              </a:rPr>
              <a:t>câu</a:t>
            </a:r>
            <a:r>
              <a:rPr lang="en-US" sz="2400" dirty="0">
                <a:latin typeface="Arial" pitchFamily="34" charset="0"/>
                <a:cs typeface="Arial" pitchFamily="34" charset="0"/>
              </a:rPr>
              <a:t> </a:t>
            </a:r>
            <a:r>
              <a:rPr lang="en-US" sz="2400" dirty="0" err="1">
                <a:latin typeface="Arial" pitchFamily="34" charset="0"/>
                <a:cs typeface="Arial" pitchFamily="34" charset="0"/>
              </a:rPr>
              <a:t>trả</a:t>
            </a:r>
            <a:r>
              <a:rPr lang="en-US" sz="2400" dirty="0">
                <a:latin typeface="Arial" pitchFamily="34" charset="0"/>
                <a:cs typeface="Arial" pitchFamily="34" charset="0"/>
              </a:rPr>
              <a:t> </a:t>
            </a:r>
            <a:r>
              <a:rPr lang="en-US" sz="2400" dirty="0" err="1">
                <a:latin typeface="Arial" pitchFamily="34" charset="0"/>
                <a:cs typeface="Arial" pitchFamily="34" charset="0"/>
              </a:rPr>
              <a:t>lời</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a:t>
            </a:r>
            <a:r>
              <a:rPr lang="en-US" sz="2400" dirty="0" err="1">
                <a:latin typeface="Arial" pitchFamily="34" charset="0"/>
                <a:cs typeface="Arial" pitchFamily="34" charset="0"/>
              </a:rPr>
              <a:t>ngôn</a:t>
            </a:r>
            <a:r>
              <a:rPr lang="en-US" sz="2400" dirty="0">
                <a:latin typeface="Arial" pitchFamily="34" charset="0"/>
                <a:cs typeface="Arial" pitchFamily="34" charset="0"/>
              </a:rPr>
              <a:t> </a:t>
            </a:r>
            <a:r>
              <a:rPr lang="en-US" sz="2400" dirty="0" err="1">
                <a:latin typeface="Arial" pitchFamily="34" charset="0"/>
                <a:cs typeface="Arial" pitchFamily="34" charset="0"/>
              </a:rPr>
              <a:t>ngữ</a:t>
            </a:r>
            <a:r>
              <a:rPr lang="en-US" sz="2400" dirty="0">
                <a:latin typeface="Arial" pitchFamily="34" charset="0"/>
                <a:cs typeface="Arial" pitchFamily="34" charset="0"/>
              </a:rPr>
              <a:t> </a:t>
            </a:r>
            <a:r>
              <a:rPr lang="en-US" sz="2400" dirty="0" err="1">
                <a:latin typeface="Arial" pitchFamily="34" charset="0"/>
                <a:cs typeface="Arial" pitchFamily="34" charset="0"/>
              </a:rPr>
              <a:t>viết</a:t>
            </a:r>
            <a:r>
              <a:rPr lang="en-US" sz="2400" dirty="0">
                <a:latin typeface="Arial" pitchFamily="34" charset="0"/>
                <a:cs typeface="Arial" pitchFamily="34" charset="0"/>
              </a:rPr>
              <a:t>. </a:t>
            </a:r>
          </a:p>
          <a:p>
            <a:pPr algn="just"/>
            <a:r>
              <a:rPr lang="en-US" sz="2400" i="1" dirty="0" smtClean="0">
                <a:latin typeface="Arial" pitchFamily="34" charset="0"/>
                <a:cs typeface="Arial" pitchFamily="34" charset="0"/>
              </a:rPr>
              <a:t>	+ </a:t>
            </a:r>
            <a:r>
              <a:rPr lang="en-US" sz="2400" i="1" dirty="0" err="1">
                <a:latin typeface="Arial" pitchFamily="34" charset="0"/>
                <a:cs typeface="Arial" pitchFamily="34" charset="0"/>
              </a:rPr>
              <a:t>Phương</a:t>
            </a:r>
            <a:r>
              <a:rPr lang="en-US" sz="2400" i="1" dirty="0">
                <a:latin typeface="Arial" pitchFamily="34" charset="0"/>
                <a:cs typeface="Arial" pitchFamily="34" charset="0"/>
              </a:rPr>
              <a:t> </a:t>
            </a:r>
            <a:r>
              <a:rPr lang="en-US" sz="2400" i="1" dirty="0" err="1">
                <a:latin typeface="Arial" pitchFamily="34" charset="0"/>
                <a:cs typeface="Arial" pitchFamily="34" charset="0"/>
              </a:rPr>
              <a:t>pháp</a:t>
            </a:r>
            <a:r>
              <a:rPr lang="en-US" sz="2400" i="1" dirty="0">
                <a:latin typeface="Arial" pitchFamily="34" charset="0"/>
                <a:cs typeface="Arial" pitchFamily="34" charset="0"/>
              </a:rPr>
              <a:t> </a:t>
            </a:r>
            <a:r>
              <a:rPr lang="en-US" sz="2400" i="1" dirty="0" err="1">
                <a:latin typeface="Arial" pitchFamily="34" charset="0"/>
                <a:cs typeface="Arial" pitchFamily="34" charset="0"/>
              </a:rPr>
              <a:t>quan</a:t>
            </a:r>
            <a:r>
              <a:rPr lang="en-US" sz="2400" i="1" dirty="0">
                <a:latin typeface="Arial" pitchFamily="34" charset="0"/>
                <a:cs typeface="Arial" pitchFamily="34" charset="0"/>
              </a:rPr>
              <a:t> </a:t>
            </a:r>
            <a:r>
              <a:rPr lang="en-US" sz="2400" i="1" dirty="0" err="1">
                <a:latin typeface="Arial" pitchFamily="34" charset="0"/>
                <a:cs typeface="Arial" pitchFamily="34" charset="0"/>
              </a:rPr>
              <a:t>sát</a:t>
            </a:r>
            <a:r>
              <a:rPr lang="en-US" sz="2400" i="1" dirty="0">
                <a:latin typeface="Arial" pitchFamily="34" charset="0"/>
                <a:cs typeface="Arial" pitchFamily="34" charset="0"/>
              </a:rPr>
              <a:t>:</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phương</a:t>
            </a:r>
            <a:r>
              <a:rPr lang="en-US" sz="2400" dirty="0">
                <a:latin typeface="Arial" pitchFamily="34" charset="0"/>
                <a:cs typeface="Arial" pitchFamily="34" charset="0"/>
              </a:rPr>
              <a:t> </a:t>
            </a:r>
            <a:r>
              <a:rPr lang="en-US" sz="2400" dirty="0" err="1">
                <a:latin typeface="Arial" pitchFamily="34" charset="0"/>
                <a:cs typeface="Arial" pitchFamily="34" charset="0"/>
              </a:rPr>
              <a:t>pháp</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a:latin typeface="Arial" pitchFamily="34" charset="0"/>
                <a:cs typeface="Arial" pitchFamily="34" charset="0"/>
              </a:rPr>
              <a:t>cập</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dõi</a:t>
            </a:r>
            <a:r>
              <a:rPr lang="en-US" sz="2400" dirty="0">
                <a:latin typeface="Arial" pitchFamily="34" charset="0"/>
                <a:cs typeface="Arial" pitchFamily="34" charset="0"/>
              </a:rPr>
              <a:t> HS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xét</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do HS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ra.</a:t>
            </a:r>
            <a:endParaRPr lang="en-US" sz="2400" dirty="0">
              <a:latin typeface="Arial" pitchFamily="34" charset="0"/>
              <a:cs typeface="Arial" pitchFamily="34" charset="0"/>
            </a:endParaRPr>
          </a:p>
          <a:p>
            <a:pPr algn="just"/>
            <a:r>
              <a:rPr lang="en-US" sz="2400" dirty="0">
                <a:latin typeface="Arial" pitchFamily="34" charset="0"/>
                <a:cs typeface="Arial" pitchFamily="34" charset="0"/>
              </a:rPr>
              <a:t>	</a:t>
            </a:r>
          </a:p>
        </p:txBody>
      </p:sp>
      <p:sp>
        <p:nvSpPr>
          <p:cNvPr id="2" name="TextBox 1"/>
          <p:cNvSpPr txBox="1"/>
          <p:nvPr/>
        </p:nvSpPr>
        <p:spPr>
          <a:xfrm>
            <a:off x="0" y="1226403"/>
            <a:ext cx="8385327" cy="830997"/>
          </a:xfrm>
          <a:prstGeom prst="rect">
            <a:avLst/>
          </a:prstGeom>
          <a:noFill/>
        </p:spPr>
        <p:txBody>
          <a:bodyPr wrap="square" rtlCol="0">
            <a:spAutoFit/>
          </a:bodyPr>
          <a:lstStyle/>
          <a:p>
            <a:r>
              <a:rPr lang="en-US" sz="2400" b="1" smtClean="0">
                <a:latin typeface="Arial" pitchFamily="34" charset="0"/>
                <a:cs typeface="Arial" pitchFamily="34" charset="0"/>
              </a:rPr>
              <a:t>2. Định hướng đánh giá trong DH phát triển năng lực.</a:t>
            </a:r>
            <a:endParaRPr lang="en-US" sz="2400" smtClean="0">
              <a:latin typeface="Arial" pitchFamily="34" charset="0"/>
              <a:cs typeface="Arial" pitchFamily="34" charset="0"/>
            </a:endParaRPr>
          </a:p>
          <a:p>
            <a:endParaRPr lang="en-US" sz="2400"/>
          </a:p>
        </p:txBody>
      </p:sp>
    </p:spTree>
    <p:extLst>
      <p:ext uri="{BB962C8B-B14F-4D97-AF65-F5344CB8AC3E}">
        <p14:creationId xmlns:p14="http://schemas.microsoft.com/office/powerpoint/2010/main" val="4533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90700" y="6344379"/>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371600" y="-6096"/>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3" name="TextBox 2"/>
          <p:cNvSpPr txBox="1"/>
          <p:nvPr/>
        </p:nvSpPr>
        <p:spPr>
          <a:xfrm>
            <a:off x="-76200" y="533400"/>
            <a:ext cx="8790711" cy="1107996"/>
          </a:xfrm>
          <a:prstGeom prst="rect">
            <a:avLst/>
          </a:prstGeom>
          <a:noFill/>
        </p:spPr>
        <p:txBody>
          <a:bodyPr wrap="square" rtlCol="0">
            <a:spAutoFit/>
          </a:bodyPr>
          <a:lstStyle/>
          <a:p>
            <a:r>
              <a:rPr lang="en-US" sz="2200" b="1">
                <a:solidFill>
                  <a:srgbClr val="0000FF"/>
                </a:solidFill>
                <a:latin typeface="Arial" pitchFamily="34" charset="0"/>
                <a:cs typeface="Arial" pitchFamily="34" charset="0"/>
              </a:rPr>
              <a:t>VI. ĐÁNH GIÁ KẾT QUẢ GIÁO DỤC, ĐỊNH HƯỚNG ĐÁNH GIÁ TRONG DẠY HỌC PHÁT TRIỂN NĂNG LỰC.</a:t>
            </a:r>
            <a:endParaRPr lang="en-US" sz="2200">
              <a:solidFill>
                <a:srgbClr val="0000FF"/>
              </a:solidFill>
              <a:latin typeface="Arial" pitchFamily="34" charset="0"/>
              <a:cs typeface="Arial" pitchFamily="34" charset="0"/>
            </a:endParaRPr>
          </a:p>
          <a:p>
            <a:endParaRPr lang="en-US" sz="2200">
              <a:solidFill>
                <a:srgbClr val="0000FF"/>
              </a:solidFill>
              <a:latin typeface="Arial" pitchFamily="34" charset="0"/>
              <a:cs typeface="Arial" pitchFamily="34" charset="0"/>
            </a:endParaRPr>
          </a:p>
        </p:txBody>
      </p:sp>
      <p:sp>
        <p:nvSpPr>
          <p:cNvPr id="5" name="TextBox 4"/>
          <p:cNvSpPr txBox="1"/>
          <p:nvPr/>
        </p:nvSpPr>
        <p:spPr>
          <a:xfrm>
            <a:off x="0" y="1658064"/>
            <a:ext cx="8933213" cy="5047536"/>
          </a:xfrm>
          <a:prstGeom prst="rect">
            <a:avLst/>
          </a:prstGeom>
          <a:solidFill>
            <a:schemeClr val="bg1"/>
          </a:solidFill>
        </p:spPr>
        <p:txBody>
          <a:bodyPr wrap="square" rtlCol="0">
            <a:spAutoFit/>
          </a:bodyPr>
          <a:lstStyle/>
          <a:p>
            <a:pPr algn="just"/>
            <a:r>
              <a:rPr lang="en-US" sz="2300" dirty="0" smtClean="0">
                <a:latin typeface="Arial" pitchFamily="34" charset="0"/>
                <a:cs typeface="Arial" pitchFamily="34" charset="0"/>
              </a:rPr>
              <a:t>	</a:t>
            </a:r>
            <a:r>
              <a:rPr lang="en-US" sz="2300" i="1" dirty="0"/>
              <a:t>+ </a:t>
            </a:r>
            <a:r>
              <a:rPr lang="en-US" sz="2300" i="1" dirty="0" err="1"/>
              <a:t>Phương</a:t>
            </a:r>
            <a:r>
              <a:rPr lang="en-US" sz="2300" i="1" dirty="0"/>
              <a:t> </a:t>
            </a:r>
            <a:r>
              <a:rPr lang="en-US" sz="2300" i="1" dirty="0" err="1"/>
              <a:t>pháp</a:t>
            </a:r>
            <a:r>
              <a:rPr lang="en-US" sz="2300" i="1" dirty="0"/>
              <a:t> </a:t>
            </a:r>
            <a:r>
              <a:rPr lang="en-US" sz="2300" i="1" dirty="0" err="1"/>
              <a:t>hỏi</a:t>
            </a:r>
            <a:r>
              <a:rPr lang="en-US" sz="2300" i="1" dirty="0"/>
              <a:t> </a:t>
            </a:r>
            <a:r>
              <a:rPr lang="en-US" sz="2300" i="1" dirty="0" err="1"/>
              <a:t>đá</a:t>
            </a:r>
            <a:r>
              <a:rPr lang="en-US" sz="2300" dirty="0" err="1"/>
              <a:t>p</a:t>
            </a:r>
            <a:r>
              <a:rPr lang="en-US" sz="2300" dirty="0"/>
              <a:t>: </a:t>
            </a:r>
            <a:r>
              <a:rPr lang="en-US" sz="2300" dirty="0" err="1"/>
              <a:t>Là</a:t>
            </a:r>
            <a:r>
              <a:rPr lang="en-US" sz="2300" dirty="0"/>
              <a:t> PP HS </a:t>
            </a:r>
            <a:r>
              <a:rPr lang="en-US" sz="2300" dirty="0" err="1"/>
              <a:t>đặt</a:t>
            </a:r>
            <a:r>
              <a:rPr lang="en-US" sz="2300" dirty="0"/>
              <a:t> </a:t>
            </a:r>
            <a:r>
              <a:rPr lang="en-US" sz="2300" dirty="0" err="1"/>
              <a:t>câu</a:t>
            </a:r>
            <a:r>
              <a:rPr lang="en-US" sz="2300" dirty="0"/>
              <a:t> </a:t>
            </a:r>
            <a:r>
              <a:rPr lang="en-US" sz="2300" dirty="0" err="1"/>
              <a:t>hỏi</a:t>
            </a:r>
            <a:r>
              <a:rPr lang="en-US" sz="2300" dirty="0"/>
              <a:t> </a:t>
            </a:r>
            <a:r>
              <a:rPr lang="en-US" sz="2300" dirty="0" err="1"/>
              <a:t>và</a:t>
            </a:r>
            <a:r>
              <a:rPr lang="en-US" sz="2300" dirty="0"/>
              <a:t> HS </a:t>
            </a:r>
            <a:r>
              <a:rPr lang="en-US" sz="2300" dirty="0" err="1"/>
              <a:t>trả</a:t>
            </a:r>
            <a:r>
              <a:rPr lang="en-US" sz="2300" dirty="0"/>
              <a:t> </a:t>
            </a:r>
            <a:r>
              <a:rPr lang="en-US" sz="2300" dirty="0" err="1"/>
              <a:t>lời</a:t>
            </a:r>
            <a:r>
              <a:rPr lang="en-US" sz="2300" dirty="0"/>
              <a:t> </a:t>
            </a:r>
            <a:r>
              <a:rPr lang="en-US" sz="2300" dirty="0" err="1"/>
              <a:t>câu</a:t>
            </a:r>
            <a:r>
              <a:rPr lang="en-US" sz="2300" dirty="0"/>
              <a:t> </a:t>
            </a:r>
            <a:r>
              <a:rPr lang="en-US" sz="2300" dirty="0" err="1"/>
              <a:t>hỏi</a:t>
            </a:r>
            <a:r>
              <a:rPr lang="en-US" sz="2300" dirty="0"/>
              <a:t> </a:t>
            </a:r>
            <a:r>
              <a:rPr lang="en-US" sz="2300" dirty="0" err="1"/>
              <a:t>hoặc</a:t>
            </a:r>
            <a:r>
              <a:rPr lang="en-US" sz="2300" dirty="0"/>
              <a:t> </a:t>
            </a:r>
            <a:r>
              <a:rPr lang="en-US" sz="2300" dirty="0" err="1"/>
              <a:t>ngược</a:t>
            </a:r>
            <a:r>
              <a:rPr lang="en-US" sz="2300" dirty="0"/>
              <a:t> </a:t>
            </a:r>
            <a:r>
              <a:rPr lang="en-US" sz="2300" dirty="0" err="1"/>
              <a:t>lại</a:t>
            </a:r>
            <a:r>
              <a:rPr lang="en-US" sz="2300" dirty="0"/>
              <a:t>, </a:t>
            </a:r>
            <a:r>
              <a:rPr lang="en-US" sz="2300" dirty="0" err="1"/>
              <a:t>nhằm</a:t>
            </a:r>
            <a:r>
              <a:rPr lang="en-US" sz="2300" dirty="0"/>
              <a:t> </a:t>
            </a:r>
            <a:r>
              <a:rPr lang="en-US" sz="2300" dirty="0" err="1"/>
              <a:t>rút</a:t>
            </a:r>
            <a:r>
              <a:rPr lang="en-US" sz="2300" dirty="0"/>
              <a:t> </a:t>
            </a:r>
            <a:r>
              <a:rPr lang="en-US" sz="2300" dirty="0" err="1"/>
              <a:t>ra</a:t>
            </a:r>
            <a:r>
              <a:rPr lang="en-US" sz="2300" dirty="0"/>
              <a:t> </a:t>
            </a:r>
            <a:r>
              <a:rPr lang="en-US" sz="2300" dirty="0" err="1"/>
              <a:t>những</a:t>
            </a:r>
            <a:r>
              <a:rPr lang="en-US" sz="2300" dirty="0"/>
              <a:t> </a:t>
            </a:r>
            <a:r>
              <a:rPr lang="en-US" sz="2300" dirty="0" err="1"/>
              <a:t>kết</a:t>
            </a:r>
            <a:r>
              <a:rPr lang="en-US" sz="2300" dirty="0"/>
              <a:t> </a:t>
            </a:r>
            <a:r>
              <a:rPr lang="en-US" sz="2300" dirty="0" err="1"/>
              <a:t>luận</a:t>
            </a:r>
            <a:r>
              <a:rPr lang="en-US" sz="2300" dirty="0"/>
              <a:t>, </a:t>
            </a:r>
            <a:r>
              <a:rPr lang="en-US" sz="2300" dirty="0" err="1"/>
              <a:t>những</a:t>
            </a:r>
            <a:r>
              <a:rPr lang="en-US" sz="2300" dirty="0"/>
              <a:t> tri </a:t>
            </a:r>
            <a:r>
              <a:rPr lang="en-US" sz="2300" dirty="0" err="1"/>
              <a:t>thức</a:t>
            </a:r>
            <a:r>
              <a:rPr lang="en-US" sz="2300" dirty="0"/>
              <a:t> </a:t>
            </a:r>
            <a:r>
              <a:rPr lang="en-US" sz="2300" dirty="0" err="1"/>
              <a:t>mới</a:t>
            </a:r>
            <a:r>
              <a:rPr lang="en-US" sz="2300" dirty="0"/>
              <a:t> </a:t>
            </a:r>
            <a:r>
              <a:rPr lang="en-US" sz="2300" dirty="0" err="1"/>
              <a:t>mà</a:t>
            </a:r>
            <a:r>
              <a:rPr lang="en-US" sz="2300" dirty="0"/>
              <a:t> HS </a:t>
            </a:r>
            <a:r>
              <a:rPr lang="en-US" sz="2300" dirty="0" err="1"/>
              <a:t>cần</a:t>
            </a:r>
            <a:r>
              <a:rPr lang="en-US" sz="2300" dirty="0"/>
              <a:t> </a:t>
            </a:r>
            <a:r>
              <a:rPr lang="en-US" sz="2300" dirty="0" err="1"/>
              <a:t>nắm</a:t>
            </a:r>
            <a:r>
              <a:rPr lang="en-US" sz="2300" dirty="0"/>
              <a:t> </a:t>
            </a:r>
            <a:r>
              <a:rPr lang="en-US" sz="2300" dirty="0" err="1"/>
              <a:t>hoặc</a:t>
            </a:r>
            <a:r>
              <a:rPr lang="en-US" sz="2300" dirty="0"/>
              <a:t> </a:t>
            </a:r>
            <a:r>
              <a:rPr lang="en-US" sz="2300" dirty="0" err="1"/>
              <a:t>nhằm</a:t>
            </a:r>
            <a:r>
              <a:rPr lang="en-US" sz="2300" dirty="0"/>
              <a:t> </a:t>
            </a:r>
            <a:r>
              <a:rPr lang="en-US" sz="2300" dirty="0" err="1"/>
              <a:t>tổng</a:t>
            </a:r>
            <a:r>
              <a:rPr lang="en-US" sz="2300" dirty="0"/>
              <a:t> </a:t>
            </a:r>
            <a:r>
              <a:rPr lang="en-US" sz="2300" dirty="0" err="1"/>
              <a:t>kết</a:t>
            </a:r>
            <a:r>
              <a:rPr lang="en-US" sz="2300" dirty="0"/>
              <a:t>, </a:t>
            </a:r>
            <a:r>
              <a:rPr lang="en-US" sz="2300" dirty="0" err="1"/>
              <a:t>củng</a:t>
            </a:r>
            <a:r>
              <a:rPr lang="en-US" sz="2300" dirty="0"/>
              <a:t> </a:t>
            </a:r>
            <a:r>
              <a:rPr lang="en-US" sz="2300" dirty="0" err="1"/>
              <a:t>cố</a:t>
            </a:r>
            <a:r>
              <a:rPr lang="en-US" sz="2300" dirty="0"/>
              <a:t>, </a:t>
            </a:r>
            <a:r>
              <a:rPr lang="en-US" sz="2300" dirty="0" err="1"/>
              <a:t>kiểm</a:t>
            </a:r>
            <a:r>
              <a:rPr lang="en-US" sz="2300" dirty="0"/>
              <a:t> </a:t>
            </a:r>
            <a:r>
              <a:rPr lang="en-US" sz="2300" dirty="0" err="1"/>
              <a:t>tra</a:t>
            </a:r>
            <a:r>
              <a:rPr lang="en-US" sz="2300" dirty="0"/>
              <a:t> </a:t>
            </a:r>
            <a:r>
              <a:rPr lang="en-US" sz="2300" dirty="0" err="1"/>
              <a:t>mở</a:t>
            </a:r>
            <a:r>
              <a:rPr lang="en-US" sz="2300" dirty="0"/>
              <a:t> </a:t>
            </a:r>
            <a:r>
              <a:rPr lang="en-US" sz="2300" dirty="0" err="1"/>
              <a:t>rộng</a:t>
            </a:r>
            <a:r>
              <a:rPr lang="en-US" sz="2300" dirty="0"/>
              <a:t>, </a:t>
            </a:r>
            <a:r>
              <a:rPr lang="en-US" sz="2300" dirty="0" err="1"/>
              <a:t>đào</a:t>
            </a:r>
            <a:r>
              <a:rPr lang="en-US" sz="2300" dirty="0"/>
              <a:t> </a:t>
            </a:r>
            <a:r>
              <a:rPr lang="en-US" sz="2300" dirty="0" err="1"/>
              <a:t>sâu</a:t>
            </a:r>
            <a:r>
              <a:rPr lang="en-US" sz="2300" dirty="0"/>
              <a:t> </a:t>
            </a:r>
            <a:r>
              <a:rPr lang="en-US" sz="2300" dirty="0" err="1"/>
              <a:t>những</a:t>
            </a:r>
            <a:r>
              <a:rPr lang="en-US" sz="2300" dirty="0"/>
              <a:t> tri </a:t>
            </a:r>
            <a:r>
              <a:rPr lang="en-US" sz="2300" dirty="0" err="1"/>
              <a:t>thức</a:t>
            </a:r>
            <a:r>
              <a:rPr lang="en-US" sz="2300" dirty="0"/>
              <a:t> </a:t>
            </a:r>
            <a:r>
              <a:rPr lang="en-US" sz="2300" dirty="0" err="1"/>
              <a:t>mới</a:t>
            </a:r>
            <a:r>
              <a:rPr lang="en-US" sz="2300" dirty="0"/>
              <a:t> </a:t>
            </a:r>
            <a:r>
              <a:rPr lang="en-US" sz="2300" dirty="0" err="1"/>
              <a:t>mà</a:t>
            </a:r>
            <a:r>
              <a:rPr lang="en-US" sz="2300" dirty="0"/>
              <a:t> HS </a:t>
            </a:r>
            <a:r>
              <a:rPr lang="en-US" sz="2300" dirty="0" err="1"/>
              <a:t>cần</a:t>
            </a:r>
            <a:r>
              <a:rPr lang="en-US" sz="2300" dirty="0"/>
              <a:t> </a:t>
            </a:r>
            <a:r>
              <a:rPr lang="en-US" sz="2300" dirty="0" err="1"/>
              <a:t>nắm</a:t>
            </a:r>
            <a:r>
              <a:rPr lang="en-US" sz="2300" dirty="0"/>
              <a:t> </a:t>
            </a:r>
            <a:r>
              <a:rPr lang="en-US" sz="2300" dirty="0" err="1"/>
              <a:t>hoặc</a:t>
            </a:r>
            <a:r>
              <a:rPr lang="en-US" sz="2300" dirty="0"/>
              <a:t> </a:t>
            </a:r>
            <a:r>
              <a:rPr lang="en-US" sz="2300" dirty="0" err="1"/>
              <a:t>nhằm</a:t>
            </a:r>
            <a:r>
              <a:rPr lang="en-US" sz="2300" dirty="0"/>
              <a:t> </a:t>
            </a:r>
            <a:r>
              <a:rPr lang="en-US" sz="2300" dirty="0" err="1"/>
              <a:t>tổng</a:t>
            </a:r>
            <a:r>
              <a:rPr lang="en-US" sz="2300" dirty="0"/>
              <a:t> </a:t>
            </a:r>
            <a:r>
              <a:rPr lang="en-US" sz="2300" dirty="0" err="1"/>
              <a:t>kết</a:t>
            </a:r>
            <a:r>
              <a:rPr lang="en-US" sz="2300" dirty="0"/>
              <a:t>, </a:t>
            </a:r>
            <a:r>
              <a:rPr lang="en-US" sz="2300" dirty="0" err="1"/>
              <a:t>củng</a:t>
            </a:r>
            <a:r>
              <a:rPr lang="en-US" sz="2300" dirty="0"/>
              <a:t> </a:t>
            </a:r>
            <a:r>
              <a:rPr lang="en-US" sz="2300" dirty="0" err="1"/>
              <a:t>cố</a:t>
            </a:r>
            <a:r>
              <a:rPr lang="en-US" sz="2300" dirty="0"/>
              <a:t>, </a:t>
            </a:r>
            <a:r>
              <a:rPr lang="en-US" sz="2300" dirty="0" err="1"/>
              <a:t>kiểm</a:t>
            </a:r>
            <a:r>
              <a:rPr lang="en-US" sz="2300" dirty="0"/>
              <a:t> </a:t>
            </a:r>
            <a:r>
              <a:rPr lang="en-US" sz="2300" dirty="0" err="1"/>
              <a:t>tra</a:t>
            </a:r>
            <a:r>
              <a:rPr lang="en-US" sz="2300" dirty="0"/>
              <a:t> </a:t>
            </a:r>
            <a:r>
              <a:rPr lang="en-US" sz="2300" dirty="0" err="1"/>
              <a:t>mở</a:t>
            </a:r>
            <a:r>
              <a:rPr lang="en-US" sz="2300" dirty="0"/>
              <a:t> </a:t>
            </a:r>
            <a:r>
              <a:rPr lang="en-US" sz="2300" dirty="0" err="1"/>
              <a:t>rộng</a:t>
            </a:r>
            <a:r>
              <a:rPr lang="en-US" sz="2300" dirty="0"/>
              <a:t>, </a:t>
            </a:r>
            <a:r>
              <a:rPr lang="en-US" sz="2300" dirty="0" err="1"/>
              <a:t>đào</a:t>
            </a:r>
            <a:r>
              <a:rPr lang="en-US" sz="2300" dirty="0"/>
              <a:t> </a:t>
            </a:r>
            <a:r>
              <a:rPr lang="en-US" sz="2300" dirty="0" err="1"/>
              <a:t>sâu</a:t>
            </a:r>
            <a:r>
              <a:rPr lang="en-US" sz="2300" dirty="0"/>
              <a:t> </a:t>
            </a:r>
            <a:r>
              <a:rPr lang="en-US" sz="2300" dirty="0" err="1"/>
              <a:t>những</a:t>
            </a:r>
            <a:r>
              <a:rPr lang="en-US" sz="2300" dirty="0"/>
              <a:t> tri </a:t>
            </a:r>
            <a:r>
              <a:rPr lang="en-US" sz="2300" dirty="0" err="1"/>
              <a:t>thức</a:t>
            </a:r>
            <a:r>
              <a:rPr lang="en-US" sz="2300" dirty="0"/>
              <a:t> </a:t>
            </a:r>
            <a:r>
              <a:rPr lang="en-US" sz="2300" dirty="0" err="1"/>
              <a:t>mà</a:t>
            </a:r>
            <a:r>
              <a:rPr lang="en-US" sz="2300" dirty="0"/>
              <a:t> HS </a:t>
            </a:r>
            <a:r>
              <a:rPr lang="en-US" sz="2300" dirty="0" err="1"/>
              <a:t>đã</a:t>
            </a:r>
            <a:r>
              <a:rPr lang="en-US" sz="2300" dirty="0"/>
              <a:t> </a:t>
            </a:r>
            <a:r>
              <a:rPr lang="en-US" sz="2300" dirty="0" err="1"/>
              <a:t>học</a:t>
            </a:r>
            <a:r>
              <a:rPr lang="en-US" sz="2300" dirty="0"/>
              <a:t>. PP </a:t>
            </a:r>
            <a:r>
              <a:rPr lang="en-US" sz="2300" dirty="0" err="1"/>
              <a:t>đặt</a:t>
            </a:r>
            <a:r>
              <a:rPr lang="en-US" sz="2300" dirty="0"/>
              <a:t> </a:t>
            </a:r>
            <a:r>
              <a:rPr lang="en-US" sz="2300" dirty="0" err="1"/>
              <a:t>câu</a:t>
            </a:r>
            <a:r>
              <a:rPr lang="en-US" sz="2300" dirty="0"/>
              <a:t> </a:t>
            </a:r>
            <a:r>
              <a:rPr lang="en-US" sz="2300" dirty="0" err="1"/>
              <a:t>hỏi</a:t>
            </a:r>
            <a:r>
              <a:rPr lang="en-US" sz="2300" dirty="0"/>
              <a:t> </a:t>
            </a:r>
            <a:r>
              <a:rPr lang="en-US" sz="2300" dirty="0" err="1"/>
              <a:t>vấn</a:t>
            </a:r>
            <a:r>
              <a:rPr lang="en-US" sz="2300" dirty="0"/>
              <a:t> </a:t>
            </a:r>
            <a:r>
              <a:rPr lang="en-US" sz="2300" dirty="0" err="1"/>
              <a:t>đáp</a:t>
            </a:r>
            <a:r>
              <a:rPr lang="en-US" sz="2300" dirty="0"/>
              <a:t> </a:t>
            </a:r>
            <a:r>
              <a:rPr lang="en-US" sz="2300" dirty="0" err="1"/>
              <a:t>cung</a:t>
            </a:r>
            <a:r>
              <a:rPr lang="en-US" sz="2300" dirty="0"/>
              <a:t> </a:t>
            </a:r>
            <a:r>
              <a:rPr lang="en-US" sz="2300" dirty="0" err="1"/>
              <a:t>cấp</a:t>
            </a:r>
            <a:r>
              <a:rPr lang="en-US" sz="2300" dirty="0"/>
              <a:t> </a:t>
            </a:r>
            <a:r>
              <a:rPr lang="en-US" sz="2300" dirty="0" err="1"/>
              <a:t>rất</a:t>
            </a:r>
            <a:r>
              <a:rPr lang="en-US" sz="2300" dirty="0"/>
              <a:t> </a:t>
            </a:r>
            <a:r>
              <a:rPr lang="en-US" sz="2300" dirty="0" err="1"/>
              <a:t>nhiều</a:t>
            </a:r>
            <a:r>
              <a:rPr lang="en-US" sz="2300" dirty="0"/>
              <a:t> </a:t>
            </a:r>
            <a:r>
              <a:rPr lang="en-US" sz="2300" dirty="0" err="1"/>
              <a:t>thông</a:t>
            </a:r>
            <a:r>
              <a:rPr lang="en-US" sz="2300" dirty="0"/>
              <a:t> tin </a:t>
            </a:r>
            <a:r>
              <a:rPr lang="en-US" sz="2300" dirty="0" err="1"/>
              <a:t>chính</a:t>
            </a:r>
            <a:r>
              <a:rPr lang="en-US" sz="2300" dirty="0"/>
              <a:t> </a:t>
            </a:r>
            <a:r>
              <a:rPr lang="en-US" sz="2300" dirty="0" err="1"/>
              <a:t>thức</a:t>
            </a:r>
            <a:r>
              <a:rPr lang="en-US" sz="2300" dirty="0"/>
              <a:t> </a:t>
            </a:r>
            <a:r>
              <a:rPr lang="en-US" sz="2300" dirty="0" err="1"/>
              <a:t>và</a:t>
            </a:r>
            <a:r>
              <a:rPr lang="en-US" sz="2300" dirty="0"/>
              <a:t> </a:t>
            </a:r>
            <a:r>
              <a:rPr lang="en-US" sz="2300" dirty="0" err="1"/>
              <a:t>không</a:t>
            </a:r>
            <a:r>
              <a:rPr lang="en-US" sz="2300" dirty="0"/>
              <a:t> </a:t>
            </a:r>
            <a:r>
              <a:rPr lang="en-US" sz="2300" dirty="0" err="1"/>
              <a:t>chính</a:t>
            </a:r>
            <a:r>
              <a:rPr lang="en-US" sz="2300" dirty="0"/>
              <a:t> </a:t>
            </a:r>
            <a:r>
              <a:rPr lang="en-US" sz="2300" dirty="0" err="1"/>
              <a:t>thức</a:t>
            </a:r>
            <a:r>
              <a:rPr lang="en-US" sz="2300" dirty="0"/>
              <a:t> </a:t>
            </a:r>
            <a:r>
              <a:rPr lang="en-US" sz="2300" dirty="0" err="1"/>
              <a:t>về</a:t>
            </a:r>
            <a:r>
              <a:rPr lang="en-US" sz="2300" dirty="0"/>
              <a:t> HS. </a:t>
            </a:r>
            <a:r>
              <a:rPr lang="en-US" sz="2300" dirty="0" err="1"/>
              <a:t>Việc</a:t>
            </a:r>
            <a:r>
              <a:rPr lang="en-US" sz="2300" dirty="0"/>
              <a:t> </a:t>
            </a:r>
            <a:r>
              <a:rPr lang="en-US" sz="2300" dirty="0" err="1"/>
              <a:t>làm</a:t>
            </a:r>
            <a:r>
              <a:rPr lang="en-US" sz="2300" dirty="0"/>
              <a:t> </a:t>
            </a:r>
            <a:r>
              <a:rPr lang="en-US" sz="2300" dirty="0" err="1"/>
              <a:t>chủ</a:t>
            </a:r>
            <a:r>
              <a:rPr lang="en-US" sz="2300" dirty="0"/>
              <a:t>, </a:t>
            </a:r>
            <a:r>
              <a:rPr lang="en-US" sz="2300" dirty="0" err="1"/>
              <a:t>thành</a:t>
            </a:r>
            <a:r>
              <a:rPr lang="en-US" sz="2300" dirty="0"/>
              <a:t> </a:t>
            </a:r>
            <a:r>
              <a:rPr lang="en-US" sz="2300" dirty="0" err="1"/>
              <a:t>thạo</a:t>
            </a:r>
            <a:r>
              <a:rPr lang="en-US" sz="2300" dirty="0"/>
              <a:t> </a:t>
            </a:r>
            <a:r>
              <a:rPr lang="en-US" sz="2300" dirty="0" err="1"/>
              <a:t>các</a:t>
            </a:r>
            <a:r>
              <a:rPr lang="en-US" sz="2300" dirty="0"/>
              <a:t> </a:t>
            </a:r>
            <a:r>
              <a:rPr lang="en-US" sz="2300" dirty="0" err="1"/>
              <a:t>kĩ</a:t>
            </a:r>
            <a:r>
              <a:rPr lang="en-US" sz="2300" dirty="0"/>
              <a:t> </a:t>
            </a:r>
            <a:r>
              <a:rPr lang="en-US" sz="2300" dirty="0" err="1"/>
              <a:t>thuật</a:t>
            </a:r>
            <a:r>
              <a:rPr lang="en-US" sz="2300" dirty="0"/>
              <a:t> </a:t>
            </a:r>
            <a:r>
              <a:rPr lang="en-US" sz="2300" dirty="0" err="1"/>
              <a:t>đặt</a:t>
            </a:r>
            <a:r>
              <a:rPr lang="en-US" sz="2300" dirty="0"/>
              <a:t> </a:t>
            </a:r>
            <a:r>
              <a:rPr lang="en-US" sz="2300" dirty="0" err="1"/>
              <a:t>câu</a:t>
            </a:r>
            <a:r>
              <a:rPr lang="en-US" sz="2300" dirty="0"/>
              <a:t> </a:t>
            </a:r>
            <a:r>
              <a:rPr lang="en-US" sz="2300" dirty="0" err="1"/>
              <a:t>hỏi</a:t>
            </a:r>
            <a:r>
              <a:rPr lang="en-US" sz="2300" dirty="0"/>
              <a:t> </a:t>
            </a:r>
            <a:r>
              <a:rPr lang="en-US" sz="2300" dirty="0" err="1"/>
              <a:t>đặc</a:t>
            </a:r>
            <a:r>
              <a:rPr lang="en-US" sz="2300" dirty="0"/>
              <a:t> </a:t>
            </a:r>
            <a:r>
              <a:rPr lang="en-US" sz="2300" dirty="0" err="1"/>
              <a:t>biệt</a:t>
            </a:r>
            <a:r>
              <a:rPr lang="en-US" sz="2300" dirty="0"/>
              <a:t> </a:t>
            </a:r>
            <a:r>
              <a:rPr lang="en-US" sz="2300" dirty="0" err="1"/>
              <a:t>có</a:t>
            </a:r>
            <a:r>
              <a:rPr lang="en-US" sz="2300" dirty="0"/>
              <a:t> </a:t>
            </a:r>
            <a:r>
              <a:rPr lang="en-US" sz="2300" dirty="0" err="1"/>
              <a:t>ích</a:t>
            </a:r>
            <a:r>
              <a:rPr lang="en-US" sz="2300" dirty="0"/>
              <a:t> </a:t>
            </a:r>
            <a:r>
              <a:rPr lang="en-US" sz="2300" dirty="0" err="1"/>
              <a:t>trong</a:t>
            </a:r>
            <a:r>
              <a:rPr lang="en-US" sz="2300" dirty="0"/>
              <a:t> </a:t>
            </a:r>
            <a:r>
              <a:rPr lang="en-US" sz="2300" dirty="0" err="1"/>
              <a:t>khi</a:t>
            </a:r>
            <a:r>
              <a:rPr lang="en-US" sz="2300" dirty="0"/>
              <a:t> </a:t>
            </a:r>
            <a:r>
              <a:rPr lang="en-US" sz="2300" dirty="0" err="1"/>
              <a:t>dạy</a:t>
            </a:r>
            <a:r>
              <a:rPr lang="en-US" sz="2300" dirty="0"/>
              <a:t> </a:t>
            </a:r>
            <a:r>
              <a:rPr lang="en-US" sz="2300" dirty="0" err="1"/>
              <a:t>học</a:t>
            </a:r>
            <a:r>
              <a:rPr lang="en-US" sz="2300" dirty="0"/>
              <a:t>.</a:t>
            </a:r>
          </a:p>
          <a:p>
            <a:pPr algn="just"/>
            <a:r>
              <a:rPr lang="en-US" sz="2300" i="1" dirty="0" smtClean="0"/>
              <a:t>	+ </a:t>
            </a:r>
            <a:r>
              <a:rPr lang="en-US" sz="2300" i="1" dirty="0"/>
              <a:t>PP </a:t>
            </a:r>
            <a:r>
              <a:rPr lang="en-US" sz="2300" i="1" dirty="0" err="1"/>
              <a:t>đánh</a:t>
            </a:r>
            <a:r>
              <a:rPr lang="en-US" sz="2300" i="1" dirty="0"/>
              <a:t> </a:t>
            </a:r>
            <a:r>
              <a:rPr lang="en-US" sz="2300" i="1" dirty="0" err="1"/>
              <a:t>giá</a:t>
            </a:r>
            <a:r>
              <a:rPr lang="en-US" sz="2300" i="1" dirty="0"/>
              <a:t> </a:t>
            </a:r>
            <a:r>
              <a:rPr lang="en-US" sz="2300" i="1" dirty="0" err="1"/>
              <a:t>hồ</a:t>
            </a:r>
            <a:r>
              <a:rPr lang="en-US" sz="2300" i="1" dirty="0"/>
              <a:t> </a:t>
            </a:r>
            <a:r>
              <a:rPr lang="en-US" sz="2300" i="1" dirty="0" err="1"/>
              <a:t>sơ</a:t>
            </a:r>
            <a:r>
              <a:rPr lang="en-US" sz="2300" i="1" dirty="0"/>
              <a:t> </a:t>
            </a:r>
            <a:r>
              <a:rPr lang="en-US" sz="2300" i="1" dirty="0" err="1"/>
              <a:t>học</a:t>
            </a:r>
            <a:r>
              <a:rPr lang="en-US" sz="2300" i="1" dirty="0"/>
              <a:t> </a:t>
            </a:r>
            <a:r>
              <a:rPr lang="en-US" sz="2300" i="1" dirty="0" err="1"/>
              <a:t>tập</a:t>
            </a:r>
            <a:r>
              <a:rPr lang="en-US" sz="2300" dirty="0"/>
              <a:t>: </a:t>
            </a:r>
            <a:r>
              <a:rPr lang="en-US" sz="2300" dirty="0" err="1"/>
              <a:t>Là</a:t>
            </a:r>
            <a:r>
              <a:rPr lang="en-US" sz="2300" dirty="0"/>
              <a:t> PP </a:t>
            </a:r>
            <a:r>
              <a:rPr lang="en-US" sz="2300" dirty="0" err="1"/>
              <a:t>đánh</a:t>
            </a:r>
            <a:r>
              <a:rPr lang="en-US" sz="2300" dirty="0"/>
              <a:t> </a:t>
            </a:r>
            <a:r>
              <a:rPr lang="en-US" sz="2300" dirty="0" err="1"/>
              <a:t>giá</a:t>
            </a:r>
            <a:r>
              <a:rPr lang="en-US" sz="2300" dirty="0"/>
              <a:t> </a:t>
            </a:r>
            <a:r>
              <a:rPr lang="en-US" sz="2300" dirty="0" err="1"/>
              <a:t>thông</a:t>
            </a:r>
            <a:r>
              <a:rPr lang="en-US" sz="2300" dirty="0"/>
              <a:t> qua </a:t>
            </a:r>
            <a:r>
              <a:rPr lang="en-US" sz="2300" dirty="0" err="1"/>
              <a:t>tài</a:t>
            </a:r>
            <a:r>
              <a:rPr lang="en-US" sz="2300" dirty="0"/>
              <a:t> </a:t>
            </a:r>
            <a:r>
              <a:rPr lang="en-US" sz="2300" dirty="0" err="1"/>
              <a:t>liệu</a:t>
            </a:r>
            <a:r>
              <a:rPr lang="en-US" sz="2300" dirty="0"/>
              <a:t> minh </a:t>
            </a:r>
            <a:r>
              <a:rPr lang="en-US" sz="2300" dirty="0" err="1"/>
              <a:t>chứng</a:t>
            </a:r>
            <a:r>
              <a:rPr lang="en-US" sz="2300" dirty="0"/>
              <a:t> </a:t>
            </a:r>
            <a:r>
              <a:rPr lang="en-US" sz="2300" dirty="0" err="1"/>
              <a:t>cho</a:t>
            </a:r>
            <a:r>
              <a:rPr lang="en-US" sz="2300" dirty="0"/>
              <a:t> </a:t>
            </a:r>
            <a:r>
              <a:rPr lang="en-US" sz="2300" dirty="0" err="1"/>
              <a:t>sự</a:t>
            </a:r>
            <a:r>
              <a:rPr lang="en-US" sz="2300" dirty="0"/>
              <a:t> </a:t>
            </a:r>
            <a:r>
              <a:rPr lang="en-US" sz="2300" dirty="0" err="1"/>
              <a:t>tiến</a:t>
            </a:r>
            <a:r>
              <a:rPr lang="en-US" sz="2300" dirty="0"/>
              <a:t> </a:t>
            </a:r>
            <a:r>
              <a:rPr lang="en-US" sz="2300" dirty="0" err="1"/>
              <a:t>bộ</a:t>
            </a:r>
            <a:r>
              <a:rPr lang="en-US" sz="2300" dirty="0"/>
              <a:t> </a:t>
            </a:r>
            <a:r>
              <a:rPr lang="en-US" sz="2300" dirty="0" err="1"/>
              <a:t>của</a:t>
            </a:r>
            <a:r>
              <a:rPr lang="en-US" sz="2300" dirty="0"/>
              <a:t> HS, </a:t>
            </a:r>
            <a:r>
              <a:rPr lang="en-US" sz="2300" dirty="0" err="1"/>
              <a:t>trong</a:t>
            </a:r>
            <a:r>
              <a:rPr lang="en-US" sz="2300" dirty="0"/>
              <a:t> </a:t>
            </a:r>
            <a:r>
              <a:rPr lang="en-US" sz="2300" dirty="0" err="1"/>
              <a:t>đó</a:t>
            </a:r>
            <a:r>
              <a:rPr lang="en-US" sz="2300" dirty="0"/>
              <a:t> HS </a:t>
            </a:r>
            <a:r>
              <a:rPr lang="en-US" sz="2300" dirty="0" err="1"/>
              <a:t>tự</a:t>
            </a:r>
            <a:r>
              <a:rPr lang="en-US" sz="2300" dirty="0"/>
              <a:t> </a:t>
            </a:r>
            <a:r>
              <a:rPr lang="en-US" sz="2300" dirty="0" err="1"/>
              <a:t>đánh</a:t>
            </a:r>
            <a:r>
              <a:rPr lang="en-US" sz="2300" dirty="0"/>
              <a:t> </a:t>
            </a:r>
            <a:r>
              <a:rPr lang="en-US" sz="2300" dirty="0" err="1"/>
              <a:t>giá</a:t>
            </a:r>
            <a:r>
              <a:rPr lang="en-US" sz="2300" dirty="0"/>
              <a:t> </a:t>
            </a:r>
            <a:r>
              <a:rPr lang="en-US" sz="2300" dirty="0" err="1"/>
              <a:t>bản</a:t>
            </a:r>
            <a:r>
              <a:rPr lang="en-US" sz="2300" dirty="0"/>
              <a:t> </a:t>
            </a:r>
            <a:r>
              <a:rPr lang="en-US" sz="2300" dirty="0" err="1"/>
              <a:t>thân</a:t>
            </a:r>
            <a:r>
              <a:rPr lang="en-US" sz="2300" dirty="0"/>
              <a:t> </a:t>
            </a:r>
            <a:r>
              <a:rPr lang="en-US" sz="2300" dirty="0" err="1"/>
              <a:t>mình</a:t>
            </a:r>
            <a:r>
              <a:rPr lang="en-US" sz="2300" dirty="0"/>
              <a:t>, </a:t>
            </a:r>
            <a:r>
              <a:rPr lang="en-US" sz="2300" dirty="0" err="1"/>
              <a:t>tự</a:t>
            </a:r>
            <a:r>
              <a:rPr lang="en-US" sz="2300" dirty="0"/>
              <a:t> </a:t>
            </a:r>
            <a:r>
              <a:rPr lang="en-US" sz="2300" dirty="0" err="1"/>
              <a:t>ghi</a:t>
            </a:r>
            <a:r>
              <a:rPr lang="en-US" sz="2300" dirty="0"/>
              <a:t> </a:t>
            </a:r>
            <a:r>
              <a:rPr lang="en-US" sz="2300" dirty="0" err="1"/>
              <a:t>lại</a:t>
            </a:r>
            <a:r>
              <a:rPr lang="en-US" sz="2300" dirty="0"/>
              <a:t> </a:t>
            </a:r>
            <a:r>
              <a:rPr lang="en-US" sz="2300" dirty="0" err="1"/>
              <a:t>kết</a:t>
            </a:r>
            <a:r>
              <a:rPr lang="en-US" sz="2300" dirty="0"/>
              <a:t> </a:t>
            </a:r>
            <a:r>
              <a:rPr lang="en-US" sz="2300" dirty="0" err="1"/>
              <a:t>quả</a:t>
            </a:r>
            <a:r>
              <a:rPr lang="en-US" sz="2300" dirty="0"/>
              <a:t> </a:t>
            </a:r>
            <a:r>
              <a:rPr lang="en-US" sz="2300" dirty="0" err="1"/>
              <a:t>học</a:t>
            </a:r>
            <a:r>
              <a:rPr lang="en-US" sz="2300" dirty="0"/>
              <a:t> </a:t>
            </a:r>
            <a:r>
              <a:rPr lang="en-US" sz="2300" dirty="0" err="1"/>
              <a:t>tập</a:t>
            </a:r>
            <a:r>
              <a:rPr lang="en-US" sz="2300" dirty="0"/>
              <a:t> </a:t>
            </a:r>
            <a:r>
              <a:rPr lang="en-US" sz="2300" dirty="0" err="1"/>
              <a:t>trong</a:t>
            </a:r>
            <a:r>
              <a:rPr lang="en-US" sz="2300" dirty="0"/>
              <a:t> </a:t>
            </a:r>
            <a:r>
              <a:rPr lang="en-US" sz="2300" dirty="0" err="1"/>
              <a:t>quá</a:t>
            </a:r>
            <a:r>
              <a:rPr lang="en-US" sz="2300" dirty="0"/>
              <a:t> </a:t>
            </a:r>
            <a:r>
              <a:rPr lang="en-US" sz="2300" dirty="0" err="1"/>
              <a:t>trình</a:t>
            </a:r>
            <a:r>
              <a:rPr lang="en-US" sz="2300" dirty="0"/>
              <a:t> </a:t>
            </a:r>
            <a:r>
              <a:rPr lang="en-US" sz="2300" dirty="0" err="1"/>
              <a:t>học</a:t>
            </a:r>
            <a:r>
              <a:rPr lang="en-US" sz="2300" dirty="0"/>
              <a:t> </a:t>
            </a:r>
            <a:r>
              <a:rPr lang="en-US" sz="2300" dirty="0" err="1"/>
              <a:t>tập</a:t>
            </a:r>
            <a:r>
              <a:rPr lang="en-US" sz="2300" dirty="0"/>
              <a:t>, </a:t>
            </a:r>
            <a:r>
              <a:rPr lang="en-US" sz="2300" dirty="0" err="1"/>
              <a:t>tự</a:t>
            </a:r>
            <a:r>
              <a:rPr lang="en-US" sz="2300" dirty="0"/>
              <a:t> </a:t>
            </a:r>
            <a:r>
              <a:rPr lang="en-US" sz="2300" dirty="0" err="1"/>
              <a:t>đánh</a:t>
            </a:r>
            <a:r>
              <a:rPr lang="en-US" sz="2300" dirty="0"/>
              <a:t> </a:t>
            </a:r>
            <a:r>
              <a:rPr lang="en-US" sz="2300" dirty="0" err="1"/>
              <a:t>giá</a:t>
            </a:r>
            <a:r>
              <a:rPr lang="en-US" sz="2300" dirty="0"/>
              <a:t>, </a:t>
            </a:r>
            <a:r>
              <a:rPr lang="en-US" sz="2300" dirty="0" err="1"/>
              <a:t>đối</a:t>
            </a:r>
            <a:r>
              <a:rPr lang="en-US" sz="2300" dirty="0"/>
              <a:t> </a:t>
            </a:r>
            <a:r>
              <a:rPr lang="en-US" sz="2300" dirty="0" err="1"/>
              <a:t>chiếu</a:t>
            </a:r>
            <a:r>
              <a:rPr lang="en-US" sz="2300" dirty="0"/>
              <a:t> </a:t>
            </a:r>
            <a:r>
              <a:rPr lang="en-US" sz="2300" dirty="0" err="1"/>
              <a:t>với</a:t>
            </a:r>
            <a:r>
              <a:rPr lang="en-US" sz="2300" dirty="0"/>
              <a:t> </a:t>
            </a:r>
            <a:r>
              <a:rPr lang="en-US" sz="2300" dirty="0" err="1"/>
              <a:t>mục</a:t>
            </a:r>
            <a:r>
              <a:rPr lang="en-US" sz="2300" dirty="0"/>
              <a:t> </a:t>
            </a:r>
            <a:r>
              <a:rPr lang="en-US" sz="2300" dirty="0" err="1"/>
              <a:t>tiêu</a:t>
            </a:r>
            <a:r>
              <a:rPr lang="en-US" sz="2300" dirty="0"/>
              <a:t> </a:t>
            </a:r>
            <a:r>
              <a:rPr lang="en-US" sz="2300" dirty="0" err="1"/>
              <a:t>học</a:t>
            </a:r>
            <a:r>
              <a:rPr lang="en-US" sz="2300" dirty="0"/>
              <a:t> </a:t>
            </a:r>
            <a:r>
              <a:rPr lang="en-US" sz="2300" dirty="0" err="1"/>
              <a:t>tập</a:t>
            </a:r>
            <a:r>
              <a:rPr lang="en-US" sz="2300" dirty="0"/>
              <a:t> </a:t>
            </a:r>
            <a:r>
              <a:rPr lang="en-US" sz="2300" dirty="0" err="1"/>
              <a:t>đã</a:t>
            </a:r>
            <a:r>
              <a:rPr lang="en-US" sz="2300" dirty="0"/>
              <a:t> </a:t>
            </a:r>
            <a:r>
              <a:rPr lang="en-US" sz="2300" dirty="0" err="1"/>
              <a:t>đặt</a:t>
            </a:r>
            <a:r>
              <a:rPr lang="en-US" sz="2300" dirty="0"/>
              <a:t> </a:t>
            </a:r>
            <a:r>
              <a:rPr lang="en-US" sz="2300" dirty="0" err="1"/>
              <a:t>ra</a:t>
            </a:r>
            <a:r>
              <a:rPr lang="en-US" sz="2300" dirty="0"/>
              <a:t> </a:t>
            </a:r>
            <a:r>
              <a:rPr lang="en-US" sz="2300" dirty="0" err="1"/>
              <a:t>để</a:t>
            </a:r>
            <a:r>
              <a:rPr lang="en-US" sz="2300" dirty="0"/>
              <a:t> </a:t>
            </a:r>
            <a:r>
              <a:rPr lang="en-US" sz="2300" dirty="0" err="1"/>
              <a:t>nhận</a:t>
            </a:r>
            <a:r>
              <a:rPr lang="en-US" sz="2300" dirty="0"/>
              <a:t> </a:t>
            </a:r>
            <a:r>
              <a:rPr lang="en-US" sz="2300" dirty="0" err="1"/>
              <a:t>ra</a:t>
            </a:r>
            <a:r>
              <a:rPr lang="en-US" sz="2300" dirty="0"/>
              <a:t> </a:t>
            </a:r>
            <a:r>
              <a:rPr lang="en-US" sz="2300" dirty="0" err="1"/>
              <a:t>sự</a:t>
            </a:r>
            <a:r>
              <a:rPr lang="en-US" sz="2300" dirty="0"/>
              <a:t> </a:t>
            </a:r>
            <a:r>
              <a:rPr lang="en-US" sz="2300" dirty="0" err="1"/>
              <a:t>tiến</a:t>
            </a:r>
            <a:r>
              <a:rPr lang="en-US" sz="2300" dirty="0"/>
              <a:t> </a:t>
            </a:r>
            <a:r>
              <a:rPr lang="en-US" sz="2300" dirty="0" err="1"/>
              <a:t>bộ</a:t>
            </a:r>
            <a:r>
              <a:rPr lang="en-US" sz="2300" dirty="0"/>
              <a:t> </a:t>
            </a:r>
            <a:r>
              <a:rPr lang="en-US" sz="2300" dirty="0" err="1"/>
              <a:t>hoặc</a:t>
            </a:r>
            <a:r>
              <a:rPr lang="en-US" sz="2300" dirty="0"/>
              <a:t> </a:t>
            </a:r>
            <a:r>
              <a:rPr lang="en-US" sz="2300" dirty="0" err="1"/>
              <a:t>chưa</a:t>
            </a:r>
            <a:r>
              <a:rPr lang="en-US" sz="2300" dirty="0"/>
              <a:t> </a:t>
            </a:r>
            <a:r>
              <a:rPr lang="en-US" sz="2300" dirty="0" err="1"/>
              <a:t>tiến</a:t>
            </a:r>
            <a:r>
              <a:rPr lang="en-US" sz="2300" dirty="0"/>
              <a:t> </a:t>
            </a:r>
            <a:r>
              <a:rPr lang="en-US" sz="2300" dirty="0" err="1"/>
              <a:t>bộ</a:t>
            </a:r>
            <a:r>
              <a:rPr lang="en-US" sz="2300" dirty="0"/>
              <a:t>, HS </a:t>
            </a:r>
            <a:r>
              <a:rPr lang="en-US" sz="2300" dirty="0" err="1"/>
              <a:t>tự</a:t>
            </a:r>
            <a:r>
              <a:rPr lang="en-US" sz="2300" dirty="0"/>
              <a:t> </a:t>
            </a:r>
            <a:r>
              <a:rPr lang="en-US" sz="2300" dirty="0" err="1"/>
              <a:t>lưu</a:t>
            </a:r>
            <a:r>
              <a:rPr lang="en-US" sz="2300" dirty="0"/>
              <a:t> </a:t>
            </a:r>
            <a:r>
              <a:rPr lang="en-US" sz="2300" dirty="0" err="1"/>
              <a:t>giữ</a:t>
            </a:r>
            <a:r>
              <a:rPr lang="en-US" sz="2300" dirty="0"/>
              <a:t> </a:t>
            </a:r>
            <a:r>
              <a:rPr lang="en-US" sz="2300" dirty="0" err="1"/>
              <a:t>những</a:t>
            </a:r>
            <a:r>
              <a:rPr lang="en-US" sz="2300" dirty="0"/>
              <a:t> </a:t>
            </a:r>
            <a:r>
              <a:rPr lang="en-US" sz="2300" dirty="0" err="1"/>
              <a:t>sản</a:t>
            </a:r>
            <a:r>
              <a:rPr lang="en-US" sz="2300" dirty="0"/>
              <a:t> </a:t>
            </a:r>
            <a:r>
              <a:rPr lang="en-US" sz="2300" dirty="0" err="1"/>
              <a:t>phẩm</a:t>
            </a:r>
            <a:r>
              <a:rPr lang="en-US" sz="2300" dirty="0"/>
              <a:t> minh </a:t>
            </a:r>
            <a:r>
              <a:rPr lang="en-US" sz="2300" dirty="0" err="1"/>
              <a:t>chứng</a:t>
            </a:r>
            <a:r>
              <a:rPr lang="en-US" sz="2300" dirty="0"/>
              <a:t> </a:t>
            </a:r>
            <a:r>
              <a:rPr lang="en-US" sz="2300" dirty="0" err="1"/>
              <a:t>cho</a:t>
            </a:r>
            <a:r>
              <a:rPr lang="en-US" sz="2300" dirty="0"/>
              <a:t> </a:t>
            </a:r>
            <a:r>
              <a:rPr lang="en-US" sz="2300" dirty="0" err="1"/>
              <a:t>kết</a:t>
            </a:r>
            <a:r>
              <a:rPr lang="en-US" sz="2300" dirty="0"/>
              <a:t> </a:t>
            </a:r>
            <a:r>
              <a:rPr lang="en-US" sz="2300" dirty="0" err="1"/>
              <a:t>quả</a:t>
            </a:r>
            <a:r>
              <a:rPr lang="en-US" sz="2300" dirty="0"/>
              <a:t> </a:t>
            </a:r>
            <a:r>
              <a:rPr lang="en-US" sz="2300" dirty="0" err="1"/>
              <a:t>đó</a:t>
            </a:r>
            <a:r>
              <a:rPr lang="en-US" sz="2300" dirty="0"/>
              <a:t> </a:t>
            </a:r>
            <a:r>
              <a:rPr lang="en-US" sz="2300" dirty="0" err="1"/>
              <a:t>cùng</a:t>
            </a:r>
            <a:r>
              <a:rPr lang="en-US" sz="2300" dirty="0"/>
              <a:t> </a:t>
            </a:r>
            <a:r>
              <a:rPr lang="en-US" sz="2300" dirty="0" err="1"/>
              <a:t>với</a:t>
            </a:r>
            <a:r>
              <a:rPr lang="en-US" sz="2300" dirty="0"/>
              <a:t> </a:t>
            </a:r>
            <a:r>
              <a:rPr lang="en-US" sz="2300" dirty="0" err="1"/>
              <a:t>những</a:t>
            </a:r>
            <a:r>
              <a:rPr lang="en-US" sz="2300" dirty="0"/>
              <a:t> </a:t>
            </a:r>
            <a:r>
              <a:rPr lang="en-US" sz="2300" dirty="0" err="1"/>
              <a:t>lời</a:t>
            </a:r>
            <a:r>
              <a:rPr lang="en-US" sz="2300" dirty="0"/>
              <a:t> </a:t>
            </a:r>
            <a:r>
              <a:rPr lang="en-US" sz="2300" dirty="0" err="1"/>
              <a:t>nhận</a:t>
            </a:r>
            <a:r>
              <a:rPr lang="en-US" sz="2300" dirty="0"/>
              <a:t> </a:t>
            </a:r>
            <a:r>
              <a:rPr lang="en-US" sz="2300" dirty="0" err="1"/>
              <a:t>xét</a:t>
            </a:r>
            <a:r>
              <a:rPr lang="en-US" sz="2300" dirty="0"/>
              <a:t> </a:t>
            </a:r>
            <a:r>
              <a:rPr lang="en-US" sz="2300" dirty="0" err="1"/>
              <a:t>của</a:t>
            </a:r>
            <a:r>
              <a:rPr lang="en-US" sz="2300" dirty="0"/>
              <a:t> GV </a:t>
            </a:r>
            <a:r>
              <a:rPr lang="en-US" sz="2300" dirty="0" err="1"/>
              <a:t>và</a:t>
            </a:r>
            <a:r>
              <a:rPr lang="en-US" sz="2300" dirty="0"/>
              <a:t> </a:t>
            </a:r>
            <a:r>
              <a:rPr lang="en-US" sz="2300" dirty="0" err="1"/>
              <a:t>bạn</a:t>
            </a:r>
            <a:r>
              <a:rPr lang="en-US" sz="2300" dirty="0"/>
              <a:t> </a:t>
            </a:r>
            <a:r>
              <a:rPr lang="en-US" sz="2300" dirty="0" err="1"/>
              <a:t>học</a:t>
            </a:r>
            <a:r>
              <a:rPr lang="en-US" sz="2300" dirty="0"/>
              <a:t>. </a:t>
            </a:r>
            <a:r>
              <a:rPr lang="en-US" sz="2300" dirty="0" err="1"/>
              <a:t>Hồ</a:t>
            </a:r>
            <a:r>
              <a:rPr lang="en-US" sz="2300" dirty="0"/>
              <a:t> </a:t>
            </a:r>
            <a:r>
              <a:rPr lang="en-US" sz="2300" dirty="0" err="1"/>
              <a:t>sơ</a:t>
            </a:r>
            <a:r>
              <a:rPr lang="en-US" sz="2300" dirty="0"/>
              <a:t> </a:t>
            </a:r>
            <a:r>
              <a:rPr lang="en-US" sz="2300" dirty="0" err="1"/>
              <a:t>học</a:t>
            </a:r>
            <a:r>
              <a:rPr lang="en-US" sz="2300" dirty="0"/>
              <a:t> </a:t>
            </a:r>
            <a:r>
              <a:rPr lang="en-US" sz="2300" dirty="0" err="1"/>
              <a:t>tập</a:t>
            </a:r>
            <a:r>
              <a:rPr lang="en-US" sz="2300" dirty="0"/>
              <a:t> </a:t>
            </a:r>
            <a:r>
              <a:rPr lang="en-US" sz="2300" dirty="0" err="1"/>
              <a:t>như</a:t>
            </a:r>
            <a:r>
              <a:rPr lang="en-US" sz="2300" dirty="0"/>
              <a:t> </a:t>
            </a:r>
            <a:r>
              <a:rPr lang="en-US" sz="2300" dirty="0" err="1"/>
              <a:t>một</a:t>
            </a:r>
            <a:r>
              <a:rPr lang="en-US" sz="2300" dirty="0"/>
              <a:t> </a:t>
            </a:r>
            <a:r>
              <a:rPr lang="en-US" sz="2300" dirty="0" err="1"/>
              <a:t>bằng</a:t>
            </a:r>
            <a:r>
              <a:rPr lang="en-US" sz="2300" dirty="0"/>
              <a:t> </a:t>
            </a:r>
            <a:r>
              <a:rPr lang="en-US" sz="2300" dirty="0" err="1"/>
              <a:t>chứng</a:t>
            </a:r>
            <a:r>
              <a:rPr lang="en-US" sz="2300" dirty="0"/>
              <a:t> </a:t>
            </a:r>
            <a:r>
              <a:rPr lang="en-US" sz="2300" dirty="0" err="1"/>
              <a:t>về</a:t>
            </a:r>
            <a:r>
              <a:rPr lang="en-US" sz="2300" dirty="0"/>
              <a:t> </a:t>
            </a:r>
            <a:r>
              <a:rPr lang="en-US" sz="2300" dirty="0" err="1"/>
              <a:t>những</a:t>
            </a:r>
            <a:r>
              <a:rPr lang="en-US" sz="2300" dirty="0"/>
              <a:t> </a:t>
            </a:r>
            <a:r>
              <a:rPr lang="en-US" sz="2300" dirty="0" err="1"/>
              <a:t>điều</a:t>
            </a:r>
            <a:r>
              <a:rPr lang="en-US" sz="2300" dirty="0"/>
              <a:t> </a:t>
            </a:r>
            <a:r>
              <a:rPr lang="en-US" sz="2300" dirty="0" err="1"/>
              <a:t>mà</a:t>
            </a:r>
            <a:r>
              <a:rPr lang="en-US" sz="2300" dirty="0"/>
              <a:t> HS </a:t>
            </a:r>
            <a:r>
              <a:rPr lang="en-US" sz="2300" dirty="0" err="1"/>
              <a:t>đã</a:t>
            </a:r>
            <a:r>
              <a:rPr lang="en-US" sz="2300" dirty="0"/>
              <a:t> </a:t>
            </a:r>
            <a:r>
              <a:rPr lang="en-US" sz="2300" dirty="0" err="1"/>
              <a:t>tiếp</a:t>
            </a:r>
            <a:r>
              <a:rPr lang="en-US" sz="2300" dirty="0"/>
              <a:t> </a:t>
            </a:r>
            <a:r>
              <a:rPr lang="en-US" sz="2300" dirty="0" err="1"/>
              <a:t>thu</a:t>
            </a:r>
            <a:r>
              <a:rPr lang="en-US" sz="2300" dirty="0"/>
              <a:t> </a:t>
            </a:r>
            <a:r>
              <a:rPr lang="en-US" sz="2300" dirty="0" err="1"/>
              <a:t>được</a:t>
            </a:r>
            <a:r>
              <a:rPr lang="en-US" sz="2300" dirty="0"/>
              <a:t>.</a:t>
            </a:r>
          </a:p>
        </p:txBody>
      </p:sp>
      <p:sp>
        <p:nvSpPr>
          <p:cNvPr id="2" name="TextBox 1"/>
          <p:cNvSpPr txBox="1"/>
          <p:nvPr/>
        </p:nvSpPr>
        <p:spPr>
          <a:xfrm>
            <a:off x="-76200" y="1219200"/>
            <a:ext cx="7970520" cy="830997"/>
          </a:xfrm>
          <a:prstGeom prst="rect">
            <a:avLst/>
          </a:prstGeom>
          <a:noFill/>
        </p:spPr>
        <p:txBody>
          <a:bodyPr wrap="square" rtlCol="0">
            <a:spAutoFit/>
          </a:bodyPr>
          <a:lstStyle/>
          <a:p>
            <a:r>
              <a:rPr lang="en-US" sz="2400" b="1" smtClean="0">
                <a:latin typeface="Arial" pitchFamily="34" charset="0"/>
                <a:cs typeface="Arial" pitchFamily="34" charset="0"/>
              </a:rPr>
              <a:t>2. Định hướng đánh giá trong DH phát triển năng lực.</a:t>
            </a:r>
            <a:endParaRPr lang="en-US" sz="2400" smtClean="0">
              <a:latin typeface="Arial" pitchFamily="34" charset="0"/>
              <a:cs typeface="Arial" pitchFamily="34" charset="0"/>
            </a:endParaRPr>
          </a:p>
          <a:p>
            <a:endParaRPr lang="en-US" sz="2400"/>
          </a:p>
        </p:txBody>
      </p:sp>
    </p:spTree>
    <p:extLst>
      <p:ext uri="{BB962C8B-B14F-4D97-AF65-F5344CB8AC3E}">
        <p14:creationId xmlns:p14="http://schemas.microsoft.com/office/powerpoint/2010/main" val="255488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468243"/>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3" name="TextBox 2"/>
          <p:cNvSpPr txBox="1"/>
          <p:nvPr/>
        </p:nvSpPr>
        <p:spPr>
          <a:xfrm>
            <a:off x="204850" y="1116281"/>
            <a:ext cx="8790711" cy="1107996"/>
          </a:xfrm>
          <a:prstGeom prst="rect">
            <a:avLst/>
          </a:prstGeom>
          <a:noFill/>
        </p:spPr>
        <p:txBody>
          <a:bodyPr wrap="square" rtlCol="0">
            <a:spAutoFit/>
          </a:bodyPr>
          <a:lstStyle/>
          <a:p>
            <a:r>
              <a:rPr lang="en-US" sz="2200" b="1">
                <a:solidFill>
                  <a:srgbClr val="0000FF"/>
                </a:solidFill>
                <a:latin typeface="Arial" pitchFamily="34" charset="0"/>
                <a:cs typeface="Arial" pitchFamily="34" charset="0"/>
              </a:rPr>
              <a:t>VI. ĐÁNH GIÁ KẾT QUẢ GIÁO DỤC, ĐỊNH HƯỚNG ĐÁNH GIÁ TRONG DẠY HỌC PHÁT TRIỂN NĂNG LỰC.</a:t>
            </a:r>
            <a:endParaRPr lang="en-US" sz="2200">
              <a:solidFill>
                <a:srgbClr val="0000FF"/>
              </a:solidFill>
              <a:latin typeface="Arial" pitchFamily="34" charset="0"/>
              <a:cs typeface="Arial" pitchFamily="34" charset="0"/>
            </a:endParaRPr>
          </a:p>
          <a:p>
            <a:endParaRPr lang="en-US" sz="2200">
              <a:solidFill>
                <a:srgbClr val="0000FF"/>
              </a:solidFill>
              <a:latin typeface="Arial" pitchFamily="34" charset="0"/>
              <a:cs typeface="Arial" pitchFamily="34" charset="0"/>
            </a:endParaRPr>
          </a:p>
        </p:txBody>
      </p:sp>
      <p:sp>
        <p:nvSpPr>
          <p:cNvPr id="5" name="TextBox 4"/>
          <p:cNvSpPr txBox="1"/>
          <p:nvPr/>
        </p:nvSpPr>
        <p:spPr>
          <a:xfrm>
            <a:off x="142504" y="2287012"/>
            <a:ext cx="8933213" cy="3046988"/>
          </a:xfrm>
          <a:prstGeom prst="rect">
            <a:avLst/>
          </a:prstGeom>
          <a:noFill/>
        </p:spPr>
        <p:txBody>
          <a:bodyPr wrap="square" rtlCol="0">
            <a:spAutoFit/>
          </a:bodyPr>
          <a:lstStyle/>
          <a:p>
            <a:pPr algn="just"/>
            <a:r>
              <a:rPr lang="en-US" sz="2400" smtClean="0">
                <a:latin typeface="Arial" pitchFamily="34" charset="0"/>
                <a:cs typeface="Arial" pitchFamily="34" charset="0"/>
              </a:rPr>
              <a:t>	</a:t>
            </a:r>
            <a:r>
              <a:rPr lang="en-US" sz="2400" i="1">
                <a:latin typeface="Arial" pitchFamily="34" charset="0"/>
                <a:cs typeface="Arial" pitchFamily="34" charset="0"/>
              </a:rPr>
              <a:t>+ PP đánh giá sản phẩm học tập:</a:t>
            </a:r>
            <a:r>
              <a:rPr lang="en-US" sz="2400">
                <a:latin typeface="Arial" pitchFamily="34" charset="0"/>
                <a:cs typeface="Arial" pitchFamily="34" charset="0"/>
              </a:rPr>
              <a:t> Là PP đánh giá kết quả học tập của HS khi những kết quả ấy được thực hiện bằng các sản phẩm như bức vẽ, bản đồ, đồ vật, sáng tác, chế tạo, lắp ráp, thể hiện ở việc hoàn thành được công việc một cách có hiệu quả. Các tiêu chí và tiêu chuẩn để đánh giá sản phẩm là rất đa dạng. Đánh giá sản phẩm được dựa trên ngữ cảnh cụ thể của hiện thực.</a:t>
            </a:r>
          </a:p>
          <a:p>
            <a:pPr algn="just"/>
            <a:endParaRPr lang="en-US" sz="2400">
              <a:latin typeface="Arial" pitchFamily="34" charset="0"/>
              <a:cs typeface="Arial" pitchFamily="34" charset="0"/>
            </a:endParaRPr>
          </a:p>
        </p:txBody>
      </p:sp>
      <p:sp>
        <p:nvSpPr>
          <p:cNvPr id="2" name="TextBox 1"/>
          <p:cNvSpPr txBox="1"/>
          <p:nvPr/>
        </p:nvSpPr>
        <p:spPr>
          <a:xfrm>
            <a:off x="228600" y="1828800"/>
            <a:ext cx="8382000" cy="830997"/>
          </a:xfrm>
          <a:prstGeom prst="rect">
            <a:avLst/>
          </a:prstGeom>
          <a:noFill/>
        </p:spPr>
        <p:txBody>
          <a:bodyPr wrap="square" rtlCol="0">
            <a:spAutoFit/>
          </a:bodyPr>
          <a:lstStyle/>
          <a:p>
            <a:r>
              <a:rPr lang="en-US" sz="2400" b="1" smtClean="0">
                <a:latin typeface="Arial" pitchFamily="34" charset="0"/>
                <a:cs typeface="Arial" pitchFamily="34" charset="0"/>
              </a:rPr>
              <a:t>2. Định hướng đánh giá trong DH phát triển năng lực.</a:t>
            </a:r>
            <a:endParaRPr lang="en-US" sz="2400" smtClean="0">
              <a:latin typeface="Arial" pitchFamily="34" charset="0"/>
              <a:cs typeface="Arial" pitchFamily="34" charset="0"/>
            </a:endParaRPr>
          </a:p>
          <a:p>
            <a:endParaRPr lang="en-US" sz="2400"/>
          </a:p>
        </p:txBody>
      </p:sp>
    </p:spTree>
    <p:extLst>
      <p:ext uri="{BB962C8B-B14F-4D97-AF65-F5344CB8AC3E}">
        <p14:creationId xmlns:p14="http://schemas.microsoft.com/office/powerpoint/2010/main" val="33764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1" y="6480113"/>
            <a:ext cx="631458"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1285765" y="381000"/>
            <a:ext cx="6926027" cy="645528"/>
          </a:xfrm>
        </p:spPr>
        <p:txBody>
          <a:bodyPr/>
          <a:lstStyle/>
          <a:p>
            <a:pPr algn="ctr"/>
            <a:r>
              <a:rPr lang="en-US" sz="2400" b="1">
                <a:solidFill>
                  <a:srgbClr val="FF0000"/>
                </a:solidFill>
              </a:rPr>
              <a:t>CHƯƠNG TRÌNH MÔN </a:t>
            </a:r>
            <a:r>
              <a:rPr lang="en-US" sz="2400" b="1" smtClean="0">
                <a:solidFill>
                  <a:srgbClr val="FF0000"/>
                </a:solidFill>
              </a:rPr>
              <a:t>HỌC </a:t>
            </a:r>
            <a:r>
              <a:rPr lang="en-US" sz="2400" b="1">
                <a:solidFill>
                  <a:srgbClr val="FF0000"/>
                </a:solidFill>
              </a:rPr>
              <a:t>CÔNG NGHỆ LỚP 3</a:t>
            </a:r>
            <a:endParaRPr lang="en-US" sz="2400">
              <a:solidFill>
                <a:srgbClr val="FF0000"/>
              </a:solidFill>
            </a:endParaRPr>
          </a:p>
        </p:txBody>
      </p:sp>
      <p:sp>
        <p:nvSpPr>
          <p:cNvPr id="3" name="TextBox 2"/>
          <p:cNvSpPr txBox="1"/>
          <p:nvPr/>
        </p:nvSpPr>
        <p:spPr>
          <a:xfrm>
            <a:off x="204850" y="990600"/>
            <a:ext cx="8790711" cy="1107996"/>
          </a:xfrm>
          <a:prstGeom prst="rect">
            <a:avLst/>
          </a:prstGeom>
          <a:noFill/>
        </p:spPr>
        <p:txBody>
          <a:bodyPr wrap="square" rtlCol="0">
            <a:spAutoFit/>
          </a:bodyPr>
          <a:lstStyle/>
          <a:p>
            <a:r>
              <a:rPr lang="en-US" sz="2200" b="1">
                <a:solidFill>
                  <a:srgbClr val="0000FF"/>
                </a:solidFill>
                <a:latin typeface="Arial" pitchFamily="34" charset="0"/>
                <a:cs typeface="Arial" pitchFamily="34" charset="0"/>
              </a:rPr>
              <a:t>VI. ĐÁNH GIÁ KẾT QUẢ GIÁO DỤC, ĐỊNH HƯỚNG ĐÁNH GIÁ TRONG DẠY HỌC PHÁT TRIỂN NĂNG LỰC.</a:t>
            </a:r>
            <a:endParaRPr lang="en-US" sz="2200">
              <a:solidFill>
                <a:srgbClr val="0000FF"/>
              </a:solidFill>
              <a:latin typeface="Arial" pitchFamily="34" charset="0"/>
              <a:cs typeface="Arial" pitchFamily="34" charset="0"/>
            </a:endParaRPr>
          </a:p>
          <a:p>
            <a:endParaRPr lang="en-US" sz="2200">
              <a:solidFill>
                <a:srgbClr val="0000FF"/>
              </a:solidFill>
              <a:latin typeface="Arial" pitchFamily="34" charset="0"/>
              <a:cs typeface="Arial" pitchFamily="34" charset="0"/>
            </a:endParaRPr>
          </a:p>
        </p:txBody>
      </p:sp>
      <p:sp>
        <p:nvSpPr>
          <p:cNvPr id="5" name="TextBox 4"/>
          <p:cNvSpPr txBox="1"/>
          <p:nvPr/>
        </p:nvSpPr>
        <p:spPr>
          <a:xfrm>
            <a:off x="142504" y="1805057"/>
            <a:ext cx="8933213" cy="4308872"/>
          </a:xfrm>
          <a:prstGeom prst="rect">
            <a:avLst/>
          </a:prstGeom>
          <a:solidFill>
            <a:schemeClr val="bg1"/>
          </a:solidFill>
        </p:spPr>
        <p:txBody>
          <a:bodyPr wrap="square" rtlCol="0">
            <a:spAutoFit/>
          </a:bodyPr>
          <a:lstStyle/>
          <a:p>
            <a:r>
              <a:rPr lang="en-US" sz="2400" b="1" dirty="0">
                <a:latin typeface="Arial" pitchFamily="34" charset="0"/>
                <a:cs typeface="Arial" pitchFamily="34" charset="0"/>
              </a:rPr>
              <a:t>3. </a:t>
            </a:r>
            <a:r>
              <a:rPr lang="en-US" sz="2400" b="1" dirty="0" err="1">
                <a:latin typeface="Arial" pitchFamily="34" charset="0"/>
                <a:cs typeface="Arial" pitchFamily="34" charset="0"/>
              </a:rPr>
              <a:t>Công</a:t>
            </a:r>
            <a:r>
              <a:rPr lang="en-US" sz="2400" b="1" dirty="0">
                <a:latin typeface="Arial" pitchFamily="34" charset="0"/>
                <a:cs typeface="Arial" pitchFamily="34" charset="0"/>
              </a:rPr>
              <a:t> </a:t>
            </a:r>
            <a:r>
              <a:rPr lang="en-US" sz="2400" b="1" dirty="0" err="1">
                <a:latin typeface="Arial" pitchFamily="34" charset="0"/>
                <a:cs typeface="Arial" pitchFamily="34" charset="0"/>
              </a:rPr>
              <a:t>cụ</a:t>
            </a:r>
            <a:r>
              <a:rPr lang="en-US" sz="2400" b="1" dirty="0">
                <a:latin typeface="Arial" pitchFamily="34" charset="0"/>
                <a:cs typeface="Arial" pitchFamily="34" charset="0"/>
              </a:rPr>
              <a:t> </a:t>
            </a:r>
            <a:r>
              <a:rPr lang="en-US" sz="2400" b="1" dirty="0" err="1">
                <a:latin typeface="Arial" pitchFamily="34" charset="0"/>
                <a:cs typeface="Arial" pitchFamily="34" charset="0"/>
              </a:rPr>
              <a:t>đánh</a:t>
            </a:r>
            <a:r>
              <a:rPr lang="en-US" sz="2400" b="1" dirty="0">
                <a:latin typeface="Arial" pitchFamily="34" charset="0"/>
                <a:cs typeface="Arial" pitchFamily="34" charset="0"/>
              </a:rPr>
              <a:t> </a:t>
            </a:r>
            <a:r>
              <a:rPr lang="en-US" sz="2400" b="1" dirty="0" err="1">
                <a:latin typeface="Arial" pitchFamily="34" charset="0"/>
                <a:cs typeface="Arial" pitchFamily="34" charset="0"/>
              </a:rPr>
              <a:t>giá</a:t>
            </a:r>
            <a:r>
              <a:rPr lang="en-US" sz="2400" b="1" dirty="0">
                <a:latin typeface="Arial" pitchFamily="34" charset="0"/>
                <a:cs typeface="Arial" pitchFamily="34" charset="0"/>
              </a:rPr>
              <a:t> </a:t>
            </a:r>
            <a:r>
              <a:rPr lang="en-US" sz="2400" b="1" dirty="0" err="1">
                <a:latin typeface="Arial" pitchFamily="34" charset="0"/>
                <a:cs typeface="Arial" pitchFamily="34" charset="0"/>
              </a:rPr>
              <a:t>trong</a:t>
            </a:r>
            <a:r>
              <a:rPr lang="en-US" sz="2400" b="1" dirty="0">
                <a:latin typeface="Arial" pitchFamily="34" charset="0"/>
                <a:cs typeface="Arial" pitchFamily="34" charset="0"/>
              </a:rPr>
              <a:t> </a:t>
            </a:r>
            <a:r>
              <a:rPr lang="en-US" sz="2400" b="1" dirty="0" err="1">
                <a:latin typeface="Arial" pitchFamily="34" charset="0"/>
                <a:cs typeface="Arial" pitchFamily="34" charset="0"/>
              </a:rPr>
              <a:t>dạy</a:t>
            </a:r>
            <a:r>
              <a:rPr lang="en-US" sz="2400" b="1" dirty="0">
                <a:latin typeface="Arial" pitchFamily="34" charset="0"/>
                <a:cs typeface="Arial" pitchFamily="34" charset="0"/>
              </a:rPr>
              <a:t> </a:t>
            </a:r>
            <a:r>
              <a:rPr lang="en-US" sz="2400" b="1" dirty="0" err="1">
                <a:latin typeface="Arial" pitchFamily="34" charset="0"/>
                <a:cs typeface="Arial" pitchFamily="34" charset="0"/>
              </a:rPr>
              <a:t>học</a:t>
            </a:r>
            <a:r>
              <a:rPr lang="en-US" sz="2400" b="1" dirty="0">
                <a:latin typeface="Arial" pitchFamily="34" charset="0"/>
                <a:cs typeface="Arial" pitchFamily="34" charset="0"/>
              </a:rPr>
              <a:t> </a:t>
            </a:r>
            <a:r>
              <a:rPr lang="en-US" sz="2400" b="1" dirty="0" err="1">
                <a:latin typeface="Arial" pitchFamily="34" charset="0"/>
                <a:cs typeface="Arial" pitchFamily="34" charset="0"/>
              </a:rPr>
              <a:t>Công</a:t>
            </a:r>
            <a:r>
              <a:rPr lang="en-US" sz="2400" b="1" dirty="0">
                <a:latin typeface="Arial" pitchFamily="34" charset="0"/>
                <a:cs typeface="Arial" pitchFamily="34" charset="0"/>
              </a:rPr>
              <a:t> </a:t>
            </a:r>
            <a:r>
              <a:rPr lang="en-US" sz="2400" b="1" dirty="0" err="1">
                <a:latin typeface="Arial" pitchFamily="34" charset="0"/>
                <a:cs typeface="Arial" pitchFamily="34" charset="0"/>
              </a:rPr>
              <a:t>nghệ</a:t>
            </a:r>
            <a:r>
              <a:rPr lang="en-US" sz="2400" b="1" dirty="0">
                <a:latin typeface="Arial" pitchFamily="34" charset="0"/>
                <a:cs typeface="Arial" pitchFamily="34" charset="0"/>
              </a:rPr>
              <a:t> </a:t>
            </a:r>
            <a:r>
              <a:rPr lang="en-US" sz="2400" b="1" dirty="0" err="1">
                <a:latin typeface="Arial" pitchFamily="34" charset="0"/>
                <a:cs typeface="Arial" pitchFamily="34" charset="0"/>
              </a:rPr>
              <a:t>lớp</a:t>
            </a:r>
            <a:r>
              <a:rPr lang="en-US" sz="2400" b="1" dirty="0">
                <a:latin typeface="Arial" pitchFamily="34" charset="0"/>
                <a:cs typeface="Arial" pitchFamily="34" charset="0"/>
              </a:rPr>
              <a:t> 3.</a:t>
            </a:r>
            <a:endParaRPr lang="en-US" sz="2400" dirty="0">
              <a:latin typeface="Arial" pitchFamily="34" charset="0"/>
              <a:cs typeface="Arial" pitchFamily="34" charset="0"/>
            </a:endParaRPr>
          </a:p>
          <a:p>
            <a:pPr>
              <a:spcBef>
                <a:spcPts val="600"/>
              </a:spcBef>
            </a:pPr>
            <a:r>
              <a:rPr lang="en-US" sz="2400" dirty="0" smtClean="0">
                <a:latin typeface="Arial" pitchFamily="34" charset="0"/>
                <a:cs typeface="Arial" pitchFamily="34" charset="0"/>
              </a:rPr>
              <a:t>	- </a:t>
            </a:r>
            <a:r>
              <a:rPr lang="en-US" sz="2400" dirty="0" err="1">
                <a:latin typeface="Arial" pitchFamily="34" charset="0"/>
                <a:cs typeface="Arial" pitchFamily="34" charset="0"/>
              </a:rPr>
              <a:t>Trong</a:t>
            </a:r>
            <a:r>
              <a:rPr lang="en-US" sz="2400" dirty="0">
                <a:latin typeface="Arial" pitchFamily="34" charset="0"/>
                <a:cs typeface="Arial" pitchFamily="34" charset="0"/>
              </a:rPr>
              <a:t> DH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a:t>
            </a:r>
            <a:r>
              <a:rPr lang="en-US" sz="2400" dirty="0" err="1">
                <a:latin typeface="Arial" pitchFamily="34" charset="0"/>
                <a:cs typeface="Arial" pitchFamily="34" charset="0"/>
              </a:rPr>
              <a:t>lớp</a:t>
            </a:r>
            <a:r>
              <a:rPr lang="en-US" sz="2400" dirty="0">
                <a:latin typeface="Arial" pitchFamily="34" charset="0"/>
                <a:cs typeface="Arial" pitchFamily="34" charset="0"/>
              </a:rPr>
              <a:t> 3, </a:t>
            </a:r>
            <a:r>
              <a:rPr lang="en-US" sz="2400" dirty="0" err="1">
                <a:latin typeface="Arial" pitchFamily="34" charset="0"/>
                <a:cs typeface="Arial" pitchFamily="34" charset="0"/>
              </a:rPr>
              <a:t>cần</a:t>
            </a:r>
            <a:r>
              <a:rPr lang="en-US" sz="2400" dirty="0">
                <a:latin typeface="Arial" pitchFamily="34" charset="0"/>
                <a:cs typeface="Arial" pitchFamily="34" charset="0"/>
              </a:rPr>
              <a:t> </a:t>
            </a:r>
            <a:r>
              <a:rPr lang="en-US" sz="2400" dirty="0" err="1">
                <a:latin typeface="Arial" pitchFamily="34" charset="0"/>
                <a:cs typeface="Arial" pitchFamily="34" charset="0"/>
              </a:rPr>
              <a:t>chú</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tổng</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khai</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TT27/2020/TT-BGDĐT </a:t>
            </a:r>
            <a:r>
              <a:rPr lang="en-US" sz="2400" dirty="0" err="1">
                <a:latin typeface="Arial" pitchFamily="34" charset="0"/>
                <a:cs typeface="Arial" pitchFamily="34" charset="0"/>
              </a:rPr>
              <a:t>ngày</a:t>
            </a:r>
            <a:r>
              <a:rPr lang="en-US" sz="2400" dirty="0">
                <a:latin typeface="Arial" pitchFamily="34" charset="0"/>
                <a:cs typeface="Arial" pitchFamily="34" charset="0"/>
              </a:rPr>
              <a:t> 04/9/2020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GDĐT Ban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quy</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tiểu</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a:t>
            </a:r>
          </a:p>
          <a:p>
            <a:pPr>
              <a:spcBef>
                <a:spcPts val="600"/>
              </a:spcBef>
            </a:pPr>
            <a:r>
              <a:rPr lang="en-US" sz="2400" dirty="0" smtClean="0">
                <a:latin typeface="Arial" pitchFamily="34" charset="0"/>
                <a:cs typeface="Arial" pitchFamily="34" charset="0"/>
              </a:rPr>
              <a:t>	-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cụ</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DH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nghệ</a:t>
            </a:r>
            <a:r>
              <a:rPr lang="en-US" sz="2400" dirty="0">
                <a:latin typeface="Arial" pitchFamily="34" charset="0"/>
                <a:cs typeface="Arial" pitchFamily="34" charset="0"/>
              </a:rPr>
              <a:t> 3 </a:t>
            </a:r>
            <a:r>
              <a:rPr lang="en-US" sz="2400" dirty="0" err="1">
                <a:latin typeface="Arial" pitchFamily="34" charset="0"/>
                <a:cs typeface="Arial" pitchFamily="34" charset="0"/>
              </a:rPr>
              <a:t>bao</a:t>
            </a:r>
            <a:r>
              <a:rPr lang="en-US" sz="2400" dirty="0">
                <a:latin typeface="Arial" pitchFamily="34" charset="0"/>
                <a:cs typeface="Arial" pitchFamily="34" charset="0"/>
              </a:rPr>
              <a:t> </a:t>
            </a:r>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câu</a:t>
            </a:r>
            <a:r>
              <a:rPr lang="en-US" sz="2400" dirty="0">
                <a:latin typeface="Arial" pitchFamily="34" charset="0"/>
                <a:cs typeface="Arial" pitchFamily="34" charset="0"/>
              </a:rPr>
              <a:t> </a:t>
            </a:r>
            <a:r>
              <a:rPr lang="en-US" sz="2400" dirty="0" err="1">
                <a:latin typeface="Arial" pitchFamily="34" charset="0"/>
                <a:cs typeface="Arial" pitchFamily="34" charset="0"/>
              </a:rPr>
              <a:t>hỏi</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nhiệm</a:t>
            </a:r>
            <a:r>
              <a:rPr lang="en-US" sz="2400" dirty="0">
                <a:latin typeface="Arial" pitchFamily="34" charset="0"/>
                <a:cs typeface="Arial" pitchFamily="34" charset="0"/>
              </a:rPr>
              <a:t> </a:t>
            </a:r>
            <a:r>
              <a:rPr lang="en-US" sz="2400" dirty="0" err="1">
                <a:latin typeface="Arial" pitchFamily="34" charset="0"/>
                <a:cs typeface="Arial" pitchFamily="34" charset="0"/>
              </a:rPr>
              <a:t>vụ</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nêu</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hộp</a:t>
            </a:r>
            <a:r>
              <a:rPr lang="en-US" sz="2400" dirty="0">
                <a:latin typeface="Arial" pitchFamily="34" charset="0"/>
                <a:cs typeface="Arial" pitchFamily="34" charset="0"/>
              </a:rPr>
              <a:t> </a:t>
            </a:r>
            <a:r>
              <a:rPr lang="en-US" sz="2400" dirty="0" err="1">
                <a:latin typeface="Arial" pitchFamily="34" charset="0"/>
                <a:cs typeface="Arial" pitchFamily="34" charset="0"/>
              </a:rPr>
              <a:t>chức</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Khám</a:t>
            </a:r>
            <a:r>
              <a:rPr lang="en-US" sz="2400" dirty="0">
                <a:latin typeface="Arial" pitchFamily="34" charset="0"/>
                <a:cs typeface="Arial" pitchFamily="34" charset="0"/>
              </a:rPr>
              <a:t> </a:t>
            </a:r>
            <a:r>
              <a:rPr lang="en-US" sz="2400" dirty="0" err="1">
                <a:latin typeface="Arial" pitchFamily="34" charset="0"/>
                <a:cs typeface="Arial" pitchFamily="34" charset="0"/>
              </a:rPr>
              <a:t>phá</a:t>
            </a:r>
            <a:r>
              <a:rPr lang="en-US" sz="2400" dirty="0">
                <a:latin typeface="Arial" pitchFamily="34" charset="0"/>
                <a:cs typeface="Arial" pitchFamily="34" charset="0"/>
              </a:rPr>
              <a:t>, </a:t>
            </a:r>
            <a:r>
              <a:rPr lang="en-US" sz="2400" dirty="0" err="1">
                <a:latin typeface="Arial" pitchFamily="34" charset="0"/>
                <a:cs typeface="Arial" pitchFamily="34" charset="0"/>
              </a:rPr>
              <a:t>luyện</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vận</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ý </a:t>
            </a:r>
            <a:r>
              <a:rPr lang="en-US" sz="2400" dirty="0" err="1">
                <a:latin typeface="Arial" pitchFamily="34" charset="0"/>
                <a:cs typeface="Arial" pitchFamily="34" charset="0"/>
              </a:rPr>
              <a:t>tưởng</a:t>
            </a:r>
            <a:r>
              <a:rPr lang="en-US" sz="2400" dirty="0">
                <a:latin typeface="Arial" pitchFamily="34" charset="0"/>
                <a:cs typeface="Arial" pitchFamily="34" charset="0"/>
              </a:rPr>
              <a:t> </a:t>
            </a:r>
            <a:r>
              <a:rPr lang="en-US" sz="2400" dirty="0" err="1">
                <a:latin typeface="Arial" pitchFamily="34" charset="0"/>
                <a:cs typeface="Arial" pitchFamily="34" charset="0"/>
              </a:rPr>
              <a:t>sáng</a:t>
            </a:r>
            <a:r>
              <a:rPr lang="en-US" sz="2400" dirty="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câu</a:t>
            </a:r>
            <a:r>
              <a:rPr lang="en-US" sz="2400" dirty="0">
                <a:latin typeface="Arial" pitchFamily="34" charset="0"/>
                <a:cs typeface="Arial" pitchFamily="34" charset="0"/>
              </a:rPr>
              <a:t> </a:t>
            </a:r>
            <a:r>
              <a:rPr lang="en-US" sz="2400" dirty="0" err="1">
                <a:latin typeface="Arial" pitchFamily="34" charset="0"/>
                <a:cs typeface="Arial" pitchFamily="34" charset="0"/>
              </a:rPr>
              <a:t>hỏi</a:t>
            </a:r>
            <a:r>
              <a:rPr lang="en-US" sz="2400" dirty="0">
                <a:latin typeface="Arial" pitchFamily="34" charset="0"/>
                <a:cs typeface="Arial" pitchFamily="34" charset="0"/>
              </a:rPr>
              <a:t>, </a:t>
            </a:r>
            <a:r>
              <a:rPr lang="en-US" sz="2400" dirty="0" err="1">
                <a:latin typeface="Arial" pitchFamily="34" charset="0"/>
                <a:cs typeface="Arial" pitchFamily="34" charset="0"/>
              </a:rPr>
              <a:t>bài</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bài</a:t>
            </a:r>
            <a:r>
              <a:rPr lang="en-US" sz="2400" dirty="0">
                <a:latin typeface="Arial" pitchFamily="34" charset="0"/>
                <a:cs typeface="Arial" pitchFamily="34" charset="0"/>
              </a:rPr>
              <a:t> </a:t>
            </a:r>
            <a:r>
              <a:rPr lang="en-US" sz="2400" dirty="0" err="1">
                <a:latin typeface="Arial" pitchFamily="34" charset="0"/>
                <a:cs typeface="Arial" pitchFamily="34" charset="0"/>
              </a:rPr>
              <a:t>ôn</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mỗi</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cụ</a:t>
            </a:r>
            <a:r>
              <a:rPr lang="en-US" sz="2400" dirty="0">
                <a:latin typeface="Arial" pitchFamily="34" charset="0"/>
                <a:cs typeface="Arial" pitchFamily="34" charset="0"/>
              </a:rPr>
              <a:t> </a:t>
            </a:r>
            <a:r>
              <a:rPr lang="en-US" sz="2400" dirty="0" err="1">
                <a:latin typeface="Arial" pitchFamily="34" charset="0"/>
                <a:cs typeface="Arial" pitchFamily="34" charset="0"/>
              </a:rPr>
              <a:t>này</a:t>
            </a:r>
            <a:r>
              <a:rPr lang="en-US" sz="2400" dirty="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kì</a:t>
            </a:r>
            <a:r>
              <a:rPr lang="en-US" sz="2400" dirty="0">
                <a:latin typeface="Arial" pitchFamily="34" charset="0"/>
                <a:cs typeface="Arial" pitchFamily="34" charset="0"/>
              </a:rPr>
              <a:t>.</a:t>
            </a:r>
          </a:p>
          <a:p>
            <a:pPr algn="just"/>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742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857250"/>
            <a:ext cx="9144000" cy="51435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78821" y="4223919"/>
            <a:ext cx="326570" cy="331754"/>
          </a:xfrm>
          <a:prstGeom prst="rect">
            <a:avLst/>
          </a:prstGeom>
        </p:spPr>
      </p:pic>
      <p:sp>
        <p:nvSpPr>
          <p:cNvPr id="85" name="圆角矩形 84"/>
          <p:cNvSpPr/>
          <p:nvPr/>
        </p:nvSpPr>
        <p:spPr>
          <a:xfrm>
            <a:off x="511930" y="990558"/>
            <a:ext cx="8068589" cy="4464094"/>
          </a:xfrm>
          <a:prstGeom prst="roundRect">
            <a:avLst>
              <a:gd name="adj" fmla="val 732"/>
            </a:avLst>
          </a:prstGeom>
          <a:solidFill>
            <a:schemeClr val="bg1"/>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8100538" y="3705445"/>
            <a:ext cx="326570" cy="331754"/>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6548034" y="5377732"/>
            <a:ext cx="247317" cy="251243"/>
          </a:xfrm>
          <a:prstGeom prst="rect">
            <a:avLst/>
          </a:prstGeom>
        </p:spPr>
      </p:pic>
      <p:grpSp>
        <p:nvGrpSpPr>
          <p:cNvPr id="37" name="组合 36"/>
          <p:cNvGrpSpPr/>
          <p:nvPr/>
        </p:nvGrpSpPr>
        <p:grpSpPr>
          <a:xfrm rot="2224307">
            <a:off x="8170569" y="4183597"/>
            <a:ext cx="416878" cy="409212"/>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grpSp>
      <p:pic>
        <p:nvPicPr>
          <p:cNvPr id="45" name="图片 44"/>
          <p:cNvPicPr>
            <a:picLocks noChangeAspect="1"/>
          </p:cNvPicPr>
          <p:nvPr/>
        </p:nvPicPr>
        <p:blipFill rotWithShape="1">
          <a:blip r:embed="rId6" cstate="print">
            <a:extLst>
              <a:ext uri="{28A0092B-C50C-407E-A947-70E740481C1C}">
                <a14:useLocalDpi xmlns:a14="http://schemas.microsoft.com/office/drawing/2010/main" val="0"/>
              </a:ext>
            </a:extLst>
          </a:blip>
          <a:srcRect l="63492" t="19496" r="20058" b="16370"/>
          <a:stretch/>
        </p:blipFill>
        <p:spPr>
          <a:xfrm>
            <a:off x="-149469" y="3269785"/>
            <a:ext cx="990915" cy="2173061"/>
          </a:xfrm>
          <a:prstGeom prst="rect">
            <a:avLst/>
          </a:prstGeom>
        </p:spPr>
      </p:pic>
      <p:grpSp>
        <p:nvGrpSpPr>
          <p:cNvPr id="74" name="组合 73"/>
          <p:cNvGrpSpPr/>
          <p:nvPr/>
        </p:nvGrpSpPr>
        <p:grpSpPr>
          <a:xfrm>
            <a:off x="0" y="4303834"/>
            <a:ext cx="4760194" cy="1696916"/>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grpSp>
        <p:nvGrpSpPr>
          <p:cNvPr id="24" name="组合 23"/>
          <p:cNvGrpSpPr/>
          <p:nvPr/>
        </p:nvGrpSpPr>
        <p:grpSpPr>
          <a:xfrm>
            <a:off x="7982280" y="4463194"/>
            <a:ext cx="861085" cy="1111943"/>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grpSp>
      </p:grpSp>
      <p:grpSp>
        <p:nvGrpSpPr>
          <p:cNvPr id="86" name="组合 85"/>
          <p:cNvGrpSpPr/>
          <p:nvPr/>
        </p:nvGrpSpPr>
        <p:grpSpPr>
          <a:xfrm flipH="1">
            <a:off x="7173377" y="4933452"/>
            <a:ext cx="1672841" cy="1049201"/>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sp>
        <p:nvSpPr>
          <p:cNvPr id="47" name="Rectangle 46"/>
          <p:cNvSpPr/>
          <p:nvPr/>
        </p:nvSpPr>
        <p:spPr>
          <a:xfrm>
            <a:off x="508137" y="1469345"/>
            <a:ext cx="8042942" cy="1754326"/>
          </a:xfrm>
          <a:prstGeom prst="rect">
            <a:avLst/>
          </a:prstGeom>
          <a:no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150000"/>
              </a:lnSpc>
            </a:pPr>
            <a:r>
              <a:rPr lang="en-US" sz="2400" b="1" dirty="0">
                <a:solidFill>
                  <a:srgbClr val="FF0000"/>
                </a:solidFill>
                <a:latin typeface="Arial" panose="020B0604020202020204" pitchFamily="34" charset="0"/>
                <a:cs typeface="Arial" pitchFamily="34" charset="0"/>
              </a:rPr>
              <a:t>NỘI DUNG 2: </a:t>
            </a:r>
          </a:p>
          <a:p>
            <a:pPr indent="216218" algn="ctr">
              <a:lnSpc>
                <a:spcPct val="150000"/>
              </a:lnSpc>
              <a:defRPr/>
            </a:pPr>
            <a:r>
              <a:rPr lang="vi-VN" sz="2400" b="1" dirty="0">
                <a:solidFill>
                  <a:srgbClr val="FF0000"/>
                </a:solidFill>
                <a:latin typeface="Arial" panose="020B0604020202020204" pitchFamily="34" charset="0"/>
                <a:cs typeface="Arial" pitchFamily="34" charset="0"/>
              </a:rPr>
              <a:t>P</a:t>
            </a:r>
            <a:r>
              <a:rPr lang="en-US" sz="2400" b="1" dirty="0">
                <a:solidFill>
                  <a:srgbClr val="FF0000"/>
                </a:solidFill>
                <a:latin typeface="Arial" panose="020B0604020202020204" pitchFamily="34" charset="0"/>
                <a:cs typeface="Arial" pitchFamily="34" charset="0"/>
              </a:rPr>
              <a:t>HƯƠNG PHÁP, HÌNH THỨC TỔ CHỨC DẠY HỌC VỚI TỪNG CHỦ ĐỀ, DẠNG, LOẠI BÀI HỌC</a:t>
            </a:r>
          </a:p>
        </p:txBody>
      </p:sp>
    </p:spTree>
    <p:custDataLst>
      <p:tags r:id="rId1"/>
    </p:custDataLst>
    <p:extLst>
      <p:ext uri="{BB962C8B-B14F-4D97-AF65-F5344CB8AC3E}">
        <p14:creationId xmlns:p14="http://schemas.microsoft.com/office/powerpoint/2010/main" val="223163025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684524" y="5726907"/>
            <a:ext cx="2133600" cy="273844"/>
          </a:xfrm>
        </p:spPr>
        <p:txBody>
          <a:bodyPr/>
          <a:lstStyle/>
          <a:p>
            <a:fld id="{B6F15528-21DE-4FAA-801E-634DDDAF4B2B}" type="slidenum">
              <a:rPr lang="en-US">
                <a:solidFill>
                  <a:srgbClr val="1F497D"/>
                </a:solidFill>
                <a:latin typeface="Arial" panose="020B0604020202020204" pitchFamily="34" charset="0"/>
                <a:cs typeface="Arial" panose="020B0604020202020204" pitchFamily="34" charset="0"/>
              </a:rPr>
              <a:pPr/>
              <a:t>48</a:t>
            </a:fld>
            <a:endParaRPr lang="en-US">
              <a:solidFill>
                <a:srgbClr val="1F497D"/>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97900" y="1788406"/>
            <a:ext cx="6346429" cy="3938501"/>
          </a:xfrm>
          <a:prstGeom prst="rect">
            <a:avLst/>
          </a:prstGeom>
        </p:spPr>
      </p:pic>
      <p:sp>
        <p:nvSpPr>
          <p:cNvPr id="5" name="Title 1"/>
          <p:cNvSpPr txBox="1">
            <a:spLocks/>
          </p:cNvSpPr>
          <p:nvPr/>
        </p:nvSpPr>
        <p:spPr>
          <a:xfrm>
            <a:off x="1371128" y="869350"/>
            <a:ext cx="7277572" cy="606994"/>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chemeClr val="bg1"/>
                </a:solidFill>
                <a:latin typeface="Arial (Headings)"/>
                <a:ea typeface="+mj-ea"/>
                <a:cs typeface="+mj-cs"/>
              </a:defRPr>
            </a:lvl1pPr>
          </a:lstStyle>
          <a:p>
            <a:pPr algn="ct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PP, KTDH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góp</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phần</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phát</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triển</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NL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cho</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HS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tiểu</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học</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qua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dạy</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học</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môn</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Công</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nghệ</a:t>
            </a:r>
            <a:endParaRPr lang="en-US" sz="21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281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684524" y="5726907"/>
            <a:ext cx="2133600" cy="273844"/>
          </a:xfrm>
        </p:spPr>
        <p:txBody>
          <a:bodyPr/>
          <a:lstStyle/>
          <a:p>
            <a:fld id="{B6F15528-21DE-4FAA-801E-634DDDAF4B2B}" type="slidenum">
              <a:rPr lang="en-US">
                <a:solidFill>
                  <a:srgbClr val="1F497D"/>
                </a:solidFill>
                <a:latin typeface="Arial" panose="020B0604020202020204" pitchFamily="34" charset="0"/>
                <a:cs typeface="Arial" panose="020B0604020202020204" pitchFamily="34" charset="0"/>
              </a:rPr>
              <a:pPr/>
              <a:t>49</a:t>
            </a:fld>
            <a:endParaRPr lang="en-US">
              <a:solidFill>
                <a:srgbClr val="1F497D"/>
              </a:solidFill>
              <a:latin typeface="Arial" panose="020B0604020202020204" pitchFamily="34" charset="0"/>
              <a:cs typeface="Arial" panose="020B0604020202020204" pitchFamily="34" charset="0"/>
            </a:endParaRPr>
          </a:p>
        </p:txBody>
      </p:sp>
      <p:grpSp>
        <p:nvGrpSpPr>
          <p:cNvPr id="5" name="Group 4"/>
          <p:cNvGrpSpPr/>
          <p:nvPr/>
        </p:nvGrpSpPr>
        <p:grpSpPr>
          <a:xfrm>
            <a:off x="1565672" y="1573423"/>
            <a:ext cx="6625829" cy="4069703"/>
            <a:chOff x="2053696" y="954897"/>
            <a:chExt cx="8834438" cy="5426271"/>
          </a:xfrm>
        </p:grpSpPr>
        <p:pic>
          <p:nvPicPr>
            <p:cNvPr id="4" name="Picture 3"/>
            <p:cNvPicPr>
              <a:picLocks noChangeAspect="1"/>
            </p:cNvPicPr>
            <p:nvPr/>
          </p:nvPicPr>
          <p:blipFill>
            <a:blip r:embed="rId3"/>
            <a:stretch>
              <a:fillRect/>
            </a:stretch>
          </p:blipFill>
          <p:spPr>
            <a:xfrm>
              <a:off x="2053696" y="954897"/>
              <a:ext cx="8834438" cy="5426271"/>
            </a:xfrm>
            <a:prstGeom prst="rect">
              <a:avLst/>
            </a:prstGeom>
          </p:spPr>
        </p:pic>
        <p:sp>
          <p:nvSpPr>
            <p:cNvPr id="6" name="Rectangle 5"/>
            <p:cNvSpPr/>
            <p:nvPr/>
          </p:nvSpPr>
          <p:spPr>
            <a:xfrm>
              <a:off x="5638800" y="2795752"/>
              <a:ext cx="1331150" cy="50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Title 1"/>
          <p:cNvSpPr txBox="1">
            <a:spLocks/>
          </p:cNvSpPr>
          <p:nvPr/>
        </p:nvSpPr>
        <p:spPr>
          <a:xfrm>
            <a:off x="1371128" y="869350"/>
            <a:ext cx="7277572" cy="606994"/>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chemeClr val="bg1"/>
                </a:solidFill>
                <a:latin typeface="Arial (Headings)"/>
                <a:ea typeface="+mj-ea"/>
                <a:cs typeface="+mj-cs"/>
              </a:defRPr>
            </a:lvl1pPr>
          </a:lstStyle>
          <a:p>
            <a:pPr algn="ct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PP, KTDH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góp</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phần</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phát</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triển</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NL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cho</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HS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tiểu</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học</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qua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dạy</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học</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môn</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Công</a:t>
            </a:r>
            <a:r>
              <a:rPr lang="es-ES" sz="21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s-ES" sz="2100" b="1" dirty="0" err="1">
                <a:solidFill>
                  <a:srgbClr val="FF0000"/>
                </a:solidFill>
                <a:latin typeface="Arial" panose="020B0604020202020204" pitchFamily="34" charset="0"/>
                <a:ea typeface="Arial" panose="020B0604020202020204" pitchFamily="34" charset="0"/>
                <a:cs typeface="Arial" panose="020B0604020202020204" pitchFamily="34" charset="0"/>
              </a:rPr>
              <a:t>nghệ</a:t>
            </a:r>
            <a:endParaRPr lang="en-US" sz="21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90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45178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152400"/>
            <a:ext cx="8229600" cy="1143000"/>
          </a:xfrm>
        </p:spPr>
        <p:txBody>
          <a:bodyPr/>
          <a:lstStyle/>
          <a:p>
            <a:pPr algn="ctr"/>
            <a:r>
              <a:rPr lang="en-US" sz="3000" b="1" dirty="0">
                <a:solidFill>
                  <a:srgbClr val="FF0000"/>
                </a:solidFill>
              </a:rPr>
              <a:t>CHƯƠNG TRÌNH MÔN </a:t>
            </a:r>
            <a:r>
              <a:rPr lang="en-US" sz="3000" b="1" dirty="0" smtClean="0">
                <a:solidFill>
                  <a:srgbClr val="FF0000"/>
                </a:solidFill>
              </a:rPr>
              <a:t>HỌC</a:t>
            </a:r>
            <a:br>
              <a:rPr lang="en-US" sz="3000" b="1" dirty="0" smtClean="0">
                <a:solidFill>
                  <a:srgbClr val="FF0000"/>
                </a:solidFill>
              </a:rPr>
            </a:br>
            <a:r>
              <a:rPr lang="en-US" sz="3000" b="1" dirty="0" smtClean="0">
                <a:solidFill>
                  <a:srgbClr val="FF0000"/>
                </a:solidFill>
              </a:rPr>
              <a:t> </a:t>
            </a:r>
            <a:r>
              <a:rPr lang="en-US" sz="3000" b="1" dirty="0">
                <a:solidFill>
                  <a:srgbClr val="FF0000"/>
                </a:solidFill>
              </a:rPr>
              <a:t>CÔNG NGHỆ LỚP 3</a:t>
            </a:r>
            <a:endParaRPr lang="en-US" sz="3000" dirty="0">
              <a:solidFill>
                <a:srgbClr val="FF0000"/>
              </a:solidFill>
            </a:endParaRPr>
          </a:p>
        </p:txBody>
      </p:sp>
      <p:sp>
        <p:nvSpPr>
          <p:cNvPr id="8" name="TextBox 7"/>
          <p:cNvSpPr txBox="1"/>
          <p:nvPr/>
        </p:nvSpPr>
        <p:spPr>
          <a:xfrm>
            <a:off x="195952" y="848380"/>
            <a:ext cx="7119248" cy="523220"/>
          </a:xfrm>
          <a:prstGeom prst="rect">
            <a:avLst/>
          </a:prstGeom>
          <a:noFill/>
        </p:spPr>
        <p:txBody>
          <a:bodyPr wrap="square" rtlCol="0">
            <a:spAutoFit/>
          </a:bodyPr>
          <a:lstStyle/>
          <a:p>
            <a:r>
              <a:rPr lang="en-US" sz="2800" b="1">
                <a:solidFill>
                  <a:srgbClr val="0000FF"/>
                </a:solidFill>
              </a:rPr>
              <a:t>I. MỤC TIÊU VÀ ĐẶC ĐIỂM CHƯƠNG </a:t>
            </a:r>
            <a:r>
              <a:rPr lang="en-US" sz="2800" b="1" smtClean="0">
                <a:solidFill>
                  <a:srgbClr val="0000FF"/>
                </a:solidFill>
              </a:rPr>
              <a:t>TRÌNH</a:t>
            </a:r>
            <a:endParaRPr lang="en-US" sz="2800">
              <a:solidFill>
                <a:srgbClr val="0000FF"/>
              </a:solidFill>
            </a:endParaRPr>
          </a:p>
        </p:txBody>
      </p:sp>
      <p:sp>
        <p:nvSpPr>
          <p:cNvPr id="17" name="TextBox 16"/>
          <p:cNvSpPr txBox="1"/>
          <p:nvPr/>
        </p:nvSpPr>
        <p:spPr>
          <a:xfrm>
            <a:off x="276102" y="1685865"/>
            <a:ext cx="8763991" cy="5324535"/>
          </a:xfrm>
          <a:prstGeom prst="rect">
            <a:avLst/>
          </a:prstGeom>
          <a:solidFill>
            <a:schemeClr val="bg1"/>
          </a:solidFill>
        </p:spPr>
        <p:txBody>
          <a:bodyPr wrap="square" rtlCol="0">
            <a:spAutoFit/>
          </a:bodyPr>
          <a:lstStyle/>
          <a:p>
            <a:pPr algn="just"/>
            <a:r>
              <a:rPr lang="en-US" sz="2000" dirty="0" smtClean="0">
                <a:latin typeface="Arial" pitchFamily="34" charset="0"/>
                <a:cs typeface="Arial" pitchFamily="34" charset="0"/>
              </a:rPr>
              <a:t>	- </a:t>
            </a:r>
            <a:r>
              <a:rPr lang="en-US" sz="2000" dirty="0" err="1">
                <a:latin typeface="Arial" pitchFamily="34" charset="0"/>
                <a:cs typeface="Arial" pitchFamily="34" charset="0"/>
              </a:rPr>
              <a:t>Sự</a:t>
            </a:r>
            <a:r>
              <a:rPr lang="en-US" sz="2000" dirty="0">
                <a:latin typeface="Arial" pitchFamily="34" charset="0"/>
                <a:cs typeface="Arial" pitchFamily="34" charset="0"/>
              </a:rPr>
              <a:t> </a:t>
            </a:r>
            <a:r>
              <a:rPr lang="en-US" sz="2000" dirty="0" err="1">
                <a:latin typeface="Arial" pitchFamily="34" charset="0"/>
                <a:cs typeface="Arial" pitchFamily="34" charset="0"/>
              </a:rPr>
              <a:t>đa</a:t>
            </a:r>
            <a:r>
              <a:rPr lang="en-US" sz="2000" dirty="0">
                <a:latin typeface="Arial" pitchFamily="34" charset="0"/>
                <a:cs typeface="Arial" pitchFamily="34" charset="0"/>
              </a:rPr>
              <a:t> </a:t>
            </a:r>
            <a:r>
              <a:rPr lang="en-US" sz="2000" dirty="0" err="1">
                <a:latin typeface="Arial" pitchFamily="34" charset="0"/>
                <a:cs typeface="Arial" pitchFamily="34" charset="0"/>
              </a:rPr>
              <a:t>dạng</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lĩnh</a:t>
            </a:r>
            <a:r>
              <a:rPr lang="en-US" sz="2000" dirty="0">
                <a:latin typeface="Arial" pitchFamily="34" charset="0"/>
                <a:cs typeface="Arial" pitchFamily="34" charset="0"/>
              </a:rPr>
              <a:t> </a:t>
            </a:r>
            <a:r>
              <a:rPr lang="en-US" sz="2000" dirty="0" err="1">
                <a:latin typeface="Arial" pitchFamily="34" charset="0"/>
                <a:cs typeface="Arial" pitchFamily="34" charset="0"/>
              </a:rPr>
              <a:t>vực</a:t>
            </a:r>
            <a:r>
              <a:rPr lang="en-US" sz="2000" dirty="0">
                <a:latin typeface="Arial" pitchFamily="34" charset="0"/>
                <a:cs typeface="Arial" pitchFamily="34" charset="0"/>
              </a:rPr>
              <a:t> </a:t>
            </a:r>
            <a:r>
              <a:rPr lang="en-US" sz="2000" dirty="0" err="1">
                <a:latin typeface="Arial" pitchFamily="34" charset="0"/>
                <a:cs typeface="Arial" pitchFamily="34" charset="0"/>
              </a:rPr>
              <a:t>kĩ</a:t>
            </a:r>
            <a:r>
              <a:rPr lang="en-US" sz="2000" dirty="0">
                <a:latin typeface="Arial" pitchFamily="34" charset="0"/>
                <a:cs typeface="Arial" pitchFamily="34" charset="0"/>
              </a:rPr>
              <a:t> </a:t>
            </a:r>
            <a:r>
              <a:rPr lang="en-US" sz="2000" dirty="0" err="1">
                <a:latin typeface="Arial" pitchFamily="34" charset="0"/>
                <a:cs typeface="Arial" pitchFamily="34" charset="0"/>
              </a:rPr>
              <a:t>thuật</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nội</a:t>
            </a:r>
            <a:r>
              <a:rPr lang="en-US" sz="2000" dirty="0">
                <a:latin typeface="Arial" pitchFamily="34" charset="0"/>
                <a:cs typeface="Arial" pitchFamily="34" charset="0"/>
              </a:rPr>
              <a:t> dung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cũng</a:t>
            </a:r>
            <a:r>
              <a:rPr lang="en-US" sz="2000" dirty="0">
                <a:latin typeface="Arial" pitchFamily="34" charset="0"/>
                <a:cs typeface="Arial" pitchFamily="34" charset="0"/>
              </a:rPr>
              <a:t> </a:t>
            </a:r>
            <a:r>
              <a:rPr lang="en-US" sz="2000" dirty="0" err="1">
                <a:latin typeface="Arial" pitchFamily="34" charset="0"/>
                <a:cs typeface="Arial" pitchFamily="34" charset="0"/>
              </a:rPr>
              <a:t>mang</a:t>
            </a:r>
            <a:r>
              <a:rPr lang="en-US" sz="2000" dirty="0">
                <a:latin typeface="Arial" pitchFamily="34" charset="0"/>
                <a:cs typeface="Arial" pitchFamily="34" charset="0"/>
              </a:rPr>
              <a:t>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lồng</a:t>
            </a:r>
            <a:r>
              <a:rPr lang="en-US" sz="2000" dirty="0">
                <a:latin typeface="Arial" pitchFamily="34" charset="0"/>
                <a:cs typeface="Arial" pitchFamily="34" charset="0"/>
              </a:rPr>
              <a:t> </a:t>
            </a:r>
            <a:r>
              <a:rPr lang="en-US" sz="2000" dirty="0" err="1">
                <a:latin typeface="Arial" pitchFamily="34" charset="0"/>
                <a:cs typeface="Arial" pitchFamily="34" charset="0"/>
              </a:rPr>
              <a:t>ghép</a:t>
            </a:r>
            <a:r>
              <a:rPr lang="en-US" sz="2000" dirty="0">
                <a:latin typeface="Arial" pitchFamily="34" charset="0"/>
                <a:cs typeface="Arial" pitchFamily="34" charset="0"/>
              </a:rPr>
              <a:t>, </a:t>
            </a:r>
            <a:r>
              <a:rPr lang="en-US" sz="2000" dirty="0" err="1">
                <a:latin typeface="Arial" pitchFamily="34" charset="0"/>
                <a:cs typeface="Arial" pitchFamily="34" charset="0"/>
              </a:rPr>
              <a:t>tích</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nội</a:t>
            </a:r>
            <a:r>
              <a:rPr lang="en-US" sz="2000" dirty="0">
                <a:latin typeface="Arial" pitchFamily="34" charset="0"/>
                <a:cs typeface="Arial" pitchFamily="34" charset="0"/>
              </a:rPr>
              <a:t> dung GD </a:t>
            </a:r>
            <a:r>
              <a:rPr lang="en-US" sz="2000" dirty="0" err="1">
                <a:latin typeface="Arial" pitchFamily="34" charset="0"/>
                <a:cs typeface="Arial" pitchFamily="34" charset="0"/>
              </a:rPr>
              <a:t>hướng</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thông</a:t>
            </a:r>
            <a:r>
              <a:rPr lang="en-US" sz="2000" dirty="0">
                <a:latin typeface="Arial" pitchFamily="34" charset="0"/>
                <a:cs typeface="Arial" pitchFamily="34" charset="0"/>
              </a:rPr>
              <a:t> qua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đề</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lựa</a:t>
            </a:r>
            <a:r>
              <a:rPr lang="en-US" sz="2000" dirty="0">
                <a:latin typeface="Arial" pitchFamily="34" charset="0"/>
                <a:cs typeface="Arial" pitchFamily="34" charset="0"/>
              </a:rPr>
              <a:t> </a:t>
            </a:r>
            <a:r>
              <a:rPr lang="en-US" sz="2000" dirty="0" err="1">
                <a:latin typeface="Arial" pitchFamily="34" charset="0"/>
                <a:cs typeface="Arial" pitchFamily="34" charset="0"/>
              </a:rPr>
              <a:t>chọn</a:t>
            </a:r>
            <a:r>
              <a:rPr lang="en-US" sz="2000" dirty="0">
                <a:latin typeface="Arial" pitchFamily="34" charset="0"/>
                <a:cs typeface="Arial" pitchFamily="34" charset="0"/>
              </a:rPr>
              <a:t> </a:t>
            </a:r>
            <a:r>
              <a:rPr lang="en-US" sz="2000" dirty="0" err="1">
                <a:latin typeface="Arial" pitchFamily="34" charset="0"/>
                <a:cs typeface="Arial" pitchFamily="34" charset="0"/>
              </a:rPr>
              <a:t>nghề</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nội</a:t>
            </a:r>
            <a:r>
              <a:rPr lang="en-US" sz="2000" dirty="0">
                <a:latin typeface="Arial" pitchFamily="34" charset="0"/>
                <a:cs typeface="Arial" pitchFamily="34" charset="0"/>
              </a:rPr>
              <a:t> dung </a:t>
            </a:r>
            <a:r>
              <a:rPr lang="en-US" sz="2000" dirty="0" err="1">
                <a:latin typeface="Arial" pitchFamily="34" charset="0"/>
                <a:cs typeface="Arial" pitchFamily="34" charset="0"/>
              </a:rPr>
              <a:t>giới</a:t>
            </a:r>
            <a:r>
              <a:rPr lang="en-US" sz="2000" dirty="0">
                <a:latin typeface="Arial" pitchFamily="34" charset="0"/>
                <a:cs typeface="Arial" pitchFamily="34" charset="0"/>
              </a:rPr>
              <a:t> </a:t>
            </a:r>
            <a:r>
              <a:rPr lang="en-US" sz="2000" dirty="0" err="1">
                <a:latin typeface="Arial" pitchFamily="34" charset="0"/>
                <a:cs typeface="Arial" pitchFamily="34" charset="0"/>
              </a:rPr>
              <a:t>thiệu</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ngành</a:t>
            </a:r>
            <a:r>
              <a:rPr lang="en-US" sz="2000" dirty="0">
                <a:latin typeface="Arial" pitchFamily="34" charset="0"/>
                <a:cs typeface="Arial" pitchFamily="34" charset="0"/>
              </a:rPr>
              <a:t> </a:t>
            </a:r>
            <a:r>
              <a:rPr lang="en-US" sz="2000" dirty="0" err="1">
                <a:latin typeface="Arial" pitchFamily="34" charset="0"/>
                <a:cs typeface="Arial" pitchFamily="34" charset="0"/>
              </a:rPr>
              <a:t>nghề</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thuộc</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lĩnh</a:t>
            </a:r>
            <a:r>
              <a:rPr lang="en-US" sz="2000" dirty="0">
                <a:latin typeface="Arial" pitchFamily="34" charset="0"/>
                <a:cs typeface="Arial" pitchFamily="34" charset="0"/>
              </a:rPr>
              <a:t> </a:t>
            </a:r>
            <a:r>
              <a:rPr lang="en-US" sz="2000" dirty="0" err="1">
                <a:latin typeface="Arial" pitchFamily="34" charset="0"/>
                <a:cs typeface="Arial" pitchFamily="34" charset="0"/>
              </a:rPr>
              <a:t>vực</a:t>
            </a:r>
            <a:r>
              <a:rPr lang="en-US" sz="2000" dirty="0">
                <a:latin typeface="Arial" pitchFamily="34" charset="0"/>
                <a:cs typeface="Arial" pitchFamily="34" charset="0"/>
              </a:rPr>
              <a:t> </a:t>
            </a:r>
            <a:r>
              <a:rPr lang="en-US" sz="2000" dirty="0" err="1">
                <a:latin typeface="Arial" pitchFamily="34" charset="0"/>
                <a:cs typeface="Arial" pitchFamily="34" charset="0"/>
              </a:rPr>
              <a:t>sản</a:t>
            </a:r>
            <a:r>
              <a:rPr lang="en-US" sz="2000" dirty="0">
                <a:latin typeface="Arial" pitchFamily="34" charset="0"/>
                <a:cs typeface="Arial" pitchFamily="34" charset="0"/>
              </a:rPr>
              <a:t> </a:t>
            </a:r>
            <a:r>
              <a:rPr lang="en-US" sz="2000" dirty="0" err="1">
                <a:latin typeface="Arial" pitchFamily="34" charset="0"/>
                <a:cs typeface="Arial" pitchFamily="34" charset="0"/>
              </a:rPr>
              <a:t>xuất</a:t>
            </a:r>
            <a:r>
              <a:rPr lang="en-US" sz="2000" dirty="0">
                <a:latin typeface="Arial" pitchFamily="34" charset="0"/>
                <a:cs typeface="Arial" pitchFamily="34" charset="0"/>
              </a:rPr>
              <a:t>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đề</a:t>
            </a:r>
            <a:r>
              <a:rPr lang="en-US" sz="2000" dirty="0">
                <a:latin typeface="Arial" pitchFamily="34" charset="0"/>
                <a:cs typeface="Arial" pitchFamily="34" charset="0"/>
              </a:rPr>
              <a:t> </a:t>
            </a:r>
            <a:r>
              <a:rPr lang="en-US" sz="2000" dirty="0" err="1">
                <a:latin typeface="Arial" pitchFamily="34" charset="0"/>
                <a:cs typeface="Arial" pitchFamily="34" charset="0"/>
              </a:rPr>
              <a:t>cập</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hoạt</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trải</a:t>
            </a:r>
            <a:r>
              <a:rPr lang="en-US" sz="2000" dirty="0">
                <a:latin typeface="Arial" pitchFamily="34" charset="0"/>
                <a:cs typeface="Arial" pitchFamily="34" charset="0"/>
              </a:rPr>
              <a:t> </a:t>
            </a:r>
            <a:r>
              <a:rPr lang="en-US" sz="2000" dirty="0" err="1">
                <a:latin typeface="Arial" pitchFamily="34" charset="0"/>
                <a:cs typeface="Arial" pitchFamily="34" charset="0"/>
              </a:rPr>
              <a:t>nghiệm</a:t>
            </a:r>
            <a:r>
              <a:rPr lang="en-US" sz="2000" dirty="0">
                <a:latin typeface="Arial" pitchFamily="34" charset="0"/>
                <a:cs typeface="Arial" pitchFamily="34" charset="0"/>
              </a:rPr>
              <a:t> </a:t>
            </a:r>
            <a:r>
              <a:rPr lang="en-US" sz="2000" dirty="0" err="1">
                <a:latin typeface="Arial" pitchFamily="34" charset="0"/>
                <a:cs typeface="Arial" pitchFamily="34" charset="0"/>
              </a:rPr>
              <a:t>nghề</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 qua </a:t>
            </a:r>
            <a:r>
              <a:rPr lang="en-US" sz="2000" dirty="0" err="1" smtClean="0">
                <a:latin typeface="Arial" pitchFamily="34" charset="0"/>
                <a:cs typeface="Arial" pitchFamily="34" charset="0"/>
              </a:rPr>
              <a:t>modun</a:t>
            </a:r>
            <a:r>
              <a:rPr lang="en-US" sz="2000" dirty="0" smtClean="0">
                <a:latin typeface="Arial" pitchFamily="34" charset="0"/>
                <a:cs typeface="Arial" pitchFamily="34" charset="0"/>
              </a:rPr>
              <a:t> </a:t>
            </a:r>
            <a:r>
              <a:rPr lang="en-US" sz="2000" dirty="0" err="1">
                <a:latin typeface="Arial" pitchFamily="34" charset="0"/>
                <a:cs typeface="Arial" pitchFamily="34" charset="0"/>
              </a:rPr>
              <a:t>kĩ</a:t>
            </a:r>
            <a:r>
              <a:rPr lang="en-US" sz="2000" dirty="0">
                <a:latin typeface="Arial" pitchFamily="34" charset="0"/>
                <a:cs typeface="Arial" pitchFamily="34" charset="0"/>
              </a:rPr>
              <a:t> </a:t>
            </a:r>
            <a:r>
              <a:rPr lang="en-US" sz="2000" dirty="0" err="1">
                <a:latin typeface="Arial" pitchFamily="34" charset="0"/>
                <a:cs typeface="Arial" pitchFamily="34" charset="0"/>
              </a:rPr>
              <a:t>thuật</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tự</a:t>
            </a:r>
            <a:r>
              <a:rPr lang="en-US" sz="2000" dirty="0">
                <a:latin typeface="Arial" pitchFamily="34" charset="0"/>
                <a:cs typeface="Arial" pitchFamily="34" charset="0"/>
              </a:rPr>
              <a:t> </a:t>
            </a:r>
            <a:r>
              <a:rPr lang="en-US" sz="2000" dirty="0" err="1">
                <a:latin typeface="Arial" pitchFamily="34" charset="0"/>
                <a:cs typeface="Arial" pitchFamily="34" charset="0"/>
              </a:rPr>
              <a:t>chọn</a:t>
            </a:r>
            <a:r>
              <a:rPr lang="en-US" sz="2000" dirty="0">
                <a:latin typeface="Arial" pitchFamily="34" charset="0"/>
                <a:cs typeface="Arial" pitchFamily="34" charset="0"/>
              </a:rPr>
              <a:t>.</a:t>
            </a:r>
          </a:p>
          <a:p>
            <a:pPr algn="just"/>
            <a:r>
              <a:rPr lang="en-US" sz="2000" dirty="0" smtClean="0">
                <a:latin typeface="Arial" pitchFamily="34" charset="0"/>
                <a:cs typeface="Arial" pitchFamily="34" charset="0"/>
              </a:rPr>
              <a:t>	- </a:t>
            </a:r>
            <a:r>
              <a:rPr lang="en-US" sz="2000" dirty="0" err="1">
                <a:latin typeface="Arial" pitchFamily="34" charset="0"/>
                <a:cs typeface="Arial" pitchFamily="34" charset="0"/>
              </a:rPr>
              <a:t>Cũng</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lĩnh</a:t>
            </a:r>
            <a:r>
              <a:rPr lang="en-US" sz="2000" dirty="0">
                <a:latin typeface="Arial" pitchFamily="34" charset="0"/>
                <a:cs typeface="Arial" pitchFamily="34" charset="0"/>
              </a:rPr>
              <a:t> </a:t>
            </a:r>
            <a:r>
              <a:rPr lang="en-US" sz="2000" dirty="0" err="1">
                <a:latin typeface="Arial" pitchFamily="34" charset="0"/>
                <a:cs typeface="Arial" pitchFamily="34" charset="0"/>
              </a:rPr>
              <a:t>vực</a:t>
            </a:r>
            <a:r>
              <a:rPr lang="en-US" sz="2000" dirty="0">
                <a:latin typeface="Arial" pitchFamily="34" charset="0"/>
                <a:cs typeface="Arial" pitchFamily="34" charset="0"/>
              </a:rPr>
              <a:t> GD </a:t>
            </a:r>
            <a:r>
              <a:rPr lang="en-US" sz="2000" dirty="0" err="1">
                <a:latin typeface="Arial" pitchFamily="34" charset="0"/>
                <a:cs typeface="Arial" pitchFamily="34" charset="0"/>
              </a:rPr>
              <a:t>khác</a:t>
            </a:r>
            <a:r>
              <a:rPr lang="en-US" sz="2000" dirty="0">
                <a:latin typeface="Arial" pitchFamily="34" charset="0"/>
                <a:cs typeface="Arial" pitchFamily="34" charset="0"/>
              </a:rPr>
              <a:t>, GD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góp</a:t>
            </a:r>
            <a:r>
              <a:rPr lang="en-US" sz="2000" dirty="0">
                <a:latin typeface="Arial" pitchFamily="34" charset="0"/>
                <a:cs typeface="Arial" pitchFamily="34" charset="0"/>
              </a:rPr>
              <a:t> </a:t>
            </a:r>
            <a:r>
              <a:rPr lang="en-US" sz="2000" dirty="0" err="1">
                <a:latin typeface="Arial" pitchFamily="34" charset="0"/>
                <a:cs typeface="Arial" pitchFamily="34" charset="0"/>
              </a:rPr>
              <a:t>phần</a:t>
            </a:r>
            <a:r>
              <a:rPr lang="en-US" sz="2000" dirty="0">
                <a:latin typeface="Arial" pitchFamily="34" charset="0"/>
                <a:cs typeface="Arial" pitchFamily="34" charset="0"/>
              </a:rPr>
              <a:t> </a:t>
            </a:r>
            <a:r>
              <a:rPr lang="en-US" sz="2000" dirty="0" err="1">
                <a:latin typeface="Arial" pitchFamily="34" charset="0"/>
                <a:cs typeface="Arial" pitchFamily="34" charset="0"/>
              </a:rPr>
              <a:t>hình</a:t>
            </a:r>
            <a:r>
              <a:rPr lang="en-US" sz="2000" dirty="0">
                <a:latin typeface="Arial" pitchFamily="34" charset="0"/>
                <a:cs typeface="Arial" pitchFamily="34" charset="0"/>
              </a:rPr>
              <a:t> </a:t>
            </a:r>
            <a:r>
              <a:rPr lang="en-US" sz="2000" dirty="0" err="1">
                <a:latin typeface="Arial" pitchFamily="34" charset="0"/>
                <a:cs typeface="Arial" pitchFamily="34" charset="0"/>
              </a:rPr>
              <a:t>thành</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triển</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phẩm</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chủ</a:t>
            </a:r>
            <a:r>
              <a:rPr lang="en-US" sz="2000" dirty="0">
                <a:latin typeface="Arial" pitchFamily="34" charset="0"/>
                <a:cs typeface="Arial" pitchFamily="34" charset="0"/>
              </a:rPr>
              <a:t> </a:t>
            </a:r>
            <a:r>
              <a:rPr lang="en-US" sz="2000" dirty="0" err="1">
                <a:latin typeface="Arial" pitchFamily="34" charset="0"/>
                <a:cs typeface="Arial" pitchFamily="34" charset="0"/>
              </a:rPr>
              <a:t>yếu</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lực</a:t>
            </a:r>
            <a:r>
              <a:rPr lang="en-US" sz="2000" dirty="0">
                <a:latin typeface="Arial" pitchFamily="34" charset="0"/>
                <a:cs typeface="Arial" pitchFamily="34" charset="0"/>
              </a:rPr>
              <a:t> </a:t>
            </a:r>
            <a:r>
              <a:rPr lang="en-US" sz="2000" dirty="0" err="1">
                <a:latin typeface="Arial" pitchFamily="34" charset="0"/>
                <a:cs typeface="Arial" pitchFamily="34" charset="0"/>
              </a:rPr>
              <a:t>chung</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đề</a:t>
            </a:r>
            <a:r>
              <a:rPr lang="en-US" sz="2000" dirty="0">
                <a:latin typeface="Arial" pitchFamily="34" charset="0"/>
                <a:cs typeface="Arial" pitchFamily="34" charset="0"/>
              </a:rPr>
              <a:t> </a:t>
            </a:r>
            <a:r>
              <a:rPr lang="en-US" sz="2000" dirty="0" err="1">
                <a:latin typeface="Arial" pitchFamily="34" charset="0"/>
                <a:cs typeface="Arial" pitchFamily="34" charset="0"/>
              </a:rPr>
              <a:t>cập</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chương</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tổng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coi</a:t>
            </a:r>
            <a:r>
              <a:rPr lang="en-US" sz="2000" dirty="0">
                <a:latin typeface="Arial" pitchFamily="34" charset="0"/>
                <a:cs typeface="Arial" pitchFamily="34" charset="0"/>
              </a:rPr>
              <a:t> </a:t>
            </a:r>
            <a:r>
              <a:rPr lang="en-US" sz="2000" dirty="0" err="1">
                <a:latin typeface="Arial" pitchFamily="34" charset="0"/>
                <a:cs typeface="Arial" pitchFamily="34" charset="0"/>
              </a:rPr>
              <a:t>trọng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a:t>
            </a:r>
            <a:r>
              <a:rPr lang="en-US" sz="2000" dirty="0" err="1">
                <a:latin typeface="Arial" pitchFamily="34" charset="0"/>
                <a:cs typeface="Arial" pitchFamily="34" charset="0"/>
              </a:rPr>
              <a:t>triển</a:t>
            </a:r>
            <a:r>
              <a:rPr lang="en-US" sz="2000" dirty="0">
                <a:latin typeface="Arial" pitchFamily="34" charset="0"/>
                <a:cs typeface="Arial" pitchFamily="34" charset="0"/>
              </a:rPr>
              <a:t> </a:t>
            </a:r>
            <a:r>
              <a:rPr lang="en-US" sz="2000" dirty="0" err="1">
                <a:latin typeface="Arial" pitchFamily="34" charset="0"/>
                <a:cs typeface="Arial" pitchFamily="34" charset="0"/>
              </a:rPr>
              <a:t>tư</a:t>
            </a:r>
            <a:r>
              <a:rPr lang="en-US" sz="2000" dirty="0">
                <a:latin typeface="Arial" pitchFamily="34" charset="0"/>
                <a:cs typeface="Arial" pitchFamily="34" charset="0"/>
              </a:rPr>
              <a:t> </a:t>
            </a:r>
            <a:r>
              <a:rPr lang="en-US" sz="2000" dirty="0" err="1">
                <a:latin typeface="Arial" pitchFamily="34" charset="0"/>
                <a:cs typeface="Arial" pitchFamily="34" charset="0"/>
              </a:rPr>
              <a:t>duy</a:t>
            </a:r>
            <a:r>
              <a:rPr lang="en-US" sz="2000" dirty="0">
                <a:latin typeface="Arial" pitchFamily="34" charset="0"/>
                <a:cs typeface="Arial" pitchFamily="34" charset="0"/>
              </a:rPr>
              <a:t> </a:t>
            </a:r>
            <a:r>
              <a:rPr lang="en-US" sz="2000" dirty="0" err="1">
                <a:latin typeface="Arial" pitchFamily="34" charset="0"/>
                <a:cs typeface="Arial" pitchFamily="34" charset="0"/>
              </a:rPr>
              <a:t>thiết</a:t>
            </a:r>
            <a:r>
              <a:rPr lang="en-US" sz="2000" dirty="0">
                <a:latin typeface="Arial" pitchFamily="34" charset="0"/>
                <a:cs typeface="Arial" pitchFamily="34" charset="0"/>
              </a:rPr>
              <a:t> </a:t>
            </a:r>
            <a:r>
              <a:rPr lang="en-US" sz="2000" dirty="0" err="1">
                <a:latin typeface="Arial" pitchFamily="34" charset="0"/>
                <a:cs typeface="Arial" pitchFamily="34" charset="0"/>
              </a:rPr>
              <a:t>kế</a:t>
            </a:r>
            <a:r>
              <a:rPr lang="en-US" sz="2000" dirty="0">
                <a:latin typeface="Arial" pitchFamily="34" charset="0"/>
                <a:cs typeface="Arial" pitchFamily="34" charset="0"/>
              </a:rPr>
              <a:t>, GD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thế</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hình</a:t>
            </a:r>
            <a:r>
              <a:rPr lang="en-US" sz="2000" dirty="0">
                <a:latin typeface="Arial" pitchFamily="34" charset="0"/>
                <a:cs typeface="Arial" pitchFamily="34" charset="0"/>
              </a:rPr>
              <a:t> </a:t>
            </a:r>
            <a:r>
              <a:rPr lang="en-US" sz="2000" dirty="0" err="1">
                <a:latin typeface="Arial" pitchFamily="34" charset="0"/>
                <a:cs typeface="Arial" pitchFamily="34" charset="0"/>
              </a:rPr>
              <a:t>thành</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triển</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lực</a:t>
            </a:r>
            <a:r>
              <a:rPr lang="en-US" sz="2000" dirty="0">
                <a:latin typeface="Arial" pitchFamily="34" charset="0"/>
                <a:cs typeface="Arial" pitchFamily="34" charset="0"/>
              </a:rPr>
              <a:t> </a:t>
            </a:r>
            <a:r>
              <a:rPr lang="en-US" sz="2000" dirty="0" err="1">
                <a:latin typeface="Arial" pitchFamily="34" charset="0"/>
                <a:cs typeface="Arial" pitchFamily="34" charset="0"/>
              </a:rPr>
              <a:t>giải</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vấn</a:t>
            </a:r>
            <a:r>
              <a:rPr lang="en-US" sz="2000" dirty="0">
                <a:latin typeface="Arial" pitchFamily="34" charset="0"/>
                <a:cs typeface="Arial" pitchFamily="34" charset="0"/>
              </a:rPr>
              <a:t> </a:t>
            </a:r>
            <a:r>
              <a:rPr lang="en-US" sz="2000" dirty="0" err="1">
                <a:latin typeface="Arial" pitchFamily="34" charset="0"/>
                <a:cs typeface="Arial" pitchFamily="34" charset="0"/>
              </a:rPr>
              <a:t>đề</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sáng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lgn="just"/>
            <a:r>
              <a:rPr lang="en-US" sz="2000" dirty="0" smtClean="0">
                <a:latin typeface="Arial" pitchFamily="34" charset="0"/>
                <a:cs typeface="Arial" pitchFamily="34" charset="0"/>
              </a:rPr>
              <a:t>	- </a:t>
            </a:r>
            <a:r>
              <a:rPr lang="en-US" sz="2000" dirty="0" err="1">
                <a:latin typeface="Arial" pitchFamily="34" charset="0"/>
                <a:cs typeface="Arial" pitchFamily="34" charset="0"/>
              </a:rPr>
              <a:t>Chương</a:t>
            </a:r>
            <a:r>
              <a:rPr lang="en-US" sz="2000" dirty="0">
                <a:latin typeface="Arial" pitchFamily="34" charset="0"/>
                <a:cs typeface="Arial" pitchFamily="34" charset="0"/>
              </a:rPr>
              <a:t> </a:t>
            </a:r>
            <a:r>
              <a:rPr lang="en-US" sz="2000" dirty="0" err="1">
                <a:latin typeface="Arial" pitchFamily="34" charset="0"/>
                <a:cs typeface="Arial" pitchFamily="34" charset="0"/>
              </a:rPr>
              <a:t>trình</a:t>
            </a:r>
            <a:r>
              <a:rPr lang="en-US" sz="2000" dirty="0">
                <a:latin typeface="Arial" pitchFamily="34" charset="0"/>
                <a:cs typeface="Arial" pitchFamily="34" charset="0"/>
              </a:rPr>
              <a:t> </a:t>
            </a:r>
            <a:r>
              <a:rPr lang="en-US" sz="2000" dirty="0" err="1">
                <a:latin typeface="Arial" pitchFamily="34" charset="0"/>
                <a:cs typeface="Arial" pitchFamily="34" charset="0"/>
              </a:rPr>
              <a:t>môn</a:t>
            </a:r>
            <a:r>
              <a:rPr lang="en-US" sz="2000" dirty="0">
                <a:latin typeface="Arial" pitchFamily="34" charset="0"/>
                <a:cs typeface="Arial" pitchFamily="34" charset="0"/>
              </a:rPr>
              <a:t> </a:t>
            </a:r>
            <a:r>
              <a:rPr lang="en-US" sz="2000" dirty="0" err="1">
                <a:latin typeface="Arial" pitchFamily="34" charset="0"/>
                <a:cs typeface="Arial" pitchFamily="34" charset="0"/>
              </a:rPr>
              <a:t>C</a:t>
            </a:r>
            <a:r>
              <a:rPr lang="en-US" sz="2000" dirty="0" err="1" smtClean="0">
                <a:latin typeface="Arial" pitchFamily="34" charset="0"/>
                <a:cs typeface="Arial" pitchFamily="34" charset="0"/>
              </a:rPr>
              <a:t>ông</a:t>
            </a:r>
            <a:r>
              <a:rPr lang="en-US" sz="2000" dirty="0" smtClean="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Tiểu</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xây</a:t>
            </a:r>
            <a:r>
              <a:rPr lang="en-US" sz="2000" dirty="0">
                <a:latin typeface="Arial" pitchFamily="34" charset="0"/>
                <a:cs typeface="Arial" pitchFamily="34" charset="0"/>
              </a:rPr>
              <a:t> </a:t>
            </a:r>
            <a:r>
              <a:rPr lang="en-US" sz="2000" dirty="0" err="1">
                <a:latin typeface="Arial" pitchFamily="34" charset="0"/>
                <a:cs typeface="Arial" pitchFamily="34" charset="0"/>
              </a:rPr>
              <a:t>dựng</a:t>
            </a:r>
            <a:r>
              <a:rPr lang="en-US" sz="2000" dirty="0">
                <a:latin typeface="Arial" pitchFamily="34" charset="0"/>
                <a:cs typeface="Arial" pitchFamily="34" charset="0"/>
              </a:rPr>
              <a:t> </a:t>
            </a:r>
            <a:r>
              <a:rPr lang="en-US" sz="2000" dirty="0" err="1">
                <a:latin typeface="Arial" pitchFamily="34" charset="0"/>
                <a:cs typeface="Arial" pitchFamily="34" charset="0"/>
              </a:rPr>
              <a:t>trên</a:t>
            </a:r>
            <a:r>
              <a:rPr lang="en-US" sz="2000" dirty="0">
                <a:latin typeface="Arial" pitchFamily="34" charset="0"/>
                <a:cs typeface="Arial" pitchFamily="34" charset="0"/>
              </a:rPr>
              <a:t> </a:t>
            </a:r>
            <a:r>
              <a:rPr lang="en-US" sz="2000" dirty="0" err="1">
                <a:latin typeface="Arial" pitchFamily="34" charset="0"/>
                <a:cs typeface="Arial" pitchFamily="34" charset="0"/>
              </a:rPr>
              <a:t>quan</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triển</a:t>
            </a:r>
            <a:r>
              <a:rPr lang="en-US" sz="2000" dirty="0">
                <a:latin typeface="Arial" pitchFamily="34" charset="0"/>
                <a:cs typeface="Arial" pitchFamily="34" charset="0"/>
              </a:rPr>
              <a:t> </a:t>
            </a:r>
            <a:r>
              <a:rPr lang="en-US" sz="2000" dirty="0" err="1">
                <a:latin typeface="Arial" pitchFamily="34" charset="0"/>
                <a:cs typeface="Arial" pitchFamily="34" charset="0"/>
              </a:rPr>
              <a:t>toàn</a:t>
            </a:r>
            <a:r>
              <a:rPr lang="en-US" sz="2000" dirty="0">
                <a:latin typeface="Arial" pitchFamily="34" charset="0"/>
                <a:cs typeface="Arial" pitchFamily="34" charset="0"/>
              </a:rPr>
              <a:t> </a:t>
            </a:r>
            <a:r>
              <a:rPr lang="en-US" sz="2000" dirty="0" err="1" smtClean="0">
                <a:latin typeface="Arial" pitchFamily="34" charset="0"/>
                <a:cs typeface="Arial" pitchFamily="34" charset="0"/>
              </a:rPr>
              <a:t>diện</a:t>
            </a:r>
            <a:r>
              <a:rPr lang="en-US" sz="2000" dirty="0" smtClean="0">
                <a:latin typeface="Arial" pitchFamily="34" charset="0"/>
                <a:cs typeface="Arial" pitchFamily="34" charset="0"/>
              </a:rPr>
              <a:t>. </a:t>
            </a:r>
            <a:r>
              <a:rPr lang="en-US" sz="2000" dirty="0" err="1">
                <a:latin typeface="Arial" pitchFamily="34" charset="0"/>
                <a:cs typeface="Arial" pitchFamily="34" charset="0"/>
              </a:rPr>
              <a:t>Phẩm</a:t>
            </a:r>
            <a:r>
              <a:rPr lang="en-US" sz="2000" dirty="0">
                <a:latin typeface="Arial" pitchFamily="34" charset="0"/>
                <a:cs typeface="Arial" pitchFamily="34" charset="0"/>
              </a:rPr>
              <a:t> </a:t>
            </a:r>
            <a:r>
              <a:rPr lang="en-US" sz="2000" dirty="0" err="1">
                <a:latin typeface="Arial" pitchFamily="34" charset="0"/>
                <a:cs typeface="Arial" pitchFamily="34" charset="0"/>
              </a:rPr>
              <a:t>chất</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lực</a:t>
            </a:r>
            <a:r>
              <a:rPr lang="en-US" sz="2000" dirty="0">
                <a:latin typeface="Arial" pitchFamily="34" charset="0"/>
                <a:cs typeface="Arial" pitchFamily="34" charset="0"/>
              </a:rPr>
              <a:t> </a:t>
            </a:r>
            <a:r>
              <a:rPr lang="en-US" sz="2000" dirty="0" err="1">
                <a:latin typeface="Arial" pitchFamily="34" charset="0"/>
                <a:cs typeface="Arial" pitchFamily="34" charset="0"/>
              </a:rPr>
              <a:t>chung</a:t>
            </a:r>
            <a:r>
              <a:rPr lang="en-US" sz="2000" dirty="0">
                <a:latin typeface="Arial" pitchFamily="34" charset="0"/>
                <a:cs typeface="Arial" pitchFamily="34" charset="0"/>
              </a:rPr>
              <a:t> </a:t>
            </a:r>
            <a:r>
              <a:rPr lang="en-US" sz="2000" dirty="0" err="1">
                <a:latin typeface="Arial" pitchFamily="34" charset="0"/>
                <a:cs typeface="Arial" pitchFamily="34" charset="0"/>
              </a:rPr>
              <a:t>cốt</a:t>
            </a:r>
            <a:r>
              <a:rPr lang="en-US" sz="2000" dirty="0">
                <a:latin typeface="Arial" pitchFamily="34" charset="0"/>
                <a:cs typeface="Arial" pitchFamily="34" charset="0"/>
              </a:rPr>
              <a:t> </a:t>
            </a:r>
            <a:r>
              <a:rPr lang="en-US" sz="2000" dirty="0" err="1">
                <a:latin typeface="Arial" pitchFamily="34" charset="0"/>
                <a:cs typeface="Arial" pitchFamily="34" charset="0"/>
              </a:rPr>
              <a:t>lõi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đặc</a:t>
            </a:r>
            <a:r>
              <a:rPr lang="en-US" sz="2000" dirty="0">
                <a:latin typeface="Arial" pitchFamily="34" charset="0"/>
                <a:cs typeface="Arial" pitchFamily="34" charset="0"/>
              </a:rPr>
              <a:t> </a:t>
            </a:r>
            <a:r>
              <a:rPr lang="en-US" sz="2000" dirty="0" err="1">
                <a:latin typeface="Arial" pitchFamily="34" charset="0"/>
                <a:cs typeface="Arial" pitchFamily="34" charset="0"/>
              </a:rPr>
              <a:t>biệt</a:t>
            </a:r>
            <a:r>
              <a:rPr lang="en-US" sz="2000" dirty="0">
                <a:latin typeface="Arial" pitchFamily="34" charset="0"/>
                <a:cs typeface="Arial" pitchFamily="34" charset="0"/>
              </a:rPr>
              <a:t> </a:t>
            </a:r>
            <a:r>
              <a:rPr lang="en-US" sz="2000" dirty="0" err="1">
                <a:latin typeface="Arial" pitchFamily="34" charset="0"/>
                <a:cs typeface="Arial" pitchFamily="34" charset="0"/>
              </a:rPr>
              <a:t>chú</a:t>
            </a:r>
            <a:r>
              <a:rPr lang="en-US" sz="2000" dirty="0">
                <a:latin typeface="Arial" pitchFamily="34" charset="0"/>
                <a:cs typeface="Arial" pitchFamily="34" charset="0"/>
              </a:rPr>
              <a:t> ý </a:t>
            </a:r>
            <a:r>
              <a:rPr lang="en-US" sz="2000" dirty="0" err="1">
                <a:latin typeface="Arial" pitchFamily="34" charset="0"/>
                <a:cs typeface="Arial" pitchFamily="34" charset="0"/>
              </a:rPr>
              <a:t>phát</a:t>
            </a:r>
            <a:r>
              <a:rPr lang="en-US" sz="2000" dirty="0">
                <a:latin typeface="Arial" pitchFamily="34" charset="0"/>
                <a:cs typeface="Arial" pitchFamily="34" charset="0"/>
              </a:rPr>
              <a:t> </a:t>
            </a:r>
            <a:r>
              <a:rPr lang="en-US" sz="2000" dirty="0" err="1">
                <a:latin typeface="Arial" pitchFamily="34" charset="0"/>
                <a:cs typeface="Arial" pitchFamily="34" charset="0"/>
              </a:rPr>
              <a:t>triển</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lực</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smtClean="0">
                <a:latin typeface="Arial" pitchFamily="34" charset="0"/>
                <a:cs typeface="Arial" pitchFamily="34" charset="0"/>
              </a:rPr>
              <a:t>nghệ</a:t>
            </a:r>
            <a:r>
              <a:rPr lang="en-US" sz="2000" dirty="0" smtClean="0">
                <a:latin typeface="Arial" pitchFamily="34" charset="0"/>
                <a:cs typeface="Arial" pitchFamily="34" charset="0"/>
              </a:rPr>
              <a:t> </a:t>
            </a:r>
            <a:r>
              <a:rPr lang="en-US" sz="2000" dirty="0" err="1">
                <a:latin typeface="Arial" pitchFamily="34" charset="0"/>
                <a:cs typeface="Arial" pitchFamily="34" charset="0"/>
              </a:rPr>
              <a:t>gồm</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giao</a:t>
            </a:r>
            <a:r>
              <a:rPr lang="en-US" sz="2000" dirty="0">
                <a:latin typeface="Arial" pitchFamily="34" charset="0"/>
                <a:cs typeface="Arial" pitchFamily="34" charset="0"/>
              </a:rPr>
              <a:t> </a:t>
            </a:r>
            <a:r>
              <a:rPr lang="en-US" sz="2000" dirty="0" err="1">
                <a:latin typeface="Arial" pitchFamily="34" charset="0"/>
                <a:cs typeface="Arial" pitchFamily="34" charset="0"/>
              </a:rPr>
              <a:t>tiếp</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đánh</a:t>
            </a:r>
            <a:r>
              <a:rPr lang="en-US" sz="2000" dirty="0">
                <a:latin typeface="Arial" pitchFamily="34" charset="0"/>
                <a:cs typeface="Arial" pitchFamily="34" charset="0"/>
              </a:rPr>
              <a:t> </a:t>
            </a:r>
            <a:r>
              <a:rPr lang="en-US" sz="2000" dirty="0" err="1">
                <a:latin typeface="Arial" pitchFamily="34" charset="0"/>
                <a:cs typeface="Arial" pitchFamily="34" charset="0"/>
              </a:rPr>
              <a:t>giá</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nghệ</a:t>
            </a:r>
            <a:r>
              <a:rPr lang="en-US" sz="2000" dirty="0">
                <a:latin typeface="Arial" pitchFamily="34" charset="0"/>
                <a:cs typeface="Arial" pitchFamily="34" charset="0"/>
              </a:rPr>
              <a:t>, </a:t>
            </a:r>
            <a:r>
              <a:rPr lang="en-US" sz="2000" dirty="0" err="1">
                <a:latin typeface="Arial" pitchFamily="34" charset="0"/>
                <a:cs typeface="Arial" pitchFamily="34" charset="0"/>
              </a:rPr>
              <a:t>thiết</a:t>
            </a:r>
            <a:r>
              <a:rPr lang="en-US" sz="2000" dirty="0">
                <a:latin typeface="Arial" pitchFamily="34" charset="0"/>
                <a:cs typeface="Arial" pitchFamily="34" charset="0"/>
              </a:rPr>
              <a:t> </a:t>
            </a:r>
            <a:r>
              <a:rPr lang="en-US" sz="2000" dirty="0" err="1">
                <a:latin typeface="Arial" pitchFamily="34" charset="0"/>
                <a:cs typeface="Arial" pitchFamily="34" charset="0"/>
              </a:rPr>
              <a:t>kế</a:t>
            </a:r>
            <a:r>
              <a:rPr lang="en-US" sz="2000" dirty="0">
                <a:latin typeface="Arial" pitchFamily="34" charset="0"/>
                <a:cs typeface="Arial" pitchFamily="34" charset="0"/>
              </a:rPr>
              <a:t> </a:t>
            </a:r>
            <a:r>
              <a:rPr lang="en-US" sz="2000" dirty="0" err="1">
                <a:latin typeface="Arial" pitchFamily="34" charset="0"/>
                <a:cs typeface="Arial" pitchFamily="34" charset="0"/>
              </a:rPr>
              <a:t>kĩ</a:t>
            </a:r>
            <a:r>
              <a:rPr lang="en-US" sz="2000" dirty="0">
                <a:latin typeface="Arial" pitchFamily="34" charset="0"/>
                <a:cs typeface="Arial" pitchFamily="34" charset="0"/>
              </a:rPr>
              <a:t> </a:t>
            </a:r>
            <a:r>
              <a:rPr lang="en-US" sz="2000" dirty="0" err="1">
                <a:latin typeface="Arial" pitchFamily="34" charset="0"/>
                <a:cs typeface="Arial" pitchFamily="34" charset="0"/>
              </a:rPr>
              <a:t>thuật</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yêu</a:t>
            </a:r>
            <a:r>
              <a:rPr lang="en-US" sz="2000" dirty="0">
                <a:latin typeface="Arial" pitchFamily="34" charset="0"/>
                <a:cs typeface="Arial" pitchFamily="34" charset="0"/>
              </a:rPr>
              <a:t> </a:t>
            </a:r>
            <a:r>
              <a:rPr lang="en-US" sz="2000" dirty="0" err="1">
                <a:latin typeface="Arial" pitchFamily="34" charset="0"/>
                <a:cs typeface="Arial" pitchFamily="34" charset="0"/>
              </a:rPr>
              <a:t>cầu</a:t>
            </a:r>
            <a:r>
              <a:rPr lang="en-US" sz="2000" dirty="0">
                <a:latin typeface="Arial" pitchFamily="34" charset="0"/>
                <a:cs typeface="Arial" pitchFamily="34" charset="0"/>
              </a:rPr>
              <a:t> </a:t>
            </a:r>
            <a:r>
              <a:rPr lang="en-US" sz="2000" dirty="0" err="1">
                <a:latin typeface="Arial" pitchFamily="34" charset="0"/>
                <a:cs typeface="Arial" pitchFamily="34" charset="0"/>
              </a:rPr>
              <a:t>cần</a:t>
            </a:r>
            <a:r>
              <a:rPr lang="en-US" sz="2000" dirty="0">
                <a:latin typeface="Arial" pitchFamily="34" charset="0"/>
                <a:cs typeface="Arial" pitchFamily="34" charset="0"/>
              </a:rPr>
              <a:t> </a:t>
            </a:r>
            <a:r>
              <a:rPr lang="en-US" sz="2000" dirty="0" err="1">
                <a:latin typeface="Arial" pitchFamily="34" charset="0"/>
                <a:cs typeface="Arial" pitchFamily="34" charset="0"/>
              </a:rPr>
              <a:t>đạt</a:t>
            </a:r>
            <a:r>
              <a:rPr lang="en-US" sz="2000" dirty="0">
                <a:latin typeface="Arial" pitchFamily="34" charset="0"/>
                <a:cs typeface="Arial" pitchFamily="34" charset="0"/>
              </a:rPr>
              <a:t> </a:t>
            </a:r>
            <a:r>
              <a:rPr lang="en-US" sz="2000" dirty="0" err="1">
                <a:latin typeface="Arial" pitchFamily="34" charset="0"/>
                <a:cs typeface="Arial" pitchFamily="34" charset="0"/>
              </a:rPr>
              <a:t>phù</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a:t>
            </a:r>
            <a:r>
              <a:rPr lang="en-US" sz="2000" dirty="0" err="1">
                <a:latin typeface="Arial" pitchFamily="34" charset="0"/>
                <a:cs typeface="Arial" pitchFamily="34" charset="0"/>
              </a:rPr>
              <a:t>với</a:t>
            </a:r>
            <a:r>
              <a:rPr lang="en-US" sz="2000" dirty="0">
                <a:latin typeface="Arial" pitchFamily="34" charset="0"/>
                <a:cs typeface="Arial" pitchFamily="34" charset="0"/>
              </a:rPr>
              <a:t> </a:t>
            </a:r>
            <a:r>
              <a:rPr lang="en-US" sz="2000" dirty="0" err="1">
                <a:latin typeface="Arial" pitchFamily="34" charset="0"/>
                <a:cs typeface="Arial" pitchFamily="34" charset="0"/>
              </a:rPr>
              <a:t>lứa</a:t>
            </a:r>
            <a:r>
              <a:rPr lang="en-US" sz="2000" dirty="0">
                <a:latin typeface="Arial" pitchFamily="34" charset="0"/>
                <a:cs typeface="Arial" pitchFamily="34" charset="0"/>
              </a:rPr>
              <a:t> </a:t>
            </a:r>
            <a:r>
              <a:rPr lang="en-US" sz="2000" dirty="0" err="1">
                <a:latin typeface="Arial" pitchFamily="34" charset="0"/>
                <a:cs typeface="Arial" pitchFamily="34" charset="0"/>
              </a:rPr>
              <a:t>tuổi</a:t>
            </a:r>
            <a:r>
              <a:rPr lang="en-US" sz="2000" dirty="0">
                <a:latin typeface="Arial" pitchFamily="34" charset="0"/>
                <a:cs typeface="Arial" pitchFamily="34" charset="0"/>
              </a:rPr>
              <a:t> </a:t>
            </a:r>
            <a:r>
              <a:rPr lang="en-US" sz="2000" dirty="0" err="1">
                <a:latin typeface="Arial" pitchFamily="34" charset="0"/>
                <a:cs typeface="Arial" pitchFamily="34" charset="0"/>
              </a:rPr>
              <a:t>Tiểu</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a:t>
            </a:r>
          </a:p>
          <a:p>
            <a:pPr algn="just"/>
            <a:endParaRPr lang="en-US" sz="2000" dirty="0">
              <a:latin typeface="Arial" pitchFamily="34" charset="0"/>
              <a:cs typeface="Arial" pitchFamily="34" charset="0"/>
            </a:endParaRPr>
          </a:p>
        </p:txBody>
      </p:sp>
      <p:sp>
        <p:nvSpPr>
          <p:cNvPr id="2" name="TextBox 1"/>
          <p:cNvSpPr txBox="1"/>
          <p:nvPr/>
        </p:nvSpPr>
        <p:spPr>
          <a:xfrm>
            <a:off x="276101" y="1257181"/>
            <a:ext cx="3037115" cy="800219"/>
          </a:xfrm>
          <a:prstGeom prst="rect">
            <a:avLst/>
          </a:prstGeom>
          <a:noFill/>
        </p:spPr>
        <p:txBody>
          <a:bodyPr wrap="square" rtlCol="0">
            <a:spAutoFit/>
          </a:bodyPr>
          <a:lstStyle/>
          <a:p>
            <a:r>
              <a:rPr lang="en-US" sz="2300" b="1" dirty="0">
                <a:latin typeface="Arial" pitchFamily="34" charset="0"/>
                <a:cs typeface="Arial" pitchFamily="34" charset="0"/>
              </a:rPr>
              <a:t>2. </a:t>
            </a:r>
            <a:r>
              <a:rPr lang="en-US" sz="2300" b="1" dirty="0" err="1">
                <a:latin typeface="Arial" pitchFamily="34" charset="0"/>
                <a:cs typeface="Arial" pitchFamily="34" charset="0"/>
              </a:rPr>
              <a:t>Đặc</a:t>
            </a:r>
            <a:r>
              <a:rPr lang="en-US" sz="2300" b="1" dirty="0">
                <a:latin typeface="Arial" pitchFamily="34" charset="0"/>
                <a:cs typeface="Arial" pitchFamily="34" charset="0"/>
              </a:rPr>
              <a:t> </a:t>
            </a:r>
            <a:r>
              <a:rPr lang="en-US" sz="2300" b="1" dirty="0" err="1">
                <a:latin typeface="Arial" pitchFamily="34" charset="0"/>
                <a:cs typeface="Arial" pitchFamily="34" charset="0"/>
              </a:rPr>
              <a:t>điểm</a:t>
            </a:r>
            <a:endParaRPr lang="en-US" sz="2300" dirty="0">
              <a:latin typeface="Arial" pitchFamily="34" charset="0"/>
              <a:cs typeface="Arial" pitchFamily="34" charset="0"/>
            </a:endParaRPr>
          </a:p>
          <a:p>
            <a:endParaRPr lang="en-US" sz="2300" dirty="0"/>
          </a:p>
        </p:txBody>
      </p:sp>
    </p:spTree>
    <p:extLst>
      <p:ext uri="{BB962C8B-B14F-4D97-AF65-F5344CB8AC3E}">
        <p14:creationId xmlns:p14="http://schemas.microsoft.com/office/powerpoint/2010/main" val="227801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b="1" dirty="0"/>
              <a:t>PHƯƠNG PHÁP VÀ KĨ THUẬT DẠY HỌC THEO CHỦ ĐỀ, TỪNG DẠNG BÀI</a:t>
            </a:r>
          </a:p>
        </p:txBody>
      </p:sp>
      <p:sp>
        <p:nvSpPr>
          <p:cNvPr id="3" name="Content Placeholder 2"/>
          <p:cNvSpPr>
            <a:spLocks noGrp="1"/>
          </p:cNvSpPr>
          <p:nvPr>
            <p:ph idx="1"/>
          </p:nvPr>
        </p:nvSpPr>
        <p:spPr>
          <a:xfrm>
            <a:off x="896095" y="1705698"/>
            <a:ext cx="7886700" cy="478947"/>
          </a:xfrm>
        </p:spPr>
        <p:txBody>
          <a:bodyPr>
            <a:normAutofit fontScale="85000" lnSpcReduction="10000"/>
          </a:bodyPr>
          <a:lstStyle/>
          <a:p>
            <a:pPr marL="0" indent="0">
              <a:buNone/>
            </a:pPr>
            <a:r>
              <a:rPr lang="en-US" b="1" dirty="0" smtClean="0">
                <a:solidFill>
                  <a:srgbClr val="0000FF"/>
                </a:solidFill>
              </a:rPr>
              <a:t>1. </a:t>
            </a:r>
            <a:r>
              <a:rPr lang="en-US" b="1" dirty="0" err="1" smtClean="0">
                <a:solidFill>
                  <a:srgbClr val="0000FF"/>
                </a:solidFill>
              </a:rPr>
              <a:t>Cơ</a:t>
            </a:r>
            <a:r>
              <a:rPr lang="en-US" b="1" dirty="0" smtClean="0">
                <a:solidFill>
                  <a:srgbClr val="0000FF"/>
                </a:solidFill>
              </a:rPr>
              <a:t> </a:t>
            </a:r>
            <a:r>
              <a:rPr lang="en-US" b="1" dirty="0" err="1">
                <a:solidFill>
                  <a:srgbClr val="0000FF"/>
                </a:solidFill>
              </a:rPr>
              <a:t>sở</a:t>
            </a:r>
            <a:r>
              <a:rPr lang="en-US" b="1" dirty="0">
                <a:solidFill>
                  <a:srgbClr val="0000FF"/>
                </a:solidFill>
              </a:rPr>
              <a:t> </a:t>
            </a:r>
            <a:r>
              <a:rPr lang="en-US" b="1" dirty="0" err="1">
                <a:solidFill>
                  <a:srgbClr val="0000FF"/>
                </a:solidFill>
              </a:rPr>
              <a:t>lựa</a:t>
            </a:r>
            <a:r>
              <a:rPr lang="en-US" b="1" dirty="0">
                <a:solidFill>
                  <a:srgbClr val="0000FF"/>
                </a:solidFill>
              </a:rPr>
              <a:t> </a:t>
            </a:r>
            <a:r>
              <a:rPr lang="en-US" b="1" dirty="0" err="1">
                <a:solidFill>
                  <a:srgbClr val="0000FF"/>
                </a:solidFill>
              </a:rPr>
              <a:t>chọn</a:t>
            </a:r>
            <a:r>
              <a:rPr lang="en-US" b="1" dirty="0">
                <a:solidFill>
                  <a:srgbClr val="0000FF"/>
                </a:solidFill>
              </a:rPr>
              <a:t> </a:t>
            </a:r>
            <a:r>
              <a:rPr lang="en-US" b="1" dirty="0" err="1">
                <a:solidFill>
                  <a:srgbClr val="0000FF"/>
                </a:solidFill>
              </a:rPr>
              <a:t>phương</a:t>
            </a:r>
            <a:r>
              <a:rPr lang="en-US" b="1" dirty="0">
                <a:solidFill>
                  <a:srgbClr val="0000FF"/>
                </a:solidFill>
              </a:rPr>
              <a:t> </a:t>
            </a:r>
            <a:r>
              <a:rPr lang="en-US" b="1" dirty="0" err="1">
                <a:solidFill>
                  <a:srgbClr val="0000FF"/>
                </a:solidFill>
              </a:rPr>
              <a:t>pháp</a:t>
            </a:r>
            <a:r>
              <a:rPr lang="en-US" b="1" dirty="0">
                <a:solidFill>
                  <a:srgbClr val="0000FF"/>
                </a:solidFill>
              </a:rPr>
              <a:t> </a:t>
            </a:r>
            <a:r>
              <a:rPr lang="en-US" b="1" dirty="0" err="1">
                <a:solidFill>
                  <a:srgbClr val="0000FF"/>
                </a:solidFill>
              </a:rPr>
              <a:t>và</a:t>
            </a:r>
            <a:r>
              <a:rPr lang="en-US" b="1" dirty="0">
                <a:solidFill>
                  <a:srgbClr val="0000FF"/>
                </a:solidFill>
              </a:rPr>
              <a:t> </a:t>
            </a:r>
            <a:r>
              <a:rPr lang="en-US" b="1" dirty="0" err="1" smtClean="0">
                <a:solidFill>
                  <a:srgbClr val="0000FF"/>
                </a:solidFill>
              </a:rPr>
              <a:t>kĩ</a:t>
            </a:r>
            <a:r>
              <a:rPr lang="en-US" b="1" dirty="0" smtClean="0">
                <a:solidFill>
                  <a:srgbClr val="0000FF"/>
                </a:solidFill>
              </a:rPr>
              <a:t> </a:t>
            </a:r>
            <a:r>
              <a:rPr lang="en-US" b="1" dirty="0" err="1" smtClean="0">
                <a:solidFill>
                  <a:srgbClr val="0000FF"/>
                </a:solidFill>
              </a:rPr>
              <a:t>thuật</a:t>
            </a:r>
            <a:r>
              <a:rPr lang="en-US" b="1" dirty="0" smtClean="0">
                <a:solidFill>
                  <a:srgbClr val="0000FF"/>
                </a:solidFill>
              </a:rPr>
              <a:t> </a:t>
            </a:r>
            <a:r>
              <a:rPr lang="en-US" b="1" dirty="0" err="1">
                <a:solidFill>
                  <a:srgbClr val="0000FF"/>
                </a:solidFill>
              </a:rPr>
              <a:t>dạy</a:t>
            </a:r>
            <a:r>
              <a:rPr lang="en-US" b="1" dirty="0">
                <a:solidFill>
                  <a:srgbClr val="0000FF"/>
                </a:solidFill>
              </a:rPr>
              <a:t> </a:t>
            </a:r>
            <a:r>
              <a:rPr lang="en-US" b="1" dirty="0" err="1">
                <a:solidFill>
                  <a:srgbClr val="0000FF"/>
                </a:solidFill>
              </a:rPr>
              <a:t>học</a:t>
            </a:r>
            <a:endParaRPr lang="en-US" b="1" dirty="0">
              <a:solidFill>
                <a:srgbClr val="0000FF"/>
              </a:solidFill>
            </a:endParaRPr>
          </a:p>
          <a:p>
            <a:pPr marL="0" indent="0">
              <a:buNone/>
            </a:pPr>
            <a:endParaRPr lang="en-US" dirty="0"/>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50</a:t>
            </a:fld>
            <a:endParaRPr lang="vi-VN" dirty="0">
              <a:solidFill>
                <a:prstClr val="black"/>
              </a:solidFill>
            </a:endParaRPr>
          </a:p>
        </p:txBody>
      </p:sp>
      <p:sp>
        <p:nvSpPr>
          <p:cNvPr id="7" name="Rectangle 6"/>
          <p:cNvSpPr/>
          <p:nvPr/>
        </p:nvSpPr>
        <p:spPr>
          <a:xfrm>
            <a:off x="319918" y="2021512"/>
            <a:ext cx="8530934" cy="444096"/>
          </a:xfrm>
          <a:prstGeom prst="rect">
            <a:avLst/>
          </a:prstGeom>
        </p:spPr>
        <p:txBody>
          <a:bodyPr wrap="square">
            <a:spAutoFit/>
          </a:bodyPr>
          <a:lstStyle/>
          <a:p>
            <a:pPr marL="97631" marR="2858" indent="-97631">
              <a:lnSpc>
                <a:spcPct val="127000"/>
              </a:lnSpc>
              <a:spcAft>
                <a:spcPts val="109"/>
              </a:spcAft>
            </a:pPr>
            <a:r>
              <a:rPr lang="en-US" b="1" dirty="0" err="1">
                <a:solidFill>
                  <a:srgbClr val="000000"/>
                </a:solidFill>
                <a:latin typeface="Times New Roman" panose="02020603050405020304" pitchFamily="18" charset="0"/>
                <a:ea typeface="Times New Roman" panose="02020603050405020304" pitchFamily="18" charset="0"/>
              </a:rPr>
              <a:t>Khi</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lựa</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chọn</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phương</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pháp</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và</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kĩ</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thuật</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dạy</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học</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cần</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căn</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cứ</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vào</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một</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số</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cơ</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sở</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sau</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đây</a:t>
            </a:r>
            <a:r>
              <a:rPr lang="en-US" b="1" dirty="0">
                <a:solidFill>
                  <a:srgbClr val="000000"/>
                </a:solidFill>
                <a:latin typeface="Times New Roman" panose="02020603050405020304" pitchFamily="18" charset="0"/>
                <a:ea typeface="Times New Roman" panose="02020603050405020304" pitchFamily="18" charset="0"/>
              </a:rPr>
              <a:t>: </a:t>
            </a:r>
          </a:p>
        </p:txBody>
      </p:sp>
      <p:sp>
        <p:nvSpPr>
          <p:cNvPr id="9" name="Google Shape;377;p22"/>
          <p:cNvSpPr/>
          <p:nvPr/>
        </p:nvSpPr>
        <p:spPr>
          <a:xfrm>
            <a:off x="2140655" y="5246186"/>
            <a:ext cx="414809" cy="80373"/>
          </a:xfrm>
          <a:custGeom>
            <a:avLst/>
            <a:gdLst/>
            <a:ahLst/>
            <a:cxnLst/>
            <a:rect l="l" t="t" r="r" b="b"/>
            <a:pathLst>
              <a:path w="12360" h="3216" extrusionOk="0">
                <a:moveTo>
                  <a:pt x="10752" y="632"/>
                </a:moveTo>
                <a:cubicBezTo>
                  <a:pt x="11324" y="632"/>
                  <a:pt x="11776" y="1084"/>
                  <a:pt x="11776" y="1644"/>
                </a:cubicBezTo>
                <a:cubicBezTo>
                  <a:pt x="11776" y="2215"/>
                  <a:pt x="11324" y="2668"/>
                  <a:pt x="10752" y="2668"/>
                </a:cubicBezTo>
                <a:cubicBezTo>
                  <a:pt x="10193" y="2668"/>
                  <a:pt x="9740" y="2215"/>
                  <a:pt x="9740" y="1644"/>
                </a:cubicBezTo>
                <a:cubicBezTo>
                  <a:pt x="9740" y="1084"/>
                  <a:pt x="10193" y="632"/>
                  <a:pt x="10752" y="632"/>
                </a:cubicBezTo>
                <a:close/>
                <a:moveTo>
                  <a:pt x="10752" y="1"/>
                </a:moveTo>
                <a:cubicBezTo>
                  <a:pt x="10086" y="1"/>
                  <a:pt x="9502" y="537"/>
                  <a:pt x="9264" y="977"/>
                </a:cubicBezTo>
                <a:lnTo>
                  <a:pt x="1" y="977"/>
                </a:lnTo>
                <a:lnTo>
                  <a:pt x="1" y="2025"/>
                </a:lnTo>
                <a:lnTo>
                  <a:pt x="9216" y="2025"/>
                </a:lnTo>
                <a:cubicBezTo>
                  <a:pt x="9407" y="2763"/>
                  <a:pt x="10026" y="3215"/>
                  <a:pt x="10752" y="3215"/>
                </a:cubicBezTo>
                <a:cubicBezTo>
                  <a:pt x="11645" y="3215"/>
                  <a:pt x="12360" y="2501"/>
                  <a:pt x="12360" y="1608"/>
                </a:cubicBezTo>
                <a:cubicBezTo>
                  <a:pt x="12360" y="727"/>
                  <a:pt x="11645" y="1"/>
                  <a:pt x="10752" y="1"/>
                </a:cubicBezTo>
                <a:close/>
              </a:path>
            </a:pathLst>
          </a:custGeom>
          <a:solidFill>
            <a:srgbClr val="4949E7"/>
          </a:solidFill>
          <a:ln>
            <a:noFill/>
          </a:ln>
        </p:spPr>
        <p:txBody>
          <a:bodyPr spcFirstLastPara="1" wrap="square" lIns="68569" tIns="68569" rIns="68569" bIns="68569" anchor="ctr" anchorCtr="0">
            <a:noAutofit/>
          </a:bodyPr>
          <a:lstStyle/>
          <a:p>
            <a:endParaRPr sz="1350"/>
          </a:p>
        </p:txBody>
      </p:sp>
      <p:sp>
        <p:nvSpPr>
          <p:cNvPr id="10" name="Google Shape;378;p22"/>
          <p:cNvSpPr/>
          <p:nvPr/>
        </p:nvSpPr>
        <p:spPr>
          <a:xfrm>
            <a:off x="1457069" y="4944257"/>
            <a:ext cx="693592" cy="680936"/>
          </a:xfrm>
          <a:custGeom>
            <a:avLst/>
            <a:gdLst/>
            <a:ahLst/>
            <a:cxnLst/>
            <a:rect l="l" t="t" r="r" b="b"/>
            <a:pathLst>
              <a:path w="23945" h="23944" extrusionOk="0">
                <a:moveTo>
                  <a:pt x="11966" y="1084"/>
                </a:moveTo>
                <a:cubicBezTo>
                  <a:pt x="17979" y="1084"/>
                  <a:pt x="22861" y="5965"/>
                  <a:pt x="22861" y="11966"/>
                </a:cubicBezTo>
                <a:cubicBezTo>
                  <a:pt x="22861" y="17978"/>
                  <a:pt x="17979" y="22860"/>
                  <a:pt x="11966" y="22860"/>
                </a:cubicBezTo>
                <a:cubicBezTo>
                  <a:pt x="5966" y="22860"/>
                  <a:pt x="1084" y="17978"/>
                  <a:pt x="1084" y="11966"/>
                </a:cubicBezTo>
                <a:cubicBezTo>
                  <a:pt x="1084" y="5965"/>
                  <a:pt x="5966" y="1084"/>
                  <a:pt x="11966" y="1084"/>
                </a:cubicBezTo>
                <a:close/>
                <a:moveTo>
                  <a:pt x="11966" y="0"/>
                </a:moveTo>
                <a:cubicBezTo>
                  <a:pt x="5370" y="0"/>
                  <a:pt x="1" y="5370"/>
                  <a:pt x="1" y="11966"/>
                </a:cubicBezTo>
                <a:cubicBezTo>
                  <a:pt x="1" y="18574"/>
                  <a:pt x="5370" y="23943"/>
                  <a:pt x="11966" y="23943"/>
                </a:cubicBezTo>
                <a:cubicBezTo>
                  <a:pt x="18574" y="23943"/>
                  <a:pt x="23944" y="18574"/>
                  <a:pt x="23944" y="11966"/>
                </a:cubicBezTo>
                <a:cubicBezTo>
                  <a:pt x="23944" y="5370"/>
                  <a:pt x="18574" y="0"/>
                  <a:pt x="11966" y="0"/>
                </a:cubicBezTo>
                <a:close/>
              </a:path>
            </a:pathLst>
          </a:custGeom>
          <a:solidFill>
            <a:srgbClr val="4949E7"/>
          </a:solidFill>
          <a:ln w="19050" cap="flat" cmpd="sng">
            <a:solidFill>
              <a:schemeClr val="accent4"/>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1" name="Google Shape;379;p22"/>
          <p:cNvSpPr/>
          <p:nvPr/>
        </p:nvSpPr>
        <p:spPr>
          <a:xfrm>
            <a:off x="2485285" y="4997823"/>
            <a:ext cx="5221801" cy="795307"/>
          </a:xfrm>
          <a:custGeom>
            <a:avLst/>
            <a:gdLst/>
            <a:ahLst/>
            <a:cxnLst/>
            <a:rect l="l" t="t" r="r" b="b"/>
            <a:pathLst>
              <a:path w="54829" h="24254" extrusionOk="0">
                <a:moveTo>
                  <a:pt x="1072" y="0"/>
                </a:moveTo>
                <a:cubicBezTo>
                  <a:pt x="477" y="0"/>
                  <a:pt x="1" y="476"/>
                  <a:pt x="1" y="1060"/>
                </a:cubicBezTo>
                <a:lnTo>
                  <a:pt x="1" y="23182"/>
                </a:lnTo>
                <a:cubicBezTo>
                  <a:pt x="1" y="23777"/>
                  <a:pt x="477" y="24253"/>
                  <a:pt x="1072" y="24253"/>
                </a:cubicBezTo>
                <a:lnTo>
                  <a:pt x="53757" y="24253"/>
                </a:lnTo>
                <a:cubicBezTo>
                  <a:pt x="54353" y="24253"/>
                  <a:pt x="54829" y="23777"/>
                  <a:pt x="54829" y="23182"/>
                </a:cubicBezTo>
                <a:lnTo>
                  <a:pt x="54829" y="1060"/>
                </a:lnTo>
                <a:cubicBezTo>
                  <a:pt x="54829" y="476"/>
                  <a:pt x="54353" y="0"/>
                  <a:pt x="53757" y="0"/>
                </a:cubicBezTo>
                <a:close/>
              </a:path>
            </a:pathLst>
          </a:custGeom>
          <a:solidFill>
            <a:srgbClr val="00B0F0"/>
          </a:solidFill>
          <a:ln>
            <a:noFill/>
          </a:ln>
        </p:spPr>
        <p:txBody>
          <a:bodyPr spcFirstLastPara="1" wrap="square" lIns="68569" tIns="68569" rIns="68569" bIns="68569" anchor="ctr" anchorCtr="0">
            <a:noAutofit/>
          </a:bodyPr>
          <a:lstStyle/>
          <a:p>
            <a:pPr lvl="0" algn="ctr">
              <a:buClr>
                <a:schemeClr val="dk1"/>
              </a:buClr>
              <a:buSzPts val="1100"/>
            </a:pPr>
            <a:r>
              <a:rPr lang="en-US" dirty="0"/>
              <a:t> </a:t>
            </a:r>
            <a:r>
              <a:rPr lang="en-US" b="1" dirty="0" err="1"/>
              <a:t>Căn</a:t>
            </a:r>
            <a:r>
              <a:rPr lang="en-US" b="1" dirty="0"/>
              <a:t> </a:t>
            </a:r>
            <a:r>
              <a:rPr lang="en-US" b="1" dirty="0" err="1"/>
              <a:t>cứ</a:t>
            </a:r>
            <a:r>
              <a:rPr lang="en-US" b="1" dirty="0"/>
              <a:t> </a:t>
            </a:r>
            <a:r>
              <a:rPr lang="en-US" b="1" dirty="0" err="1"/>
              <a:t>vào</a:t>
            </a:r>
            <a:r>
              <a:rPr lang="en-US" b="1" dirty="0"/>
              <a:t> </a:t>
            </a:r>
            <a:r>
              <a:rPr lang="en-US" b="1" dirty="0" err="1"/>
              <a:t>năng</a:t>
            </a:r>
            <a:r>
              <a:rPr lang="en-US" b="1" dirty="0"/>
              <a:t> </a:t>
            </a:r>
            <a:r>
              <a:rPr lang="en-US" b="1" dirty="0" err="1"/>
              <a:t>lực</a:t>
            </a:r>
            <a:r>
              <a:rPr lang="en-US" b="1" dirty="0"/>
              <a:t> </a:t>
            </a:r>
            <a:r>
              <a:rPr lang="en-US" b="1" dirty="0" err="1"/>
              <a:t>nhận</a:t>
            </a:r>
            <a:r>
              <a:rPr lang="en-US" b="1" dirty="0"/>
              <a:t> </a:t>
            </a:r>
            <a:r>
              <a:rPr lang="en-US" b="1" dirty="0" err="1"/>
              <a:t>thức</a:t>
            </a:r>
            <a:r>
              <a:rPr lang="en-US" b="1" dirty="0"/>
              <a:t>, </a:t>
            </a:r>
            <a:r>
              <a:rPr lang="en-US" b="1" dirty="0" err="1"/>
              <a:t>điều</a:t>
            </a:r>
            <a:r>
              <a:rPr lang="en-US" b="1" dirty="0"/>
              <a:t> </a:t>
            </a:r>
            <a:r>
              <a:rPr lang="en-US" b="1" dirty="0" err="1"/>
              <a:t>kiện</a:t>
            </a:r>
            <a:r>
              <a:rPr lang="en-US" b="1" dirty="0"/>
              <a:t> </a:t>
            </a:r>
            <a:r>
              <a:rPr lang="en-US" b="1" dirty="0" err="1"/>
              <a:t>sống</a:t>
            </a:r>
            <a:r>
              <a:rPr lang="en-US" b="1" dirty="0"/>
              <a:t> </a:t>
            </a:r>
            <a:r>
              <a:rPr lang="en-US" b="1" dirty="0" err="1"/>
              <a:t>của</a:t>
            </a:r>
            <a:r>
              <a:rPr lang="en-US" b="1" dirty="0"/>
              <a:t> HS </a:t>
            </a:r>
            <a:r>
              <a:rPr lang="en-US" b="1" dirty="0" err="1"/>
              <a:t>từng</a:t>
            </a:r>
            <a:r>
              <a:rPr lang="en-US" b="1" dirty="0"/>
              <a:t> </a:t>
            </a:r>
            <a:r>
              <a:rPr lang="en-US" b="1" dirty="0" err="1"/>
              <a:t>lớp</a:t>
            </a:r>
            <a:r>
              <a:rPr lang="en-US" b="1" dirty="0"/>
              <a:t> </a:t>
            </a:r>
            <a:endParaRPr b="1" dirty="0">
              <a:solidFill>
                <a:schemeClr val="bg1"/>
              </a:solidFill>
              <a:latin typeface="Arial" panose="020B0604020202020204" pitchFamily="34" charset="0"/>
              <a:ea typeface="Roboto"/>
              <a:cs typeface="Arial" panose="020B0604020202020204" pitchFamily="34" charset="0"/>
              <a:sym typeface="Roboto"/>
            </a:endParaRPr>
          </a:p>
        </p:txBody>
      </p:sp>
      <p:sp>
        <p:nvSpPr>
          <p:cNvPr id="12" name="Google Shape;383;p22"/>
          <p:cNvSpPr txBox="1"/>
          <p:nvPr/>
        </p:nvSpPr>
        <p:spPr>
          <a:xfrm>
            <a:off x="1457069" y="5136196"/>
            <a:ext cx="693592" cy="299303"/>
          </a:xfrm>
          <a:prstGeom prst="rect">
            <a:avLst/>
          </a:prstGeom>
          <a:noFill/>
          <a:ln>
            <a:noFill/>
          </a:ln>
        </p:spPr>
        <p:txBody>
          <a:bodyPr spcFirstLastPara="1" wrap="square" lIns="68569" tIns="68569" rIns="68569" bIns="68569" anchor="ctr" anchorCtr="0">
            <a:noAutofit/>
          </a:bodyPr>
          <a:lstStyle>
            <a:defPPr>
              <a:defRPr lang="en-US"/>
            </a:defPPr>
            <a:lvl1pPr lvl="0" indent="0" algn="ctr">
              <a:spcBef>
                <a:spcPts val="0"/>
              </a:spcBef>
              <a:spcAft>
                <a:spcPts val="0"/>
              </a:spcAft>
              <a:buNone/>
              <a:defRPr sz="2000" b="1">
                <a:solidFill>
                  <a:srgbClr val="434343"/>
                </a:solidFill>
                <a:latin typeface="Arial Black" panose="020B0A04020102020204" pitchFamily="34" charset="0"/>
                <a:ea typeface="Fira Sans Extra Condensed Medium"/>
                <a:cs typeface="Fira Sans Extra Condensed Medium"/>
              </a:defRPr>
            </a:lvl1pPr>
          </a:lstStyle>
          <a:p>
            <a:r>
              <a:rPr lang="en" sz="1500" dirty="0">
                <a:sym typeface="Fira Sans Extra Condensed Medium"/>
              </a:rPr>
              <a:t>d</a:t>
            </a:r>
            <a:endParaRPr sz="1500" dirty="0">
              <a:sym typeface="Fira Sans Extra Condensed Medium"/>
            </a:endParaRPr>
          </a:p>
        </p:txBody>
      </p:sp>
      <p:sp>
        <p:nvSpPr>
          <p:cNvPr id="13" name="Google Shape;387;p22"/>
          <p:cNvSpPr/>
          <p:nvPr/>
        </p:nvSpPr>
        <p:spPr>
          <a:xfrm>
            <a:off x="2138419" y="2926050"/>
            <a:ext cx="241070" cy="14511"/>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68569" tIns="68569" rIns="68569" bIns="68569" anchor="ctr" anchorCtr="0">
            <a:noAutofit/>
          </a:bodyPr>
          <a:lstStyle/>
          <a:p>
            <a:endParaRPr sz="1350"/>
          </a:p>
        </p:txBody>
      </p:sp>
      <p:sp>
        <p:nvSpPr>
          <p:cNvPr id="14" name="Google Shape;388;p22"/>
          <p:cNvSpPr/>
          <p:nvPr/>
        </p:nvSpPr>
        <p:spPr>
          <a:xfrm>
            <a:off x="2138113" y="2894966"/>
            <a:ext cx="315771" cy="79911"/>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FCBD24"/>
          </a:solidFill>
          <a:ln>
            <a:noFill/>
          </a:ln>
        </p:spPr>
        <p:txBody>
          <a:bodyPr spcFirstLastPara="1" wrap="square" lIns="68569" tIns="68569" rIns="68569" bIns="68569" anchor="ctr" anchorCtr="0">
            <a:noAutofit/>
          </a:bodyPr>
          <a:lstStyle/>
          <a:p>
            <a:endParaRPr sz="1350"/>
          </a:p>
        </p:txBody>
      </p:sp>
      <p:sp>
        <p:nvSpPr>
          <p:cNvPr id="15" name="Google Shape;389;p22"/>
          <p:cNvSpPr/>
          <p:nvPr/>
        </p:nvSpPr>
        <p:spPr>
          <a:xfrm>
            <a:off x="2486073" y="2623624"/>
            <a:ext cx="5221013" cy="597836"/>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FCBD24"/>
          </a:solidFill>
          <a:ln>
            <a:noFill/>
          </a:ln>
        </p:spPr>
        <p:txBody>
          <a:bodyPr spcFirstLastPara="1" wrap="square" lIns="68569" tIns="68569" rIns="68569" bIns="68569" anchor="ctr" anchorCtr="0">
            <a:noAutofit/>
          </a:bodyPr>
          <a:lstStyle/>
          <a:p>
            <a:pPr lvl="0" algn="ctr">
              <a:buClr>
                <a:schemeClr val="dk1"/>
              </a:buClr>
              <a:buSzPts val="1100"/>
            </a:pPr>
            <a:r>
              <a:rPr lang="en-US" b="1" dirty="0" err="1"/>
              <a:t>Mục</a:t>
            </a:r>
            <a:r>
              <a:rPr lang="en-US" b="1" dirty="0"/>
              <a:t> </a:t>
            </a:r>
            <a:r>
              <a:rPr lang="en-US" b="1" dirty="0" err="1"/>
              <a:t>tiêu</a:t>
            </a:r>
            <a:r>
              <a:rPr lang="en-US" b="1" dirty="0"/>
              <a:t> </a:t>
            </a:r>
            <a:r>
              <a:rPr lang="en-US" b="1" dirty="0" err="1"/>
              <a:t>dạy</a:t>
            </a:r>
            <a:r>
              <a:rPr lang="en-US" b="1" dirty="0"/>
              <a:t> </a:t>
            </a:r>
            <a:r>
              <a:rPr lang="en-US" b="1" dirty="0" err="1"/>
              <a:t>học</a:t>
            </a:r>
            <a:endParaRPr b="1" dirty="0">
              <a:latin typeface="Arial" panose="020B0604020202020204" pitchFamily="34" charset="0"/>
              <a:ea typeface="Roboto"/>
              <a:cs typeface="Arial" panose="020B0604020202020204" pitchFamily="34" charset="0"/>
              <a:sym typeface="Roboto"/>
            </a:endParaRPr>
          </a:p>
        </p:txBody>
      </p:sp>
      <p:sp>
        <p:nvSpPr>
          <p:cNvPr id="16" name="Google Shape;393;p22"/>
          <p:cNvSpPr/>
          <p:nvPr/>
        </p:nvSpPr>
        <p:spPr>
          <a:xfrm>
            <a:off x="1456026" y="2595299"/>
            <a:ext cx="694657" cy="679562"/>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7" name="Google Shape;394;p22"/>
          <p:cNvSpPr/>
          <p:nvPr/>
        </p:nvSpPr>
        <p:spPr>
          <a:xfrm>
            <a:off x="1803489" y="2595300"/>
            <a:ext cx="347183" cy="339979"/>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rgbClr val="FCBD24"/>
          </a:solidFill>
          <a:ln w="19050" cap="flat" cmpd="sng">
            <a:solidFill>
              <a:schemeClr val="accent5"/>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8" name="Google Shape;395;p22"/>
          <p:cNvSpPr txBox="1"/>
          <p:nvPr/>
        </p:nvSpPr>
        <p:spPr>
          <a:xfrm>
            <a:off x="1456025" y="2786821"/>
            <a:ext cx="694635" cy="297578"/>
          </a:xfrm>
          <a:prstGeom prst="rect">
            <a:avLst/>
          </a:prstGeom>
          <a:noFill/>
          <a:ln>
            <a:noFill/>
          </a:ln>
        </p:spPr>
        <p:txBody>
          <a:bodyPr spcFirstLastPara="1" wrap="square" lIns="68569" tIns="68569" rIns="68569" bIns="68569" anchor="ctr" anchorCtr="0">
            <a:noAutofit/>
          </a:bodyPr>
          <a:lstStyle/>
          <a:p>
            <a:pPr algn="ctr"/>
            <a:r>
              <a:rPr lang="en" sz="1500" b="1" dirty="0">
                <a:solidFill>
                  <a:srgbClr val="434343"/>
                </a:solidFill>
                <a:latin typeface="Arial Black" panose="020B0A04020102020204" pitchFamily="34" charset="0"/>
                <a:ea typeface="Fira Sans Extra Condensed Medium"/>
                <a:cs typeface="Fira Sans Extra Condensed Medium"/>
                <a:sym typeface="Fira Sans Extra Condensed Medium"/>
              </a:rPr>
              <a:t>a</a:t>
            </a:r>
            <a:endParaRPr sz="1500" b="1" dirty="0">
              <a:solidFill>
                <a:srgbClr val="434343"/>
              </a:solidFill>
              <a:latin typeface="Arial Black" panose="020B0A04020102020204" pitchFamily="34" charset="0"/>
              <a:ea typeface="Fira Sans Extra Condensed Medium"/>
              <a:cs typeface="Fira Sans Extra Condensed Medium"/>
              <a:sym typeface="Fira Sans Extra Condensed Medium"/>
            </a:endParaRPr>
          </a:p>
        </p:txBody>
      </p:sp>
      <p:sp>
        <p:nvSpPr>
          <p:cNvPr id="20" name="Google Shape;398;p22"/>
          <p:cNvSpPr/>
          <p:nvPr/>
        </p:nvSpPr>
        <p:spPr>
          <a:xfrm>
            <a:off x="2113852" y="3666730"/>
            <a:ext cx="315746" cy="77210"/>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solidFill>
            <a:srgbClr val="69E781"/>
          </a:solidFill>
          <a:ln>
            <a:noFill/>
          </a:ln>
        </p:spPr>
        <p:txBody>
          <a:bodyPr spcFirstLastPara="1" wrap="square" lIns="68569" tIns="68569" rIns="68569" bIns="68569" anchor="ctr" anchorCtr="0">
            <a:noAutofit/>
          </a:bodyPr>
          <a:lstStyle/>
          <a:p>
            <a:endParaRPr sz="1350"/>
          </a:p>
        </p:txBody>
      </p:sp>
      <p:sp>
        <p:nvSpPr>
          <p:cNvPr id="21" name="Google Shape;399;p22"/>
          <p:cNvSpPr/>
          <p:nvPr/>
        </p:nvSpPr>
        <p:spPr>
          <a:xfrm>
            <a:off x="1432057" y="3376891"/>
            <a:ext cx="347154" cy="656594"/>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22" name="Google Shape;400;p22"/>
          <p:cNvSpPr/>
          <p:nvPr/>
        </p:nvSpPr>
        <p:spPr>
          <a:xfrm>
            <a:off x="1779184" y="3376891"/>
            <a:ext cx="347531" cy="656594"/>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solidFill>
            <a:srgbClr val="69E781"/>
          </a:solidFill>
          <a:ln w="19050" cap="flat" cmpd="sng">
            <a:solidFill>
              <a:schemeClr val="accent2"/>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23" name="Google Shape;401;p22"/>
          <p:cNvSpPr/>
          <p:nvPr/>
        </p:nvSpPr>
        <p:spPr>
          <a:xfrm>
            <a:off x="2452048" y="3410603"/>
            <a:ext cx="5255038" cy="611300"/>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solidFill>
            <a:srgbClr val="69E781"/>
          </a:solidFill>
          <a:ln>
            <a:noFill/>
          </a:ln>
        </p:spPr>
        <p:txBody>
          <a:bodyPr spcFirstLastPara="1" wrap="square" lIns="68569" tIns="68569" rIns="68569" bIns="68569" anchor="ctr" anchorCtr="0">
            <a:noAutofit/>
          </a:bodyPr>
          <a:lstStyle/>
          <a:p>
            <a:pPr lvl="0" algn="ctr">
              <a:buClr>
                <a:schemeClr val="dk1"/>
              </a:buClr>
              <a:buSzPts val="1100"/>
            </a:pPr>
            <a:r>
              <a:rPr lang="en-US" b="1" dirty="0" err="1"/>
              <a:t>Nội</a:t>
            </a:r>
            <a:r>
              <a:rPr lang="en-US" b="1" dirty="0"/>
              <a:t> dung </a:t>
            </a:r>
            <a:r>
              <a:rPr lang="en-US" b="1" dirty="0" err="1"/>
              <a:t>dạy</a:t>
            </a:r>
            <a:r>
              <a:rPr lang="en-US" b="1" dirty="0"/>
              <a:t> </a:t>
            </a:r>
            <a:r>
              <a:rPr lang="en-US" b="1" dirty="0" err="1"/>
              <a:t>học</a:t>
            </a:r>
            <a:endParaRPr b="1" dirty="0">
              <a:latin typeface="Arial" panose="020B0604020202020204" pitchFamily="34" charset="0"/>
              <a:ea typeface="Roboto"/>
              <a:cs typeface="Arial" panose="020B0604020202020204" pitchFamily="34" charset="0"/>
              <a:sym typeface="Roboto"/>
            </a:endParaRPr>
          </a:p>
        </p:txBody>
      </p:sp>
      <p:sp>
        <p:nvSpPr>
          <p:cNvPr id="24" name="Google Shape;404;p22"/>
          <p:cNvSpPr txBox="1"/>
          <p:nvPr/>
        </p:nvSpPr>
        <p:spPr>
          <a:xfrm>
            <a:off x="1432057" y="3557577"/>
            <a:ext cx="694635" cy="287521"/>
          </a:xfrm>
          <a:prstGeom prst="rect">
            <a:avLst/>
          </a:prstGeom>
          <a:noFill/>
          <a:ln>
            <a:noFill/>
          </a:ln>
        </p:spPr>
        <p:txBody>
          <a:bodyPr spcFirstLastPara="1" wrap="square" lIns="68569" tIns="68569" rIns="68569" bIns="68569" anchor="ctr" anchorCtr="0">
            <a:noAutofit/>
          </a:bodyPr>
          <a:lstStyle>
            <a:defPPr>
              <a:defRPr lang="en-US"/>
            </a:defPPr>
            <a:lvl1pPr lvl="0" indent="0" algn="ctr">
              <a:spcBef>
                <a:spcPts val="0"/>
              </a:spcBef>
              <a:spcAft>
                <a:spcPts val="0"/>
              </a:spcAft>
              <a:buNone/>
              <a:defRPr sz="2000" b="1">
                <a:solidFill>
                  <a:srgbClr val="434343"/>
                </a:solidFill>
                <a:latin typeface="Arial Black" panose="020B0A04020102020204" pitchFamily="34" charset="0"/>
                <a:ea typeface="Fira Sans Extra Condensed Medium"/>
                <a:cs typeface="Fira Sans Extra Condensed Medium"/>
              </a:defRPr>
            </a:lvl1pPr>
          </a:lstStyle>
          <a:p>
            <a:r>
              <a:rPr lang="en" sz="1500" dirty="0">
                <a:sym typeface="Fira Sans Extra Condensed Medium"/>
              </a:rPr>
              <a:t>b</a:t>
            </a:r>
            <a:endParaRPr sz="1500" dirty="0">
              <a:sym typeface="Fira Sans Extra Condensed Medium"/>
            </a:endParaRPr>
          </a:p>
        </p:txBody>
      </p:sp>
      <p:sp>
        <p:nvSpPr>
          <p:cNvPr id="26" name="Google Shape;407;p22"/>
          <p:cNvSpPr/>
          <p:nvPr/>
        </p:nvSpPr>
        <p:spPr>
          <a:xfrm>
            <a:off x="1456039" y="4166069"/>
            <a:ext cx="694625" cy="642612"/>
          </a:xfrm>
          <a:custGeom>
            <a:avLst/>
            <a:gdLst/>
            <a:ahLst/>
            <a:cxnLst/>
            <a:rect l="l" t="t" r="r" b="b"/>
            <a:pathLst>
              <a:path w="23945" h="23944" extrusionOk="0">
                <a:moveTo>
                  <a:pt x="11978" y="0"/>
                </a:moveTo>
                <a:cubicBezTo>
                  <a:pt x="5370" y="0"/>
                  <a:pt x="1" y="5370"/>
                  <a:pt x="1" y="11978"/>
                </a:cubicBezTo>
                <a:lnTo>
                  <a:pt x="1084" y="11978"/>
                </a:lnTo>
                <a:cubicBezTo>
                  <a:pt x="1084" y="5965"/>
                  <a:pt x="5966" y="1084"/>
                  <a:pt x="11978" y="1084"/>
                </a:cubicBezTo>
                <a:cubicBezTo>
                  <a:pt x="17979" y="1084"/>
                  <a:pt x="22861" y="5965"/>
                  <a:pt x="22861" y="11978"/>
                </a:cubicBezTo>
                <a:cubicBezTo>
                  <a:pt x="22861" y="17979"/>
                  <a:pt x="17979" y="22860"/>
                  <a:pt x="11978" y="22860"/>
                </a:cubicBezTo>
                <a:lnTo>
                  <a:pt x="11978" y="23944"/>
                </a:lnTo>
                <a:cubicBezTo>
                  <a:pt x="18575" y="23944"/>
                  <a:pt x="23944" y="18574"/>
                  <a:pt x="23944" y="11978"/>
                </a:cubicBezTo>
                <a:cubicBezTo>
                  <a:pt x="23944" y="5370"/>
                  <a:pt x="18575" y="0"/>
                  <a:pt x="1197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27" name="Google Shape;408;p22"/>
          <p:cNvSpPr/>
          <p:nvPr/>
        </p:nvSpPr>
        <p:spPr>
          <a:xfrm>
            <a:off x="1456039" y="4166069"/>
            <a:ext cx="694625" cy="642612"/>
          </a:xfrm>
          <a:custGeom>
            <a:avLst/>
            <a:gdLst/>
            <a:ahLst/>
            <a:cxnLst/>
            <a:rect l="l" t="t" r="r" b="b"/>
            <a:pathLst>
              <a:path w="23945" h="23944" extrusionOk="0">
                <a:moveTo>
                  <a:pt x="11978" y="0"/>
                </a:moveTo>
                <a:lnTo>
                  <a:pt x="11978" y="1084"/>
                </a:lnTo>
                <a:cubicBezTo>
                  <a:pt x="17979" y="1084"/>
                  <a:pt x="22861" y="5965"/>
                  <a:pt x="22861" y="11978"/>
                </a:cubicBezTo>
                <a:cubicBezTo>
                  <a:pt x="22861" y="17979"/>
                  <a:pt x="17979" y="22860"/>
                  <a:pt x="11978" y="22860"/>
                </a:cubicBezTo>
                <a:cubicBezTo>
                  <a:pt x="5966" y="22860"/>
                  <a:pt x="1084" y="17979"/>
                  <a:pt x="1084" y="11978"/>
                </a:cubicBezTo>
                <a:lnTo>
                  <a:pt x="1" y="11978"/>
                </a:lnTo>
                <a:cubicBezTo>
                  <a:pt x="1" y="18574"/>
                  <a:pt x="5370" y="23944"/>
                  <a:pt x="11978" y="23944"/>
                </a:cubicBezTo>
                <a:cubicBezTo>
                  <a:pt x="18575" y="23944"/>
                  <a:pt x="23944" y="18574"/>
                  <a:pt x="23944" y="11978"/>
                </a:cubicBezTo>
                <a:cubicBezTo>
                  <a:pt x="23944" y="5370"/>
                  <a:pt x="18575" y="0"/>
                  <a:pt x="11978" y="0"/>
                </a:cubicBezTo>
                <a:close/>
              </a:path>
            </a:pathLst>
          </a:custGeom>
          <a:solidFill>
            <a:srgbClr val="5EB2FC"/>
          </a:solidFill>
          <a:ln w="19050" cap="flat" cmpd="sng">
            <a:solidFill>
              <a:schemeClr val="accent1"/>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28" name="Google Shape;409;p22"/>
          <p:cNvSpPr/>
          <p:nvPr/>
        </p:nvSpPr>
        <p:spPr>
          <a:xfrm>
            <a:off x="2139942" y="4450300"/>
            <a:ext cx="313943" cy="75572"/>
          </a:xfrm>
          <a:custGeom>
            <a:avLst/>
            <a:gdLst/>
            <a:ahLst/>
            <a:cxnLst/>
            <a:rect l="l" t="t" r="r" b="b"/>
            <a:pathLst>
              <a:path w="12360" h="3216" extrusionOk="0">
                <a:moveTo>
                  <a:pt x="10752" y="560"/>
                </a:moveTo>
                <a:cubicBezTo>
                  <a:pt x="11312" y="560"/>
                  <a:pt x="11776" y="1013"/>
                  <a:pt x="11776" y="1584"/>
                </a:cubicBezTo>
                <a:cubicBezTo>
                  <a:pt x="11776" y="2144"/>
                  <a:pt x="11312" y="2596"/>
                  <a:pt x="10752" y="2596"/>
                </a:cubicBezTo>
                <a:cubicBezTo>
                  <a:pt x="10181" y="2596"/>
                  <a:pt x="9728" y="2144"/>
                  <a:pt x="9728" y="1584"/>
                </a:cubicBezTo>
                <a:cubicBezTo>
                  <a:pt x="9728" y="1013"/>
                  <a:pt x="10181" y="560"/>
                  <a:pt x="10752" y="560"/>
                </a:cubicBezTo>
                <a:close/>
                <a:moveTo>
                  <a:pt x="10752" y="1"/>
                </a:moveTo>
                <a:cubicBezTo>
                  <a:pt x="10074" y="1"/>
                  <a:pt x="9490" y="441"/>
                  <a:pt x="9252" y="1036"/>
                </a:cubicBezTo>
                <a:lnTo>
                  <a:pt x="1" y="1036"/>
                </a:lnTo>
                <a:lnTo>
                  <a:pt x="1" y="2072"/>
                </a:lnTo>
                <a:lnTo>
                  <a:pt x="9204" y="2072"/>
                </a:lnTo>
                <a:cubicBezTo>
                  <a:pt x="9407" y="2668"/>
                  <a:pt x="10014" y="3215"/>
                  <a:pt x="10752" y="3215"/>
                </a:cubicBezTo>
                <a:cubicBezTo>
                  <a:pt x="11633" y="3215"/>
                  <a:pt x="12360" y="2489"/>
                  <a:pt x="12360" y="1608"/>
                </a:cubicBezTo>
                <a:cubicBezTo>
                  <a:pt x="12360" y="715"/>
                  <a:pt x="11633" y="1"/>
                  <a:pt x="10752" y="1"/>
                </a:cubicBezTo>
                <a:close/>
              </a:path>
            </a:pathLst>
          </a:custGeom>
          <a:solidFill>
            <a:srgbClr val="5EB2FC"/>
          </a:solidFill>
          <a:ln>
            <a:noFill/>
          </a:ln>
        </p:spPr>
        <p:txBody>
          <a:bodyPr spcFirstLastPara="1" wrap="square" lIns="68569" tIns="68569" rIns="68569" bIns="68569" anchor="ctr" anchorCtr="0">
            <a:noAutofit/>
          </a:bodyPr>
          <a:lstStyle/>
          <a:p>
            <a:endParaRPr sz="1350"/>
          </a:p>
        </p:txBody>
      </p:sp>
      <p:sp>
        <p:nvSpPr>
          <p:cNvPr id="29" name="Google Shape;410;p22"/>
          <p:cNvSpPr/>
          <p:nvPr/>
        </p:nvSpPr>
        <p:spPr>
          <a:xfrm>
            <a:off x="2485285" y="4211045"/>
            <a:ext cx="5191340" cy="597636"/>
          </a:xfrm>
          <a:custGeom>
            <a:avLst/>
            <a:gdLst/>
            <a:ahLst/>
            <a:cxnLst/>
            <a:rect l="l" t="t" r="r" b="b"/>
            <a:pathLst>
              <a:path w="54817" h="24254" extrusionOk="0">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solidFill>
            <a:srgbClr val="5EB2FC"/>
          </a:solidFill>
          <a:ln>
            <a:noFill/>
          </a:ln>
        </p:spPr>
        <p:txBody>
          <a:bodyPr spcFirstLastPara="1" wrap="square" lIns="68569" tIns="68569" rIns="68569" bIns="68569" anchor="ctr" anchorCtr="0">
            <a:noAutofit/>
          </a:bodyPr>
          <a:lstStyle/>
          <a:p>
            <a:pPr lvl="0" algn="ctr">
              <a:buClr>
                <a:schemeClr val="dk1"/>
              </a:buClr>
              <a:buSzPts val="1100"/>
            </a:pPr>
            <a:r>
              <a:rPr lang="en-US" b="1" dirty="0" err="1"/>
              <a:t>Điều</a:t>
            </a:r>
            <a:r>
              <a:rPr lang="en-US" b="1" dirty="0"/>
              <a:t> </a:t>
            </a:r>
            <a:r>
              <a:rPr lang="en-US" b="1" dirty="0" err="1"/>
              <a:t>kiện</a:t>
            </a:r>
            <a:r>
              <a:rPr lang="en-US" b="1" dirty="0"/>
              <a:t> </a:t>
            </a:r>
            <a:r>
              <a:rPr lang="en-US" b="1" dirty="0" err="1"/>
              <a:t>dạy</a:t>
            </a:r>
            <a:r>
              <a:rPr lang="en-US" b="1" dirty="0"/>
              <a:t> </a:t>
            </a:r>
            <a:r>
              <a:rPr lang="en-US" b="1" dirty="0" err="1"/>
              <a:t>học</a:t>
            </a:r>
            <a:endParaRPr b="1" dirty="0">
              <a:latin typeface="Arial" panose="020B0604020202020204" pitchFamily="34" charset="0"/>
              <a:ea typeface="Roboto"/>
              <a:cs typeface="Arial" panose="020B0604020202020204" pitchFamily="34" charset="0"/>
              <a:sym typeface="Roboto"/>
            </a:endParaRPr>
          </a:p>
        </p:txBody>
      </p:sp>
      <p:sp>
        <p:nvSpPr>
          <p:cNvPr id="30" name="Google Shape;413;p22"/>
          <p:cNvSpPr txBox="1"/>
          <p:nvPr/>
        </p:nvSpPr>
        <p:spPr>
          <a:xfrm>
            <a:off x="1456025" y="4350453"/>
            <a:ext cx="694635" cy="281423"/>
          </a:xfrm>
          <a:prstGeom prst="rect">
            <a:avLst/>
          </a:prstGeom>
          <a:noFill/>
          <a:ln>
            <a:noFill/>
          </a:ln>
        </p:spPr>
        <p:txBody>
          <a:bodyPr spcFirstLastPara="1" wrap="square" lIns="68569" tIns="68569" rIns="68569" bIns="68569" anchor="ctr" anchorCtr="0">
            <a:noAutofit/>
          </a:bodyPr>
          <a:lstStyle>
            <a:defPPr>
              <a:defRPr lang="en-US"/>
            </a:defPPr>
            <a:lvl1pPr lvl="0" indent="0" algn="ctr">
              <a:spcBef>
                <a:spcPts val="0"/>
              </a:spcBef>
              <a:spcAft>
                <a:spcPts val="0"/>
              </a:spcAft>
              <a:buNone/>
              <a:defRPr sz="2000" b="1">
                <a:solidFill>
                  <a:srgbClr val="434343"/>
                </a:solidFill>
                <a:latin typeface="Arial Black" panose="020B0A04020102020204" pitchFamily="34" charset="0"/>
                <a:ea typeface="Fira Sans Extra Condensed Medium"/>
                <a:cs typeface="Fira Sans Extra Condensed Medium"/>
              </a:defRPr>
            </a:lvl1pPr>
          </a:lstStyle>
          <a:p>
            <a:r>
              <a:rPr lang="en" sz="1500" dirty="0">
                <a:sym typeface="Fira Sans Extra Condensed Medium"/>
              </a:rPr>
              <a:t>c</a:t>
            </a:r>
            <a:endParaRPr sz="1500" dirty="0">
              <a:sym typeface="Fira Sans Extra Condensed Medium"/>
            </a:endParaRPr>
          </a:p>
        </p:txBody>
      </p:sp>
    </p:spTree>
    <p:extLst>
      <p:ext uri="{BB962C8B-B14F-4D97-AF65-F5344CB8AC3E}">
        <p14:creationId xmlns:p14="http://schemas.microsoft.com/office/powerpoint/2010/main" val="1322366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1836989"/>
            <a:ext cx="8512714" cy="3263504"/>
          </a:xfrm>
        </p:spPr>
        <p:txBody>
          <a:bodyPr>
            <a:normAutofit fontScale="77500" lnSpcReduction="20000"/>
          </a:bodyPr>
          <a:lstStyle/>
          <a:p>
            <a:pPr marL="385763" indent="-385763" algn="just">
              <a:lnSpc>
                <a:spcPct val="130000"/>
              </a:lnSpc>
              <a:buAutoNum type="alphaLcPeriod"/>
            </a:pPr>
            <a:r>
              <a:rPr lang="en-US" dirty="0" err="1" smtClean="0">
                <a:solidFill>
                  <a:srgbClr val="0000FF"/>
                </a:solidFill>
              </a:rPr>
              <a:t>Mục</a:t>
            </a:r>
            <a:r>
              <a:rPr lang="en-US" dirty="0" smtClean="0">
                <a:solidFill>
                  <a:srgbClr val="0000FF"/>
                </a:solidFill>
              </a:rPr>
              <a:t> </a:t>
            </a:r>
            <a:r>
              <a:rPr lang="en-US" dirty="0" err="1">
                <a:solidFill>
                  <a:srgbClr val="0000FF"/>
                </a:solidFill>
              </a:rPr>
              <a:t>tiêu</a:t>
            </a:r>
            <a:r>
              <a:rPr lang="en-US" dirty="0">
                <a:solidFill>
                  <a:srgbClr val="0000FF"/>
                </a:solidFill>
              </a:rPr>
              <a:t> </a:t>
            </a:r>
            <a:r>
              <a:rPr lang="en-US" dirty="0" err="1">
                <a:solidFill>
                  <a:srgbClr val="0000FF"/>
                </a:solidFill>
              </a:rPr>
              <a:t>dạy</a:t>
            </a:r>
            <a:r>
              <a:rPr lang="en-US" dirty="0">
                <a:solidFill>
                  <a:srgbClr val="0000FF"/>
                </a:solidFill>
              </a:rPr>
              <a:t> </a:t>
            </a:r>
            <a:r>
              <a:rPr lang="en-US" dirty="0" err="1" smtClean="0">
                <a:solidFill>
                  <a:srgbClr val="0000FF"/>
                </a:solidFill>
              </a:rPr>
              <a:t>học</a:t>
            </a:r>
            <a:r>
              <a:rPr lang="en-US" dirty="0" smtClean="0"/>
              <a:t>: </a:t>
            </a:r>
            <a:r>
              <a:rPr lang="en-US" dirty="0" err="1" smtClean="0"/>
              <a:t>Căn</a:t>
            </a:r>
            <a:r>
              <a:rPr lang="en-US" dirty="0" smtClean="0"/>
              <a:t> </a:t>
            </a:r>
            <a:r>
              <a:rPr lang="en-US" dirty="0" err="1"/>
              <a:t>cứ</a:t>
            </a:r>
            <a:r>
              <a:rPr lang="en-US" dirty="0"/>
              <a:t> </a:t>
            </a:r>
            <a:r>
              <a:rPr lang="en-US" dirty="0" err="1"/>
              <a:t>theo</a:t>
            </a:r>
            <a:r>
              <a:rPr lang="en-US" dirty="0"/>
              <a:t> </a:t>
            </a:r>
            <a:r>
              <a:rPr lang="en-US" dirty="0" err="1"/>
              <a:t>mục</a:t>
            </a:r>
            <a:r>
              <a:rPr lang="en-US" dirty="0"/>
              <a:t> </a:t>
            </a:r>
            <a:r>
              <a:rPr lang="en-US" dirty="0" err="1"/>
              <a:t>tiêu</a:t>
            </a:r>
            <a:r>
              <a:rPr lang="en-US" dirty="0"/>
              <a:t> </a:t>
            </a:r>
            <a:r>
              <a:rPr lang="en-US" dirty="0" err="1"/>
              <a:t>của</a:t>
            </a:r>
            <a:r>
              <a:rPr lang="en-US" dirty="0"/>
              <a:t> </a:t>
            </a:r>
            <a:r>
              <a:rPr lang="en-US" dirty="0" err="1"/>
              <a:t>bài</a:t>
            </a:r>
            <a:r>
              <a:rPr lang="en-US" dirty="0"/>
              <a:t> </a:t>
            </a:r>
            <a:r>
              <a:rPr lang="en-US" dirty="0" err="1"/>
              <a:t>học</a:t>
            </a:r>
            <a:r>
              <a:rPr lang="en-US" dirty="0"/>
              <a:t>, GV </a:t>
            </a:r>
            <a:r>
              <a:rPr lang="en-US" dirty="0" err="1"/>
              <a:t>lựa</a:t>
            </a:r>
            <a:r>
              <a:rPr lang="en-US" dirty="0"/>
              <a:t> </a:t>
            </a:r>
            <a:r>
              <a:rPr lang="en-US" dirty="0" err="1"/>
              <a:t>chọn</a:t>
            </a:r>
            <a:r>
              <a:rPr lang="en-US" dirty="0"/>
              <a:t> </a:t>
            </a:r>
            <a:r>
              <a:rPr lang="en-US" dirty="0" err="1"/>
              <a:t>những</a:t>
            </a:r>
            <a:r>
              <a:rPr lang="en-US" dirty="0"/>
              <a:t> </a:t>
            </a:r>
            <a:r>
              <a:rPr lang="en-US" dirty="0" err="1"/>
              <a:t>phương</a:t>
            </a:r>
            <a:r>
              <a:rPr lang="en-US" dirty="0"/>
              <a:t> </a:t>
            </a:r>
            <a:r>
              <a:rPr lang="en-US" dirty="0" err="1"/>
              <a:t>pháp</a:t>
            </a:r>
            <a:r>
              <a:rPr lang="en-US" dirty="0"/>
              <a:t> </a:t>
            </a:r>
            <a:r>
              <a:rPr lang="en-US" dirty="0" err="1"/>
              <a:t>và</a:t>
            </a:r>
            <a:r>
              <a:rPr lang="en-US" dirty="0"/>
              <a:t> </a:t>
            </a:r>
            <a:r>
              <a:rPr lang="en-US" dirty="0" err="1"/>
              <a:t>kĩ</a:t>
            </a:r>
            <a:r>
              <a:rPr lang="en-US" dirty="0"/>
              <a:t> </a:t>
            </a:r>
            <a:r>
              <a:rPr lang="en-US" dirty="0" err="1"/>
              <a:t>thuật</a:t>
            </a:r>
            <a:r>
              <a:rPr lang="en-US" dirty="0"/>
              <a:t> </a:t>
            </a:r>
            <a:r>
              <a:rPr lang="en-US" dirty="0" err="1"/>
              <a:t>dạy</a:t>
            </a:r>
            <a:r>
              <a:rPr lang="en-US" dirty="0"/>
              <a:t> </a:t>
            </a:r>
            <a:r>
              <a:rPr lang="en-US" dirty="0" err="1"/>
              <a:t>học</a:t>
            </a:r>
            <a:r>
              <a:rPr lang="en-US" dirty="0"/>
              <a:t> </a:t>
            </a:r>
            <a:r>
              <a:rPr lang="en-US" dirty="0" err="1"/>
              <a:t>phù</a:t>
            </a:r>
            <a:r>
              <a:rPr lang="en-US" dirty="0"/>
              <a:t> </a:t>
            </a:r>
            <a:r>
              <a:rPr lang="en-US" dirty="0" err="1"/>
              <a:t>hợp</a:t>
            </a:r>
            <a:r>
              <a:rPr lang="en-US" dirty="0" smtClean="0"/>
              <a:t>.</a:t>
            </a:r>
          </a:p>
          <a:p>
            <a:pPr marL="0" indent="0" algn="just">
              <a:lnSpc>
                <a:spcPct val="130000"/>
              </a:lnSpc>
              <a:buNone/>
            </a:pPr>
            <a:r>
              <a:rPr lang="en-US" dirty="0" smtClean="0"/>
              <a:t> </a:t>
            </a:r>
            <a:r>
              <a:rPr lang="en-US" dirty="0" err="1"/>
              <a:t>Ví</a:t>
            </a:r>
            <a:r>
              <a:rPr lang="en-US" dirty="0"/>
              <a:t> </a:t>
            </a:r>
            <a:r>
              <a:rPr lang="en-US" dirty="0" err="1" smtClean="0"/>
              <a:t>dụ</a:t>
            </a:r>
            <a:r>
              <a:rPr lang="en-US" dirty="0" smtClean="0"/>
              <a:t>: </a:t>
            </a:r>
            <a:r>
              <a:rPr lang="en-US" dirty="0" err="1"/>
              <a:t>M</a:t>
            </a:r>
            <a:r>
              <a:rPr lang="en-US" dirty="0" err="1" smtClean="0"/>
              <a:t>ục</a:t>
            </a:r>
            <a:r>
              <a:rPr lang="en-US" dirty="0" smtClean="0"/>
              <a:t> </a:t>
            </a:r>
            <a:r>
              <a:rPr lang="en-US" dirty="0" err="1"/>
              <a:t>tiêu</a:t>
            </a:r>
            <a:r>
              <a:rPr lang="en-US" dirty="0"/>
              <a:t> </a:t>
            </a:r>
            <a:r>
              <a:rPr lang="en-US" dirty="0" err="1"/>
              <a:t>bài</a:t>
            </a:r>
            <a:r>
              <a:rPr lang="en-US" dirty="0"/>
              <a:t> </a:t>
            </a:r>
            <a:r>
              <a:rPr lang="en-US" dirty="0" err="1" smtClean="0"/>
              <a:t>học</a:t>
            </a:r>
            <a:r>
              <a:rPr lang="en-US" dirty="0" smtClean="0"/>
              <a:t> “ </a:t>
            </a:r>
            <a:r>
              <a:rPr lang="en-US" dirty="0" err="1" smtClean="0"/>
              <a:t>Sử</a:t>
            </a:r>
            <a:r>
              <a:rPr lang="en-US" dirty="0" smtClean="0"/>
              <a:t> </a:t>
            </a:r>
            <a:r>
              <a:rPr lang="en-US" dirty="0" err="1" smtClean="0"/>
              <a:t>dụng</a:t>
            </a:r>
            <a:r>
              <a:rPr lang="en-US" dirty="0" smtClean="0"/>
              <a:t> </a:t>
            </a:r>
            <a:r>
              <a:rPr lang="en-US" dirty="0" err="1" smtClean="0"/>
              <a:t>máy</a:t>
            </a:r>
            <a:r>
              <a:rPr lang="en-US" dirty="0" smtClean="0"/>
              <a:t> </a:t>
            </a:r>
            <a:r>
              <a:rPr lang="en-US" dirty="0" err="1" smtClean="0"/>
              <a:t>thu</a:t>
            </a:r>
            <a:r>
              <a:rPr lang="en-US" dirty="0" smtClean="0"/>
              <a:t> </a:t>
            </a:r>
            <a:r>
              <a:rPr lang="en-US" dirty="0" err="1" smtClean="0"/>
              <a:t>thanh</a:t>
            </a:r>
            <a:r>
              <a:rPr lang="en-US" dirty="0" smtClean="0"/>
              <a:t>” </a:t>
            </a:r>
            <a:r>
              <a:rPr lang="en-US" dirty="0" err="1"/>
              <a:t>là</a:t>
            </a:r>
            <a:r>
              <a:rPr lang="en-US" dirty="0"/>
              <a:t> </a:t>
            </a:r>
            <a:r>
              <a:rPr lang="en-US" dirty="0" err="1"/>
              <a:t>sau</a:t>
            </a:r>
            <a:r>
              <a:rPr lang="en-US" dirty="0"/>
              <a:t> </a:t>
            </a:r>
            <a:r>
              <a:rPr lang="en-US" dirty="0" err="1"/>
              <a:t>khi</a:t>
            </a:r>
            <a:r>
              <a:rPr lang="en-US" dirty="0"/>
              <a:t> </a:t>
            </a:r>
            <a:r>
              <a:rPr lang="en-US" dirty="0" err="1"/>
              <a:t>học</a:t>
            </a:r>
            <a:r>
              <a:rPr lang="en-US" dirty="0"/>
              <a:t> </a:t>
            </a:r>
            <a:r>
              <a:rPr lang="en-US" dirty="0" err="1"/>
              <a:t>xong</a:t>
            </a:r>
            <a:r>
              <a:rPr lang="en-US" dirty="0"/>
              <a:t> </a:t>
            </a:r>
            <a:r>
              <a:rPr lang="en-US" dirty="0" err="1"/>
              <a:t>bài</a:t>
            </a:r>
            <a:r>
              <a:rPr lang="en-US" dirty="0"/>
              <a:t> </a:t>
            </a:r>
            <a:r>
              <a:rPr lang="en-US" dirty="0" err="1"/>
              <a:t>học</a:t>
            </a:r>
            <a:r>
              <a:rPr lang="en-US" dirty="0"/>
              <a:t> HS </a:t>
            </a:r>
            <a:r>
              <a:rPr lang="en-US" dirty="0" err="1" smtClean="0"/>
              <a:t>chọn</a:t>
            </a:r>
            <a:r>
              <a:rPr lang="en-US" dirty="0" smtClean="0"/>
              <a:t> </a:t>
            </a:r>
            <a:r>
              <a:rPr lang="en-US" dirty="0" err="1"/>
              <a:t>được</a:t>
            </a:r>
            <a:r>
              <a:rPr lang="en-US" dirty="0"/>
              <a:t> </a:t>
            </a:r>
            <a:r>
              <a:rPr lang="en-US" dirty="0" err="1"/>
              <a:t>kênh</a:t>
            </a:r>
            <a:r>
              <a:rPr lang="en-US" dirty="0"/>
              <a:t> </a:t>
            </a:r>
            <a:r>
              <a:rPr lang="en-US" dirty="0" err="1"/>
              <a:t>phát</a:t>
            </a:r>
            <a:r>
              <a:rPr lang="en-US" dirty="0"/>
              <a:t> </a:t>
            </a:r>
            <a:r>
              <a:rPr lang="en-US" dirty="0" err="1"/>
              <a:t>thanh</a:t>
            </a:r>
            <a:r>
              <a:rPr lang="en-US" dirty="0"/>
              <a:t>, </a:t>
            </a:r>
            <a:r>
              <a:rPr lang="en-US" dirty="0" err="1"/>
              <a:t>thay</a:t>
            </a:r>
            <a:r>
              <a:rPr lang="en-US" dirty="0"/>
              <a:t> </a:t>
            </a:r>
            <a:r>
              <a:rPr lang="en-US" dirty="0" err="1"/>
              <a:t>đổi</a:t>
            </a:r>
            <a:r>
              <a:rPr lang="en-US" dirty="0"/>
              <a:t> </a:t>
            </a:r>
            <a:r>
              <a:rPr lang="en-US" dirty="0" err="1"/>
              <a:t>âm</a:t>
            </a:r>
            <a:r>
              <a:rPr lang="en-US" dirty="0"/>
              <a:t> </a:t>
            </a:r>
            <a:r>
              <a:rPr lang="en-US" dirty="0" err="1"/>
              <a:t>lượng</a:t>
            </a:r>
            <a:r>
              <a:rPr lang="en-US" dirty="0"/>
              <a:t> </a:t>
            </a:r>
            <a:r>
              <a:rPr lang="en-US" dirty="0" err="1"/>
              <a:t>theo</a:t>
            </a:r>
            <a:r>
              <a:rPr lang="en-US" dirty="0"/>
              <a:t> ý </a:t>
            </a:r>
            <a:r>
              <a:rPr lang="en-US" dirty="0" err="1" smtClean="0"/>
              <a:t>muốn</a:t>
            </a:r>
            <a:r>
              <a:rPr lang="en-US" dirty="0" smtClean="0"/>
              <a:t> </a:t>
            </a:r>
            <a:r>
              <a:rPr lang="en-US" dirty="0" err="1" smtClean="0"/>
              <a:t>thì</a:t>
            </a:r>
            <a:r>
              <a:rPr lang="en-US" dirty="0" smtClean="0"/>
              <a:t> GV </a:t>
            </a:r>
            <a:r>
              <a:rPr lang="en-US" dirty="0" err="1" smtClean="0"/>
              <a:t>phải</a:t>
            </a:r>
            <a:r>
              <a:rPr lang="en-US" dirty="0" smtClean="0"/>
              <a:t> </a:t>
            </a:r>
            <a:r>
              <a:rPr lang="en-US" dirty="0" err="1"/>
              <a:t>lựa</a:t>
            </a:r>
            <a:r>
              <a:rPr lang="en-US" dirty="0"/>
              <a:t> </a:t>
            </a:r>
            <a:r>
              <a:rPr lang="en-US" dirty="0" err="1"/>
              <a:t>chọn</a:t>
            </a:r>
            <a:r>
              <a:rPr lang="en-US" dirty="0"/>
              <a:t> </a:t>
            </a:r>
            <a:r>
              <a:rPr lang="en-US" dirty="0" err="1"/>
              <a:t>các</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smtClean="0"/>
              <a:t>học</a:t>
            </a:r>
            <a:r>
              <a:rPr lang="en-US" dirty="0" smtClean="0"/>
              <a:t> </a:t>
            </a:r>
            <a:r>
              <a:rPr lang="en-US" dirty="0" err="1"/>
              <a:t>trực</a:t>
            </a:r>
            <a:r>
              <a:rPr lang="en-US" dirty="0"/>
              <a:t> </a:t>
            </a:r>
            <a:r>
              <a:rPr lang="en-US" dirty="0" err="1"/>
              <a:t>quan</a:t>
            </a:r>
            <a:r>
              <a:rPr lang="en-US" dirty="0"/>
              <a:t> </a:t>
            </a:r>
            <a:r>
              <a:rPr lang="en-US" dirty="0" err="1"/>
              <a:t>và</a:t>
            </a:r>
            <a:r>
              <a:rPr lang="en-US" dirty="0"/>
              <a:t> </a:t>
            </a:r>
            <a:r>
              <a:rPr lang="en-US" dirty="0" err="1"/>
              <a:t>dạy</a:t>
            </a:r>
            <a:r>
              <a:rPr lang="en-US" dirty="0"/>
              <a:t> </a:t>
            </a:r>
            <a:r>
              <a:rPr lang="en-US" dirty="0" err="1"/>
              <a:t>học</a:t>
            </a:r>
            <a:r>
              <a:rPr lang="en-US" dirty="0"/>
              <a:t> </a:t>
            </a:r>
            <a:r>
              <a:rPr lang="en-US" dirty="0" err="1"/>
              <a:t>thực</a:t>
            </a:r>
            <a:r>
              <a:rPr lang="en-US" dirty="0"/>
              <a:t> </a:t>
            </a:r>
            <a:r>
              <a:rPr lang="en-US" dirty="0" err="1"/>
              <a:t>hành</a:t>
            </a:r>
            <a:r>
              <a:rPr lang="en-US" dirty="0"/>
              <a:t>. </a:t>
            </a:r>
          </a:p>
          <a:p>
            <a:pPr algn="just">
              <a:lnSpc>
                <a:spcPct val="130000"/>
              </a:lnSpc>
            </a:pPr>
            <a:endParaRPr lang="en-US" dirty="0"/>
          </a:p>
        </p:txBody>
      </p:sp>
      <p:sp>
        <p:nvSpPr>
          <p:cNvPr id="5" name="Title 1"/>
          <p:cNvSpPr>
            <a:spLocks noGrp="1"/>
          </p:cNvSpPr>
          <p:nvPr>
            <p:ph type="title"/>
          </p:nvPr>
        </p:nvSpPr>
        <p:spPr/>
        <p:txBody>
          <a:bodyPr/>
          <a:lstStyle/>
          <a:p>
            <a:pPr algn="ctr"/>
            <a:r>
              <a:rPr lang="en-US" sz="1800" b="1" dirty="0"/>
              <a:t>PHƯƠNG PHÁP VÀ KĨ THUẬT DẠY HỌC THEO CHỦ ĐỀ, TỪNG DẠNG BÀI</a:t>
            </a:r>
          </a:p>
        </p:txBody>
      </p:sp>
    </p:spTree>
    <p:extLst>
      <p:ext uri="{BB962C8B-B14F-4D97-AF65-F5344CB8AC3E}">
        <p14:creationId xmlns:p14="http://schemas.microsoft.com/office/powerpoint/2010/main" val="377531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fontScale="77500" lnSpcReduction="20000"/>
          </a:bodyPr>
          <a:lstStyle/>
          <a:p>
            <a:pPr marL="0" indent="0">
              <a:lnSpc>
                <a:spcPct val="130000"/>
              </a:lnSpc>
              <a:buNone/>
            </a:pPr>
            <a:r>
              <a:rPr lang="en-US" dirty="0" smtClean="0">
                <a:solidFill>
                  <a:srgbClr val="0000FF"/>
                </a:solidFill>
              </a:rPr>
              <a:t>b. </a:t>
            </a:r>
            <a:r>
              <a:rPr lang="en-US" dirty="0" err="1" smtClean="0">
                <a:solidFill>
                  <a:srgbClr val="0000FF"/>
                </a:solidFill>
              </a:rPr>
              <a:t>Nội</a:t>
            </a:r>
            <a:r>
              <a:rPr lang="en-US" dirty="0" smtClean="0">
                <a:solidFill>
                  <a:srgbClr val="0000FF"/>
                </a:solidFill>
              </a:rPr>
              <a:t> </a:t>
            </a:r>
            <a:r>
              <a:rPr lang="en-US" dirty="0">
                <a:solidFill>
                  <a:srgbClr val="0000FF"/>
                </a:solidFill>
              </a:rPr>
              <a:t>dung </a:t>
            </a:r>
            <a:r>
              <a:rPr lang="en-US" dirty="0" err="1">
                <a:solidFill>
                  <a:srgbClr val="0000FF"/>
                </a:solidFill>
              </a:rPr>
              <a:t>dạy</a:t>
            </a:r>
            <a:r>
              <a:rPr lang="en-US" dirty="0">
                <a:solidFill>
                  <a:srgbClr val="0000FF"/>
                </a:solidFill>
              </a:rPr>
              <a:t> </a:t>
            </a:r>
            <a:r>
              <a:rPr lang="en-US" dirty="0" err="1" smtClean="0">
                <a:solidFill>
                  <a:srgbClr val="0000FF"/>
                </a:solidFill>
              </a:rPr>
              <a:t>học</a:t>
            </a:r>
            <a:r>
              <a:rPr lang="en-US" dirty="0" smtClean="0">
                <a:solidFill>
                  <a:srgbClr val="0000FF"/>
                </a:solidFill>
              </a:rPr>
              <a:t>: </a:t>
            </a:r>
            <a:r>
              <a:rPr lang="en-US" dirty="0" err="1"/>
              <a:t>L</a:t>
            </a:r>
            <a:r>
              <a:rPr lang="en-US" dirty="0" err="1" smtClean="0"/>
              <a:t>à</a:t>
            </a:r>
            <a:r>
              <a:rPr lang="en-US" dirty="0" smtClean="0"/>
              <a:t> </a:t>
            </a:r>
            <a:r>
              <a:rPr lang="en-US" dirty="0" err="1"/>
              <a:t>cơ</a:t>
            </a:r>
            <a:r>
              <a:rPr lang="en-US" dirty="0"/>
              <a:t> </a:t>
            </a:r>
            <a:r>
              <a:rPr lang="en-US" dirty="0" err="1"/>
              <a:t>sở</a:t>
            </a:r>
            <a:r>
              <a:rPr lang="en-US" dirty="0"/>
              <a:t> </a:t>
            </a:r>
            <a:r>
              <a:rPr lang="en-US" dirty="0" err="1"/>
              <a:t>quan</a:t>
            </a:r>
            <a:r>
              <a:rPr lang="en-US" dirty="0"/>
              <a:t> </a:t>
            </a:r>
            <a:r>
              <a:rPr lang="en-US" dirty="0" err="1"/>
              <a:t>trọng</a:t>
            </a:r>
            <a:r>
              <a:rPr lang="en-US" dirty="0"/>
              <a:t> </a:t>
            </a:r>
            <a:r>
              <a:rPr lang="en-US" dirty="0" err="1"/>
              <a:t>để</a:t>
            </a:r>
            <a:r>
              <a:rPr lang="en-US" dirty="0"/>
              <a:t> </a:t>
            </a:r>
            <a:r>
              <a:rPr lang="en-US" dirty="0" err="1"/>
              <a:t>lựa</a:t>
            </a:r>
            <a:r>
              <a:rPr lang="en-US" dirty="0"/>
              <a:t> </a:t>
            </a:r>
            <a:r>
              <a:rPr lang="en-US" dirty="0" err="1"/>
              <a:t>chọn</a:t>
            </a:r>
            <a:r>
              <a:rPr lang="en-US" dirty="0"/>
              <a:t> </a:t>
            </a:r>
            <a:r>
              <a:rPr lang="en-US" dirty="0" err="1"/>
              <a:t>phương</a:t>
            </a:r>
            <a:r>
              <a:rPr lang="en-US" dirty="0"/>
              <a:t> </a:t>
            </a:r>
            <a:r>
              <a:rPr lang="en-US" dirty="0" err="1"/>
              <a:t>pháp</a:t>
            </a:r>
            <a:r>
              <a:rPr lang="en-US" dirty="0"/>
              <a:t> </a:t>
            </a:r>
            <a:r>
              <a:rPr lang="en-US" dirty="0" err="1"/>
              <a:t>và</a:t>
            </a:r>
            <a:r>
              <a:rPr lang="en-US" dirty="0"/>
              <a:t> </a:t>
            </a:r>
            <a:r>
              <a:rPr lang="en-US" dirty="0" err="1"/>
              <a:t>kĩ</a:t>
            </a:r>
            <a:r>
              <a:rPr lang="en-US" dirty="0"/>
              <a:t> </a:t>
            </a:r>
            <a:r>
              <a:rPr lang="en-US" dirty="0" err="1"/>
              <a:t>thuật</a:t>
            </a:r>
            <a:r>
              <a:rPr lang="en-US" dirty="0"/>
              <a:t> </a:t>
            </a:r>
            <a:r>
              <a:rPr lang="en-US" dirty="0" err="1"/>
              <a:t>dạy</a:t>
            </a:r>
            <a:r>
              <a:rPr lang="en-US" dirty="0"/>
              <a:t> </a:t>
            </a:r>
            <a:r>
              <a:rPr lang="en-US" dirty="0" err="1"/>
              <a:t>học</a:t>
            </a:r>
            <a:r>
              <a:rPr lang="en-US" dirty="0"/>
              <a:t>. </a:t>
            </a:r>
            <a:endParaRPr lang="en-US" dirty="0" smtClean="0"/>
          </a:p>
          <a:p>
            <a:pPr marL="0" indent="336947" algn="just">
              <a:lnSpc>
                <a:spcPct val="130000"/>
              </a:lnSpc>
              <a:buNone/>
            </a:pPr>
            <a:r>
              <a:rPr lang="en-US" dirty="0" err="1" smtClean="0"/>
              <a:t>Ví</a:t>
            </a:r>
            <a:r>
              <a:rPr lang="en-US" dirty="0" smtClean="0"/>
              <a:t> </a:t>
            </a:r>
            <a:r>
              <a:rPr lang="en-US" dirty="0" err="1"/>
              <a:t>dụ</a:t>
            </a:r>
            <a:r>
              <a:rPr lang="en-US" dirty="0"/>
              <a:t> </a:t>
            </a:r>
            <a:r>
              <a:rPr lang="en-US" dirty="0" err="1"/>
              <a:t>với</a:t>
            </a:r>
            <a:r>
              <a:rPr lang="en-US" dirty="0"/>
              <a:t> </a:t>
            </a:r>
            <a:r>
              <a:rPr lang="en-US" dirty="0" err="1"/>
              <a:t>bài</a:t>
            </a:r>
            <a:r>
              <a:rPr lang="en-US" dirty="0"/>
              <a:t> 6 “An </a:t>
            </a:r>
            <a:r>
              <a:rPr lang="en-US" dirty="0" err="1"/>
              <a:t>toàn</a:t>
            </a:r>
            <a:r>
              <a:rPr lang="en-US" dirty="0"/>
              <a:t> </a:t>
            </a:r>
            <a:r>
              <a:rPr lang="en-US" dirty="0" err="1"/>
              <a:t>với</a:t>
            </a:r>
            <a:r>
              <a:rPr lang="en-US" dirty="0"/>
              <a:t> </a:t>
            </a:r>
            <a:r>
              <a:rPr lang="en-US" dirty="0" err="1"/>
              <a:t>môi</a:t>
            </a:r>
            <a:r>
              <a:rPr lang="en-US" dirty="0"/>
              <a:t> </a:t>
            </a:r>
            <a:r>
              <a:rPr lang="en-US" dirty="0" err="1"/>
              <a:t>trường</a:t>
            </a:r>
            <a:r>
              <a:rPr lang="en-US" dirty="0"/>
              <a:t> </a:t>
            </a:r>
            <a:r>
              <a:rPr lang="en-US" dirty="0" err="1"/>
              <a:t>công</a:t>
            </a:r>
            <a:r>
              <a:rPr lang="en-US" dirty="0"/>
              <a:t> </a:t>
            </a:r>
            <a:r>
              <a:rPr lang="en-US" dirty="0" err="1"/>
              <a:t>nghệ</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với</a:t>
            </a:r>
            <a:r>
              <a:rPr lang="en-US" dirty="0"/>
              <a:t> </a:t>
            </a:r>
            <a:r>
              <a:rPr lang="en-US" dirty="0" err="1"/>
              <a:t>đặc</a:t>
            </a:r>
            <a:r>
              <a:rPr lang="en-US" dirty="0"/>
              <a:t> </a:t>
            </a:r>
            <a:r>
              <a:rPr lang="en-US" dirty="0" err="1"/>
              <a:t>điểm</a:t>
            </a:r>
            <a:r>
              <a:rPr lang="en-US" dirty="0"/>
              <a:t> </a:t>
            </a:r>
            <a:r>
              <a:rPr lang="en-US" dirty="0" err="1"/>
              <a:t>gắn</a:t>
            </a:r>
            <a:r>
              <a:rPr lang="en-US" dirty="0"/>
              <a:t> </a:t>
            </a:r>
            <a:r>
              <a:rPr lang="en-US" dirty="0" err="1"/>
              <a:t>liền</a:t>
            </a:r>
            <a:r>
              <a:rPr lang="en-US" dirty="0"/>
              <a:t> </a:t>
            </a:r>
            <a:r>
              <a:rPr lang="en-US" dirty="0" err="1"/>
              <a:t>với</a:t>
            </a:r>
            <a:r>
              <a:rPr lang="en-US" dirty="0"/>
              <a:t> </a:t>
            </a:r>
            <a:r>
              <a:rPr lang="en-US" dirty="0" err="1"/>
              <a:t>quá</a:t>
            </a:r>
            <a:r>
              <a:rPr lang="en-US" dirty="0"/>
              <a:t> </a:t>
            </a:r>
            <a:r>
              <a:rPr lang="en-US" dirty="0" err="1"/>
              <a:t>trình</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sản</a:t>
            </a:r>
            <a:r>
              <a:rPr lang="en-US" dirty="0"/>
              <a:t> </a:t>
            </a:r>
            <a:r>
              <a:rPr lang="en-US" dirty="0" err="1"/>
              <a:t>phẩm</a:t>
            </a:r>
            <a:r>
              <a:rPr lang="en-US" dirty="0"/>
              <a:t> </a:t>
            </a:r>
            <a:r>
              <a:rPr lang="en-US" dirty="0" err="1"/>
              <a:t>công</a:t>
            </a:r>
            <a:r>
              <a:rPr lang="en-US" dirty="0"/>
              <a:t> </a:t>
            </a:r>
            <a:r>
              <a:rPr lang="en-US" dirty="0" err="1"/>
              <a:t>nghệ</a:t>
            </a:r>
            <a:r>
              <a:rPr lang="en-US" dirty="0"/>
              <a:t> </a:t>
            </a:r>
            <a:r>
              <a:rPr lang="en-US" dirty="0" err="1"/>
              <a:t>trong</a:t>
            </a:r>
            <a:r>
              <a:rPr lang="en-US" dirty="0"/>
              <a:t> </a:t>
            </a:r>
            <a:r>
              <a:rPr lang="en-US" dirty="0" err="1"/>
              <a:t>thực</a:t>
            </a:r>
            <a:r>
              <a:rPr lang="en-US" dirty="0"/>
              <a:t> </a:t>
            </a:r>
            <a:r>
              <a:rPr lang="en-US" dirty="0" err="1"/>
              <a:t>tiễn</a:t>
            </a:r>
            <a:r>
              <a:rPr lang="en-US" dirty="0"/>
              <a:t>, </a:t>
            </a:r>
            <a:r>
              <a:rPr lang="en-US" dirty="0" err="1"/>
              <a:t>thì</a:t>
            </a:r>
            <a:r>
              <a:rPr lang="en-US" dirty="0"/>
              <a:t> GV </a:t>
            </a:r>
            <a:r>
              <a:rPr lang="en-US" dirty="0" err="1"/>
              <a:t>có</a:t>
            </a:r>
            <a:r>
              <a:rPr lang="en-US" dirty="0"/>
              <a:t> </a:t>
            </a:r>
            <a:r>
              <a:rPr lang="en-US" dirty="0" err="1"/>
              <a:t>thể</a:t>
            </a:r>
            <a:r>
              <a:rPr lang="en-US" dirty="0"/>
              <a:t> </a:t>
            </a:r>
            <a:r>
              <a:rPr lang="en-US" dirty="0" err="1"/>
              <a:t>vận</a:t>
            </a:r>
            <a:r>
              <a:rPr lang="en-US" dirty="0"/>
              <a:t> </a:t>
            </a:r>
            <a:r>
              <a:rPr lang="en-US" dirty="0" err="1"/>
              <a:t>dụng</a:t>
            </a:r>
            <a:r>
              <a:rPr lang="en-US" dirty="0"/>
              <a:t> PPDH </a:t>
            </a:r>
            <a:r>
              <a:rPr lang="en-US" dirty="0" err="1"/>
              <a:t>trực</a:t>
            </a:r>
            <a:r>
              <a:rPr lang="en-US" dirty="0"/>
              <a:t> </a:t>
            </a:r>
            <a:r>
              <a:rPr lang="en-US" dirty="0" err="1"/>
              <a:t>quan</a:t>
            </a:r>
            <a:r>
              <a:rPr lang="en-US" dirty="0"/>
              <a:t> </a:t>
            </a:r>
            <a:r>
              <a:rPr lang="en-US" dirty="0" err="1" smtClean="0"/>
              <a:t>như</a:t>
            </a:r>
            <a:r>
              <a:rPr lang="en-US" dirty="0" smtClean="0"/>
              <a:t> “</a:t>
            </a:r>
            <a:r>
              <a:rPr lang="en-US" dirty="0" err="1" smtClean="0"/>
              <a:t>sử</a:t>
            </a:r>
            <a:r>
              <a:rPr lang="en-US" dirty="0" smtClean="0"/>
              <a:t> </a:t>
            </a:r>
            <a:r>
              <a:rPr lang="en-US" dirty="0" err="1"/>
              <a:t>dụng</a:t>
            </a:r>
            <a:r>
              <a:rPr lang="en-US" dirty="0"/>
              <a:t> </a:t>
            </a:r>
            <a:r>
              <a:rPr lang="en-US" dirty="0" err="1"/>
              <a:t>tranh</a:t>
            </a:r>
            <a:r>
              <a:rPr lang="en-US" dirty="0" smtClean="0"/>
              <a:t>”. </a:t>
            </a:r>
            <a:r>
              <a:rPr lang="en-US" dirty="0" err="1"/>
              <a:t>Sử</a:t>
            </a:r>
            <a:r>
              <a:rPr lang="en-US" dirty="0"/>
              <a:t> </a:t>
            </a:r>
            <a:r>
              <a:rPr lang="en-US" dirty="0" err="1"/>
              <a:t>dụng</a:t>
            </a:r>
            <a:r>
              <a:rPr lang="en-US" dirty="0"/>
              <a:t> </a:t>
            </a:r>
            <a:r>
              <a:rPr lang="en-US" dirty="0" err="1"/>
              <a:t>tranh</a:t>
            </a:r>
            <a:r>
              <a:rPr lang="en-US" dirty="0"/>
              <a:t> </a:t>
            </a:r>
            <a:r>
              <a:rPr lang="en-US" dirty="0" err="1"/>
              <a:t>ảnh</a:t>
            </a:r>
            <a:r>
              <a:rPr lang="en-US" dirty="0"/>
              <a:t> minh </a:t>
            </a:r>
            <a:r>
              <a:rPr lang="en-US" dirty="0" err="1"/>
              <a:t>họa</a:t>
            </a:r>
            <a:r>
              <a:rPr lang="en-US" dirty="0"/>
              <a:t> </a:t>
            </a:r>
            <a:r>
              <a:rPr lang="en-US" dirty="0" err="1"/>
              <a:t>là</a:t>
            </a:r>
            <a:r>
              <a:rPr lang="en-US" dirty="0"/>
              <a:t> </a:t>
            </a:r>
            <a:r>
              <a:rPr lang="en-US" dirty="0" err="1"/>
              <a:t>một</a:t>
            </a:r>
            <a:r>
              <a:rPr lang="en-US" dirty="0"/>
              <a:t> </a:t>
            </a:r>
            <a:r>
              <a:rPr lang="en-US" dirty="0" err="1"/>
              <a:t>trong</a:t>
            </a:r>
            <a:r>
              <a:rPr lang="en-US" dirty="0"/>
              <a:t> </a:t>
            </a:r>
            <a:r>
              <a:rPr lang="en-US" dirty="0" err="1"/>
              <a:t>những</a:t>
            </a:r>
            <a:r>
              <a:rPr lang="en-US" dirty="0"/>
              <a:t> </a:t>
            </a:r>
            <a:r>
              <a:rPr lang="en-US" dirty="0" err="1" smtClean="0"/>
              <a:t>phương</a:t>
            </a:r>
            <a:r>
              <a:rPr lang="en-US" dirty="0" smtClean="0"/>
              <a:t> </a:t>
            </a:r>
            <a:r>
              <a:rPr lang="en-US" dirty="0" err="1" smtClean="0"/>
              <a:t>pháp</a:t>
            </a:r>
            <a:r>
              <a:rPr lang="en-US" dirty="0"/>
              <a:t> </a:t>
            </a:r>
            <a:r>
              <a:rPr lang="en-US" dirty="0" err="1" smtClean="0"/>
              <a:t>giúp</a:t>
            </a:r>
            <a:r>
              <a:rPr lang="en-US" dirty="0" smtClean="0"/>
              <a:t> HS </a:t>
            </a:r>
            <a:r>
              <a:rPr lang="en-US" dirty="0" err="1" smtClean="0"/>
              <a:t>tiếp</a:t>
            </a:r>
            <a:r>
              <a:rPr lang="en-US" dirty="0" smtClean="0"/>
              <a:t> </a:t>
            </a:r>
            <a:r>
              <a:rPr lang="en-US" dirty="0" err="1" smtClean="0"/>
              <a:t>cận</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nhanh</a:t>
            </a:r>
            <a:r>
              <a:rPr lang="en-US" dirty="0" smtClean="0"/>
              <a:t> </a:t>
            </a:r>
            <a:r>
              <a:rPr lang="en-US" dirty="0" err="1"/>
              <a:t>khi</a:t>
            </a:r>
            <a:r>
              <a:rPr lang="en-US" dirty="0"/>
              <a:t> GV </a:t>
            </a:r>
            <a:r>
              <a:rPr lang="en-US" dirty="0" err="1"/>
              <a:t>đồng</a:t>
            </a:r>
            <a:r>
              <a:rPr lang="en-US" dirty="0"/>
              <a:t> </a:t>
            </a:r>
            <a:r>
              <a:rPr lang="en-US" dirty="0" err="1"/>
              <a:t>thời</a:t>
            </a:r>
            <a:r>
              <a:rPr lang="en-US" dirty="0"/>
              <a:t> </a:t>
            </a:r>
            <a:r>
              <a:rPr lang="en-US" dirty="0" err="1" smtClean="0"/>
              <a:t>vừa</a:t>
            </a:r>
            <a:r>
              <a:rPr lang="en-US" dirty="0" smtClean="0"/>
              <a:t> </a:t>
            </a:r>
            <a:r>
              <a:rPr lang="en-US" dirty="0" err="1" smtClean="0"/>
              <a:t>dẫn</a:t>
            </a:r>
            <a:r>
              <a:rPr lang="en-US" dirty="0" smtClean="0"/>
              <a:t> </a:t>
            </a:r>
            <a:r>
              <a:rPr lang="en-US" dirty="0" err="1" smtClean="0"/>
              <a:t>dắt</a:t>
            </a:r>
            <a:r>
              <a:rPr lang="en-US" dirty="0" smtClean="0"/>
              <a:t> </a:t>
            </a:r>
            <a:r>
              <a:rPr lang="en-US" dirty="0" err="1"/>
              <a:t>vừa</a:t>
            </a:r>
            <a:r>
              <a:rPr lang="en-US" dirty="0"/>
              <a:t> </a:t>
            </a:r>
            <a:r>
              <a:rPr lang="en-US" dirty="0" err="1"/>
              <a:t>đưa</a:t>
            </a:r>
            <a:r>
              <a:rPr lang="en-US" dirty="0"/>
              <a:t> </a:t>
            </a:r>
            <a:r>
              <a:rPr lang="en-US" dirty="0" smtClean="0"/>
              <a:t> </a:t>
            </a:r>
            <a:r>
              <a:rPr lang="en-US" dirty="0" err="1"/>
              <a:t>tranh</a:t>
            </a:r>
            <a:r>
              <a:rPr lang="en-US" dirty="0"/>
              <a:t> </a:t>
            </a:r>
            <a:r>
              <a:rPr lang="en-US" dirty="0" smtClean="0"/>
              <a:t>minh </a:t>
            </a:r>
            <a:r>
              <a:rPr lang="en-US" dirty="0" err="1" smtClean="0"/>
              <a:t>họa</a:t>
            </a:r>
            <a:r>
              <a:rPr lang="en-US" dirty="0" smtClean="0"/>
              <a:t> </a:t>
            </a:r>
            <a:r>
              <a:rPr lang="en-US" dirty="0" err="1"/>
              <a:t>cho</a:t>
            </a:r>
            <a:r>
              <a:rPr lang="en-US" dirty="0"/>
              <a:t> HS </a:t>
            </a:r>
            <a:r>
              <a:rPr lang="en-US" dirty="0" err="1"/>
              <a:t>quan</a:t>
            </a:r>
            <a:r>
              <a:rPr lang="en-US" dirty="0"/>
              <a:t> </a:t>
            </a:r>
            <a:r>
              <a:rPr lang="en-US" dirty="0" err="1"/>
              <a:t>sát</a:t>
            </a:r>
            <a:r>
              <a:rPr lang="en-US" dirty="0"/>
              <a:t> </a:t>
            </a:r>
            <a:r>
              <a:rPr lang="en-US" dirty="0" err="1"/>
              <a:t>và</a:t>
            </a:r>
            <a:r>
              <a:rPr lang="en-US" dirty="0"/>
              <a:t> </a:t>
            </a:r>
            <a:r>
              <a:rPr lang="en-US" dirty="0" err="1"/>
              <a:t>yêu</a:t>
            </a:r>
            <a:r>
              <a:rPr lang="en-US" dirty="0"/>
              <a:t> </a:t>
            </a:r>
            <a:r>
              <a:rPr lang="en-US" dirty="0" err="1"/>
              <a:t>cầu</a:t>
            </a:r>
            <a:r>
              <a:rPr lang="en-US" dirty="0"/>
              <a:t> </a:t>
            </a:r>
            <a:r>
              <a:rPr lang="en-US" dirty="0" err="1"/>
              <a:t>thực</a:t>
            </a:r>
            <a:r>
              <a:rPr lang="en-US" dirty="0"/>
              <a:t> </a:t>
            </a:r>
            <a:r>
              <a:rPr lang="en-US" dirty="0" err="1"/>
              <a:t>hiện</a:t>
            </a:r>
            <a:r>
              <a:rPr lang="en-US" dirty="0"/>
              <a:t> </a:t>
            </a:r>
            <a:r>
              <a:rPr lang="en-US" dirty="0" err="1"/>
              <a:t>nhiệm</a:t>
            </a:r>
            <a:r>
              <a:rPr lang="en-US" dirty="0"/>
              <a:t> </a:t>
            </a:r>
            <a:r>
              <a:rPr lang="en-US" dirty="0" err="1"/>
              <a:t>vụ</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bài</a:t>
            </a:r>
            <a:r>
              <a:rPr lang="en-US" dirty="0"/>
              <a:t> </a:t>
            </a:r>
            <a:r>
              <a:rPr lang="en-US" dirty="0" err="1"/>
              <a:t>học</a:t>
            </a:r>
            <a:r>
              <a:rPr lang="en-US" dirty="0"/>
              <a:t>.</a:t>
            </a: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52</a:t>
            </a:fld>
            <a:endParaRPr lang="vi-VN" dirty="0">
              <a:solidFill>
                <a:prstClr val="black"/>
              </a:solidFill>
            </a:endParaRPr>
          </a:p>
        </p:txBody>
      </p:sp>
      <p:sp>
        <p:nvSpPr>
          <p:cNvPr id="5" name="Title 1"/>
          <p:cNvSpPr>
            <a:spLocks noGrp="1"/>
          </p:cNvSpPr>
          <p:nvPr>
            <p:ph type="title"/>
          </p:nvPr>
        </p:nvSpPr>
        <p:spPr/>
        <p:txBody>
          <a:bodyPr>
            <a:normAutofit/>
          </a:bodyPr>
          <a:lstStyle/>
          <a:p>
            <a:pPr algn="ctr"/>
            <a:r>
              <a:rPr lang="en-US" sz="2000" b="1" dirty="0"/>
              <a:t>PHƯƠNG PHÁP VÀ KĨ THUẬT DẠY HỌC THEO CHỦ ĐỀ, TỪNG DẠNG BÀI</a:t>
            </a:r>
          </a:p>
        </p:txBody>
      </p:sp>
    </p:spTree>
    <p:extLst>
      <p:ext uri="{BB962C8B-B14F-4D97-AF65-F5344CB8AC3E}">
        <p14:creationId xmlns:p14="http://schemas.microsoft.com/office/powerpoint/2010/main" val="1863725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solidFill>
        </p:spPr>
        <p:txBody>
          <a:bodyPr>
            <a:normAutofit fontScale="77500" lnSpcReduction="20000"/>
          </a:bodyPr>
          <a:lstStyle/>
          <a:p>
            <a:pPr marL="0" indent="0" algn="just">
              <a:buNone/>
            </a:pPr>
            <a:r>
              <a:rPr lang="en-US" dirty="0" smtClean="0">
                <a:solidFill>
                  <a:srgbClr val="0000FF"/>
                </a:solidFill>
              </a:rPr>
              <a:t>c. </a:t>
            </a:r>
            <a:r>
              <a:rPr lang="en-US" dirty="0" err="1" smtClean="0">
                <a:solidFill>
                  <a:srgbClr val="0000FF"/>
                </a:solidFill>
              </a:rPr>
              <a:t>Điều</a:t>
            </a:r>
            <a:r>
              <a:rPr lang="en-US" dirty="0" smtClean="0">
                <a:solidFill>
                  <a:srgbClr val="0000FF"/>
                </a:solidFill>
              </a:rPr>
              <a:t> </a:t>
            </a:r>
            <a:r>
              <a:rPr lang="en-US" dirty="0" err="1">
                <a:solidFill>
                  <a:srgbClr val="0000FF"/>
                </a:solidFill>
              </a:rPr>
              <a:t>kiện</a:t>
            </a:r>
            <a:r>
              <a:rPr lang="en-US" dirty="0">
                <a:solidFill>
                  <a:srgbClr val="0000FF"/>
                </a:solidFill>
              </a:rPr>
              <a:t> </a:t>
            </a:r>
            <a:r>
              <a:rPr lang="en-US" dirty="0" err="1">
                <a:solidFill>
                  <a:srgbClr val="0000FF"/>
                </a:solidFill>
              </a:rPr>
              <a:t>dạy</a:t>
            </a:r>
            <a:r>
              <a:rPr lang="en-US" dirty="0">
                <a:solidFill>
                  <a:srgbClr val="0000FF"/>
                </a:solidFill>
              </a:rPr>
              <a:t> </a:t>
            </a:r>
            <a:r>
              <a:rPr lang="en-US" dirty="0" err="1" smtClean="0">
                <a:solidFill>
                  <a:srgbClr val="0000FF"/>
                </a:solidFill>
              </a:rPr>
              <a:t>học</a:t>
            </a:r>
            <a:r>
              <a:rPr lang="en-US" dirty="0" smtClean="0">
                <a:solidFill>
                  <a:srgbClr val="0000FF"/>
                </a:solidFill>
              </a:rPr>
              <a:t>: </a:t>
            </a:r>
            <a:r>
              <a:rPr lang="en-US" dirty="0" err="1" smtClean="0"/>
              <a:t>Căn</a:t>
            </a:r>
            <a:r>
              <a:rPr lang="en-US" dirty="0" smtClean="0"/>
              <a:t> </a:t>
            </a:r>
            <a:r>
              <a:rPr lang="en-US" dirty="0" err="1"/>
              <a:t>cứ</a:t>
            </a:r>
            <a:r>
              <a:rPr lang="en-US" dirty="0"/>
              <a:t> </a:t>
            </a:r>
            <a:r>
              <a:rPr lang="en-US" dirty="0" err="1"/>
              <a:t>vào</a:t>
            </a:r>
            <a:r>
              <a:rPr lang="en-US" dirty="0"/>
              <a:t> </a:t>
            </a:r>
            <a:r>
              <a:rPr lang="en-US" dirty="0" err="1"/>
              <a:t>điều</a:t>
            </a:r>
            <a:r>
              <a:rPr lang="en-US" dirty="0"/>
              <a:t> </a:t>
            </a:r>
            <a:r>
              <a:rPr lang="en-US" dirty="0" err="1"/>
              <a:t>kiện</a:t>
            </a:r>
            <a:r>
              <a:rPr lang="en-US" dirty="0"/>
              <a:t> </a:t>
            </a:r>
            <a:r>
              <a:rPr lang="en-US" dirty="0" err="1"/>
              <a:t>của</a:t>
            </a:r>
            <a:r>
              <a:rPr lang="en-US" dirty="0"/>
              <a:t> </a:t>
            </a:r>
            <a:r>
              <a:rPr lang="en-US" dirty="0" err="1"/>
              <a:t>nhà</a:t>
            </a:r>
            <a:r>
              <a:rPr lang="en-US" dirty="0"/>
              <a:t> </a:t>
            </a:r>
            <a:r>
              <a:rPr lang="en-US" dirty="0" err="1" smtClean="0"/>
              <a:t>trường</a:t>
            </a:r>
            <a:r>
              <a:rPr lang="en-US" dirty="0"/>
              <a:t>,</a:t>
            </a:r>
            <a:r>
              <a:rPr lang="en-US" dirty="0" smtClean="0"/>
              <a:t> </a:t>
            </a:r>
            <a:r>
              <a:rPr lang="en-US" dirty="0"/>
              <a:t>GV </a:t>
            </a:r>
            <a:r>
              <a:rPr lang="en-US" dirty="0" err="1"/>
              <a:t>lựa</a:t>
            </a:r>
            <a:r>
              <a:rPr lang="en-US" dirty="0"/>
              <a:t> </a:t>
            </a:r>
            <a:r>
              <a:rPr lang="en-US" dirty="0" err="1"/>
              <a:t>chọn</a:t>
            </a:r>
            <a:r>
              <a:rPr lang="en-US" dirty="0"/>
              <a:t> </a:t>
            </a:r>
            <a:r>
              <a:rPr lang="en-US" dirty="0" err="1"/>
              <a:t>phương</a:t>
            </a:r>
            <a:r>
              <a:rPr lang="en-US" dirty="0"/>
              <a:t> </a:t>
            </a:r>
            <a:r>
              <a:rPr lang="en-US" dirty="0" err="1"/>
              <a:t>pháp</a:t>
            </a:r>
            <a:r>
              <a:rPr lang="en-US" dirty="0"/>
              <a:t> </a:t>
            </a:r>
            <a:r>
              <a:rPr lang="en-US" dirty="0" err="1"/>
              <a:t>và</a:t>
            </a:r>
            <a:r>
              <a:rPr lang="en-US" dirty="0"/>
              <a:t> </a:t>
            </a:r>
            <a:r>
              <a:rPr lang="en-US" dirty="0" err="1"/>
              <a:t>kĩ</a:t>
            </a:r>
            <a:r>
              <a:rPr lang="en-US" dirty="0"/>
              <a:t> </a:t>
            </a:r>
            <a:r>
              <a:rPr lang="en-US" dirty="0" err="1"/>
              <a:t>thuật</a:t>
            </a:r>
            <a:r>
              <a:rPr lang="en-US" dirty="0"/>
              <a:t> </a:t>
            </a:r>
            <a:r>
              <a:rPr lang="en-US" dirty="0" err="1"/>
              <a:t>dạy</a:t>
            </a:r>
            <a:r>
              <a:rPr lang="en-US" dirty="0"/>
              <a:t> </a:t>
            </a:r>
            <a:r>
              <a:rPr lang="en-US" dirty="0" err="1"/>
              <a:t>học</a:t>
            </a:r>
            <a:r>
              <a:rPr lang="en-US" dirty="0"/>
              <a:t> </a:t>
            </a:r>
            <a:r>
              <a:rPr lang="en-US" dirty="0" err="1"/>
              <a:t>cho</a:t>
            </a:r>
            <a:r>
              <a:rPr lang="en-US" dirty="0"/>
              <a:t> </a:t>
            </a:r>
            <a:r>
              <a:rPr lang="en-US" dirty="0" err="1"/>
              <a:t>phù</a:t>
            </a:r>
            <a:r>
              <a:rPr lang="en-US" dirty="0"/>
              <a:t> </a:t>
            </a:r>
            <a:r>
              <a:rPr lang="en-US" dirty="0" err="1" smtClean="0"/>
              <a:t>hợp</a:t>
            </a:r>
            <a:r>
              <a:rPr lang="en-US" dirty="0" smtClean="0"/>
              <a:t>.</a:t>
            </a:r>
          </a:p>
          <a:p>
            <a:pPr marL="0" indent="270272" algn="just">
              <a:buNone/>
            </a:pPr>
            <a:r>
              <a:rPr lang="en-US" dirty="0" err="1" smtClean="0"/>
              <a:t>Ví</a:t>
            </a:r>
            <a:r>
              <a:rPr lang="en-US" dirty="0" smtClean="0"/>
              <a:t> </a:t>
            </a:r>
            <a:r>
              <a:rPr lang="en-US" dirty="0" err="1" smtClean="0"/>
              <a:t>dụ</a:t>
            </a:r>
            <a:r>
              <a:rPr lang="en-US" dirty="0" smtClean="0"/>
              <a:t> </a:t>
            </a:r>
            <a:r>
              <a:rPr lang="en-US" dirty="0" err="1"/>
              <a:t>bài</a:t>
            </a:r>
            <a:r>
              <a:rPr lang="en-US" dirty="0"/>
              <a:t> 4 “</a:t>
            </a:r>
            <a:r>
              <a:rPr lang="en-US" dirty="0" err="1"/>
              <a:t>Sử</a:t>
            </a:r>
            <a:r>
              <a:rPr lang="en-US" dirty="0"/>
              <a:t> </a:t>
            </a:r>
            <a:r>
              <a:rPr lang="en-US" dirty="0" err="1"/>
              <a:t>dụng</a:t>
            </a:r>
            <a:r>
              <a:rPr lang="en-US" dirty="0"/>
              <a:t> </a:t>
            </a:r>
            <a:r>
              <a:rPr lang="en-US" dirty="0" err="1"/>
              <a:t>máy</a:t>
            </a:r>
            <a:r>
              <a:rPr lang="en-US" dirty="0"/>
              <a:t> </a:t>
            </a:r>
            <a:r>
              <a:rPr lang="en-US" dirty="0" err="1"/>
              <a:t>thu</a:t>
            </a:r>
            <a:r>
              <a:rPr lang="en-US" dirty="0"/>
              <a:t> </a:t>
            </a:r>
            <a:r>
              <a:rPr lang="en-US" dirty="0" err="1"/>
              <a:t>thanh</a:t>
            </a:r>
            <a:r>
              <a:rPr lang="en-US" dirty="0" smtClean="0"/>
              <a:t>”: </a:t>
            </a:r>
            <a:r>
              <a:rPr lang="en-US" dirty="0" err="1" smtClean="0"/>
              <a:t>Nếu</a:t>
            </a:r>
            <a:r>
              <a:rPr lang="en-US" dirty="0" smtClean="0"/>
              <a:t> </a:t>
            </a:r>
            <a:r>
              <a:rPr lang="en-US" dirty="0" err="1"/>
              <a:t>nhà</a:t>
            </a:r>
            <a:r>
              <a:rPr lang="en-US" dirty="0"/>
              <a:t> </a:t>
            </a:r>
            <a:r>
              <a:rPr lang="en-US" dirty="0" err="1"/>
              <a:t>trường</a:t>
            </a:r>
            <a:r>
              <a:rPr lang="en-US" dirty="0"/>
              <a:t> </a:t>
            </a:r>
            <a:r>
              <a:rPr lang="en-US" dirty="0" err="1"/>
              <a:t>có</a:t>
            </a:r>
            <a:r>
              <a:rPr lang="en-US" dirty="0"/>
              <a:t> </a:t>
            </a:r>
            <a:r>
              <a:rPr lang="en-US" dirty="0" err="1"/>
              <a:t>nhiều</a:t>
            </a:r>
            <a:r>
              <a:rPr lang="en-US" dirty="0"/>
              <a:t> </a:t>
            </a:r>
            <a:r>
              <a:rPr lang="en-US" dirty="0" err="1"/>
              <a:t>máy</a:t>
            </a:r>
            <a:r>
              <a:rPr lang="en-US" dirty="0"/>
              <a:t> </a:t>
            </a:r>
            <a:r>
              <a:rPr lang="en-US" dirty="0" err="1"/>
              <a:t>thu</a:t>
            </a:r>
            <a:r>
              <a:rPr lang="en-US" dirty="0"/>
              <a:t> </a:t>
            </a:r>
            <a:r>
              <a:rPr lang="en-US" dirty="0" err="1"/>
              <a:t>thanh</a:t>
            </a:r>
            <a:r>
              <a:rPr lang="en-US" dirty="0"/>
              <a:t> </a:t>
            </a:r>
            <a:r>
              <a:rPr lang="en-US" dirty="0" err="1"/>
              <a:t>thì</a:t>
            </a:r>
            <a:r>
              <a:rPr lang="en-US" dirty="0"/>
              <a:t> GV </a:t>
            </a:r>
            <a:r>
              <a:rPr lang="en-US" dirty="0" err="1"/>
              <a:t>có</a:t>
            </a:r>
            <a:r>
              <a:rPr lang="en-US" dirty="0"/>
              <a:t> </a:t>
            </a:r>
            <a:r>
              <a:rPr lang="en-US" dirty="0" err="1"/>
              <a:t>thể</a:t>
            </a:r>
            <a:r>
              <a:rPr lang="en-US" dirty="0"/>
              <a:t> </a:t>
            </a:r>
            <a:r>
              <a:rPr lang="en-US" dirty="0" err="1"/>
              <a:t>chọn</a:t>
            </a:r>
            <a:r>
              <a:rPr lang="en-US" dirty="0"/>
              <a:t> </a:t>
            </a:r>
            <a:r>
              <a:rPr lang="en-US" dirty="0" err="1"/>
              <a:t>tổ</a:t>
            </a:r>
            <a:r>
              <a:rPr lang="en-US" dirty="0"/>
              <a:t> </a:t>
            </a:r>
            <a:r>
              <a:rPr lang="en-US" dirty="0" err="1"/>
              <a:t>chức</a:t>
            </a:r>
            <a:r>
              <a:rPr lang="en-US" dirty="0"/>
              <a:t> </a:t>
            </a:r>
            <a:r>
              <a:rPr lang="en-US" dirty="0" err="1"/>
              <a:t>dạy</a:t>
            </a:r>
            <a:r>
              <a:rPr lang="en-US" dirty="0"/>
              <a:t> </a:t>
            </a:r>
            <a:r>
              <a:rPr lang="en-US" dirty="0" err="1"/>
              <a:t>học</a:t>
            </a:r>
            <a:r>
              <a:rPr lang="en-US" dirty="0"/>
              <a:t> </a:t>
            </a:r>
            <a:r>
              <a:rPr lang="en-US" dirty="0" err="1"/>
              <a:t>theo</a:t>
            </a:r>
            <a:r>
              <a:rPr lang="en-US" dirty="0"/>
              <a:t> </a:t>
            </a:r>
            <a:r>
              <a:rPr lang="en-US" dirty="0" err="1"/>
              <a:t>nhóm</a:t>
            </a:r>
            <a:r>
              <a:rPr lang="en-US" dirty="0"/>
              <a:t> </a:t>
            </a:r>
            <a:r>
              <a:rPr lang="en-US" dirty="0" err="1"/>
              <a:t>và</a:t>
            </a:r>
            <a:r>
              <a:rPr lang="en-US" dirty="0"/>
              <a:t> </a:t>
            </a:r>
            <a:r>
              <a:rPr lang="en-US" dirty="0" err="1"/>
              <a:t>kĩ</a:t>
            </a:r>
            <a:r>
              <a:rPr lang="en-US" dirty="0"/>
              <a:t> </a:t>
            </a:r>
            <a:r>
              <a:rPr lang="en-US" dirty="0" err="1"/>
              <a:t>thuật</a:t>
            </a:r>
            <a:r>
              <a:rPr lang="en-US" dirty="0"/>
              <a:t> </a:t>
            </a:r>
            <a:r>
              <a:rPr lang="en-US" dirty="0" err="1"/>
              <a:t>dạy</a:t>
            </a:r>
            <a:r>
              <a:rPr lang="en-US" dirty="0"/>
              <a:t> </a:t>
            </a:r>
            <a:r>
              <a:rPr lang="en-US" dirty="0" err="1"/>
              <a:t>học</a:t>
            </a:r>
            <a:r>
              <a:rPr lang="en-US" dirty="0"/>
              <a:t> </a:t>
            </a:r>
            <a:r>
              <a:rPr lang="en-US" dirty="0" err="1"/>
              <a:t>khăn</a:t>
            </a:r>
            <a:r>
              <a:rPr lang="en-US" dirty="0"/>
              <a:t> </a:t>
            </a:r>
            <a:r>
              <a:rPr lang="en-US" dirty="0" err="1"/>
              <a:t>trải</a:t>
            </a:r>
            <a:r>
              <a:rPr lang="en-US" dirty="0"/>
              <a:t> </a:t>
            </a:r>
            <a:r>
              <a:rPr lang="en-US" dirty="0" err="1"/>
              <a:t>bàn</a:t>
            </a:r>
            <a:r>
              <a:rPr lang="en-US" dirty="0"/>
              <a:t>. </a:t>
            </a:r>
            <a:r>
              <a:rPr lang="en-US" dirty="0" err="1" smtClean="0"/>
              <a:t>Nếu</a:t>
            </a:r>
            <a:r>
              <a:rPr lang="en-US" dirty="0" smtClean="0"/>
              <a:t> </a:t>
            </a:r>
            <a:r>
              <a:rPr lang="en-US" dirty="0" err="1"/>
              <a:t>chỉ</a:t>
            </a:r>
            <a:r>
              <a:rPr lang="en-US" dirty="0"/>
              <a:t> </a:t>
            </a:r>
            <a:r>
              <a:rPr lang="en-US" dirty="0" err="1"/>
              <a:t>có</a:t>
            </a:r>
            <a:r>
              <a:rPr lang="en-US" dirty="0"/>
              <a:t> </a:t>
            </a:r>
            <a:r>
              <a:rPr lang="en-US" dirty="0" err="1"/>
              <a:t>một</a:t>
            </a:r>
            <a:r>
              <a:rPr lang="en-US" dirty="0"/>
              <a:t> </a:t>
            </a:r>
            <a:r>
              <a:rPr lang="en-US" dirty="0" err="1"/>
              <a:t>máy</a:t>
            </a:r>
            <a:r>
              <a:rPr lang="en-US" dirty="0"/>
              <a:t> </a:t>
            </a:r>
            <a:r>
              <a:rPr lang="en-US" dirty="0" err="1"/>
              <a:t>thu</a:t>
            </a:r>
            <a:r>
              <a:rPr lang="en-US" dirty="0"/>
              <a:t> </a:t>
            </a:r>
            <a:r>
              <a:rPr lang="en-US" dirty="0" err="1"/>
              <a:t>thanh</a:t>
            </a:r>
            <a:r>
              <a:rPr lang="en-US" dirty="0"/>
              <a:t> </a:t>
            </a:r>
            <a:r>
              <a:rPr lang="en-US" dirty="0" err="1"/>
              <a:t>thì</a:t>
            </a:r>
            <a:r>
              <a:rPr lang="en-US" dirty="0"/>
              <a:t> </a:t>
            </a:r>
            <a:r>
              <a:rPr lang="en-US" dirty="0" err="1"/>
              <a:t>phải</a:t>
            </a:r>
            <a:r>
              <a:rPr lang="en-US" dirty="0"/>
              <a:t> </a:t>
            </a:r>
            <a:r>
              <a:rPr lang="en-US" dirty="0" err="1"/>
              <a:t>sử</a:t>
            </a:r>
            <a:r>
              <a:rPr lang="en-US" dirty="0"/>
              <a:t> </a:t>
            </a:r>
            <a:r>
              <a:rPr lang="en-US" dirty="0" err="1"/>
              <a:t>dụng</a:t>
            </a:r>
            <a:r>
              <a:rPr lang="en-US" dirty="0"/>
              <a:t> PPDH </a:t>
            </a:r>
            <a:r>
              <a:rPr lang="en-US" dirty="0" err="1"/>
              <a:t>trực</a:t>
            </a:r>
            <a:r>
              <a:rPr lang="en-US" dirty="0"/>
              <a:t> </a:t>
            </a:r>
            <a:r>
              <a:rPr lang="en-US" dirty="0" err="1"/>
              <a:t>quan</a:t>
            </a:r>
            <a:r>
              <a:rPr lang="en-US" dirty="0"/>
              <a:t>, </a:t>
            </a:r>
            <a:r>
              <a:rPr lang="en-US" dirty="0" err="1"/>
              <a:t>kết</a:t>
            </a:r>
            <a:r>
              <a:rPr lang="en-US" dirty="0"/>
              <a:t> </a:t>
            </a:r>
            <a:r>
              <a:rPr lang="en-US" dirty="0" err="1"/>
              <a:t>hợp</a:t>
            </a:r>
            <a:r>
              <a:rPr lang="en-US" dirty="0"/>
              <a:t> </a:t>
            </a:r>
            <a:r>
              <a:rPr lang="en-US" dirty="0" err="1"/>
              <a:t>với</a:t>
            </a:r>
            <a:r>
              <a:rPr lang="en-US" dirty="0"/>
              <a:t> </a:t>
            </a:r>
            <a:r>
              <a:rPr lang="en-US" dirty="0" err="1"/>
              <a:t>thuyết</a:t>
            </a:r>
            <a:r>
              <a:rPr lang="en-US" dirty="0"/>
              <a:t> </a:t>
            </a:r>
            <a:r>
              <a:rPr lang="en-US" dirty="0" err="1"/>
              <a:t>trình</a:t>
            </a:r>
            <a:r>
              <a:rPr lang="en-US" dirty="0"/>
              <a:t> </a:t>
            </a:r>
            <a:r>
              <a:rPr lang="en-US" dirty="0" err="1"/>
              <a:t>và</a:t>
            </a:r>
            <a:r>
              <a:rPr lang="en-US" dirty="0"/>
              <a:t> </a:t>
            </a:r>
            <a:r>
              <a:rPr lang="en-US" dirty="0" err="1"/>
              <a:t>đàm</a:t>
            </a:r>
            <a:r>
              <a:rPr lang="en-US" dirty="0"/>
              <a:t> </a:t>
            </a:r>
            <a:r>
              <a:rPr lang="en-US" dirty="0" err="1"/>
              <a:t>thoại</a:t>
            </a:r>
            <a:r>
              <a:rPr lang="en-US" dirty="0"/>
              <a:t>. </a:t>
            </a:r>
          </a:p>
          <a:p>
            <a:pPr marL="0" indent="270272" algn="just">
              <a:buNone/>
            </a:pPr>
            <a:r>
              <a:rPr lang="en-US" dirty="0" err="1" smtClean="0"/>
              <a:t>Với</a:t>
            </a:r>
            <a:r>
              <a:rPr lang="en-US" dirty="0" smtClean="0"/>
              <a:t> </a:t>
            </a:r>
            <a:r>
              <a:rPr lang="en-US" dirty="0" err="1"/>
              <a:t>các</a:t>
            </a:r>
            <a:r>
              <a:rPr lang="en-US" dirty="0"/>
              <a:t> </a:t>
            </a:r>
            <a:r>
              <a:rPr lang="en-US" dirty="0" err="1"/>
              <a:t>bài</a:t>
            </a:r>
            <a:r>
              <a:rPr lang="en-US" dirty="0"/>
              <a:t> </a:t>
            </a:r>
            <a:r>
              <a:rPr lang="en-US" dirty="0" err="1"/>
              <a:t>thuộc</a:t>
            </a:r>
            <a:r>
              <a:rPr lang="en-US" dirty="0"/>
              <a:t> </a:t>
            </a:r>
            <a:r>
              <a:rPr lang="en-US" dirty="0" err="1"/>
              <a:t>chủ</a:t>
            </a:r>
            <a:r>
              <a:rPr lang="en-US" dirty="0"/>
              <a:t> </a:t>
            </a:r>
            <a:r>
              <a:rPr lang="en-US" dirty="0" err="1"/>
              <a:t>đề</a:t>
            </a:r>
            <a:r>
              <a:rPr lang="en-US" dirty="0"/>
              <a:t> </a:t>
            </a:r>
            <a:r>
              <a:rPr lang="en-US" dirty="0" err="1"/>
              <a:t>Thủ</a:t>
            </a:r>
            <a:r>
              <a:rPr lang="en-US" dirty="0"/>
              <a:t> </a:t>
            </a:r>
            <a:r>
              <a:rPr lang="en-US" dirty="0" err="1"/>
              <a:t>công</a:t>
            </a:r>
            <a:r>
              <a:rPr lang="en-US" dirty="0"/>
              <a:t> </a:t>
            </a:r>
            <a:r>
              <a:rPr lang="en-US" dirty="0" err="1"/>
              <a:t>kĩ</a:t>
            </a:r>
            <a:r>
              <a:rPr lang="en-US" dirty="0"/>
              <a:t> </a:t>
            </a:r>
            <a:r>
              <a:rPr lang="en-US" dirty="0" err="1"/>
              <a:t>thuật</a:t>
            </a:r>
            <a:r>
              <a:rPr lang="en-US" dirty="0"/>
              <a:t> </a:t>
            </a:r>
            <a:r>
              <a:rPr lang="en-US" dirty="0" err="1"/>
              <a:t>thì</a:t>
            </a:r>
            <a:r>
              <a:rPr lang="en-US" dirty="0"/>
              <a:t> GV </a:t>
            </a:r>
            <a:r>
              <a:rPr lang="en-US" dirty="0" err="1"/>
              <a:t>phải</a:t>
            </a:r>
            <a:r>
              <a:rPr lang="en-US" dirty="0"/>
              <a:t> </a:t>
            </a:r>
            <a:r>
              <a:rPr lang="en-US" dirty="0" err="1"/>
              <a:t>sử</a:t>
            </a:r>
            <a:r>
              <a:rPr lang="en-US" dirty="0"/>
              <a:t> </a:t>
            </a:r>
            <a:r>
              <a:rPr lang="en-US" dirty="0" err="1"/>
              <a:t>dụng</a:t>
            </a:r>
            <a:r>
              <a:rPr lang="en-US" dirty="0"/>
              <a:t> </a:t>
            </a:r>
            <a:r>
              <a:rPr lang="en-US" dirty="0" err="1"/>
              <a:t>phương</a:t>
            </a:r>
            <a:r>
              <a:rPr lang="en-US" dirty="0"/>
              <a:t> </a:t>
            </a:r>
            <a:r>
              <a:rPr lang="en-US" dirty="0" err="1"/>
              <a:t>pháp</a:t>
            </a:r>
            <a:r>
              <a:rPr lang="en-US" dirty="0"/>
              <a:t> </a:t>
            </a:r>
            <a:r>
              <a:rPr lang="en-US" dirty="0" err="1"/>
              <a:t>thực</a:t>
            </a:r>
            <a:r>
              <a:rPr lang="en-US" dirty="0"/>
              <a:t> </a:t>
            </a:r>
            <a:r>
              <a:rPr lang="en-US" dirty="0" err="1"/>
              <a:t>hành</a:t>
            </a:r>
            <a:r>
              <a:rPr lang="en-US" dirty="0"/>
              <a:t>, </a:t>
            </a:r>
            <a:r>
              <a:rPr lang="en-US" dirty="0" err="1"/>
              <a:t>trong</a:t>
            </a:r>
            <a:r>
              <a:rPr lang="en-US" dirty="0"/>
              <a:t> </a:t>
            </a:r>
            <a:r>
              <a:rPr lang="en-US" dirty="0" err="1"/>
              <a:t>đó</a:t>
            </a:r>
            <a:r>
              <a:rPr lang="en-US" dirty="0"/>
              <a:t> </a:t>
            </a:r>
            <a:r>
              <a:rPr lang="en-US" dirty="0" err="1"/>
              <a:t>có</a:t>
            </a:r>
            <a:r>
              <a:rPr lang="en-US" dirty="0"/>
              <a:t> </a:t>
            </a:r>
            <a:r>
              <a:rPr lang="en-US" dirty="0" err="1"/>
              <a:t>khâu</a:t>
            </a:r>
            <a:r>
              <a:rPr lang="en-US" dirty="0"/>
              <a:t> “</a:t>
            </a:r>
            <a:r>
              <a:rPr lang="en-US" dirty="0" err="1"/>
              <a:t>làm</a:t>
            </a:r>
            <a:r>
              <a:rPr lang="en-US" dirty="0"/>
              <a:t> </a:t>
            </a:r>
            <a:r>
              <a:rPr lang="en-US" dirty="0" err="1"/>
              <a:t>mẫu</a:t>
            </a:r>
            <a:r>
              <a:rPr lang="en-US" dirty="0"/>
              <a:t> </a:t>
            </a:r>
            <a:r>
              <a:rPr lang="en-US" dirty="0" smtClean="0"/>
              <a:t>- </a:t>
            </a:r>
            <a:r>
              <a:rPr lang="en-US" dirty="0" err="1"/>
              <a:t>quan</a:t>
            </a:r>
            <a:r>
              <a:rPr lang="en-US" dirty="0"/>
              <a:t> </a:t>
            </a:r>
            <a:r>
              <a:rPr lang="en-US" dirty="0" err="1"/>
              <a:t>sát</a:t>
            </a:r>
            <a:r>
              <a:rPr lang="en-US" dirty="0"/>
              <a:t>” </a:t>
            </a:r>
            <a:r>
              <a:rPr lang="en-US" dirty="0" err="1"/>
              <a:t>và</a:t>
            </a:r>
            <a:r>
              <a:rPr lang="en-US" dirty="0"/>
              <a:t> “</a:t>
            </a:r>
            <a:r>
              <a:rPr lang="en-US" dirty="0" err="1"/>
              <a:t>huấn</a:t>
            </a:r>
            <a:r>
              <a:rPr lang="en-US" dirty="0"/>
              <a:t> </a:t>
            </a:r>
            <a:r>
              <a:rPr lang="en-US" dirty="0" err="1"/>
              <a:t>luyện</a:t>
            </a:r>
            <a:r>
              <a:rPr lang="en-US" dirty="0"/>
              <a:t> </a:t>
            </a:r>
            <a:r>
              <a:rPr lang="en-US" dirty="0" smtClean="0"/>
              <a:t>- </a:t>
            </a:r>
            <a:r>
              <a:rPr lang="en-US" dirty="0" err="1"/>
              <a:t>luyện</a:t>
            </a:r>
            <a:r>
              <a:rPr lang="en-US" dirty="0"/>
              <a:t> </a:t>
            </a:r>
            <a:r>
              <a:rPr lang="en-US" dirty="0" err="1"/>
              <a:t>tập</a:t>
            </a:r>
            <a:r>
              <a:rPr lang="en-US" dirty="0"/>
              <a:t>” </a:t>
            </a:r>
            <a:r>
              <a:rPr lang="en-US" dirty="0" err="1"/>
              <a:t>nhưng</a:t>
            </a:r>
            <a:r>
              <a:rPr lang="en-US" dirty="0"/>
              <a:t> </a:t>
            </a:r>
            <a:r>
              <a:rPr lang="en-US" dirty="0" err="1"/>
              <a:t>tùy</a:t>
            </a:r>
            <a:r>
              <a:rPr lang="en-US" dirty="0"/>
              <a:t> </a:t>
            </a:r>
            <a:r>
              <a:rPr lang="en-US" dirty="0" err="1"/>
              <a:t>theo</a:t>
            </a:r>
            <a:r>
              <a:rPr lang="en-US" dirty="0"/>
              <a:t> </a:t>
            </a:r>
            <a:r>
              <a:rPr lang="en-US" dirty="0" err="1"/>
              <a:t>số</a:t>
            </a:r>
            <a:r>
              <a:rPr lang="en-US" dirty="0"/>
              <a:t> </a:t>
            </a:r>
            <a:r>
              <a:rPr lang="en-US" dirty="0" err="1"/>
              <a:t>lượng</a:t>
            </a:r>
            <a:r>
              <a:rPr lang="en-US" dirty="0"/>
              <a:t> </a:t>
            </a:r>
            <a:r>
              <a:rPr lang="en-US" dirty="0" err="1"/>
              <a:t>thiết</a:t>
            </a:r>
            <a:r>
              <a:rPr lang="en-US" dirty="0"/>
              <a:t> </a:t>
            </a:r>
            <a:r>
              <a:rPr lang="en-US" dirty="0" err="1"/>
              <a:t>bị</a:t>
            </a:r>
            <a:r>
              <a:rPr lang="en-US" dirty="0"/>
              <a:t> </a:t>
            </a:r>
            <a:r>
              <a:rPr lang="en-US" dirty="0" err="1"/>
              <a:t>mà</a:t>
            </a:r>
            <a:r>
              <a:rPr lang="en-US" dirty="0"/>
              <a:t> </a:t>
            </a:r>
            <a:r>
              <a:rPr lang="en-US" dirty="0" err="1"/>
              <a:t>sử</a:t>
            </a:r>
            <a:r>
              <a:rPr lang="en-US" dirty="0"/>
              <a:t> </a:t>
            </a:r>
            <a:r>
              <a:rPr lang="en-US" dirty="0" err="1"/>
              <a:t>dụng</a:t>
            </a:r>
            <a:r>
              <a:rPr lang="en-US" dirty="0"/>
              <a:t> </a:t>
            </a:r>
            <a:r>
              <a:rPr lang="en-US" dirty="0" err="1"/>
              <a:t>cách</a:t>
            </a:r>
            <a:r>
              <a:rPr lang="en-US" dirty="0"/>
              <a:t> </a:t>
            </a:r>
            <a:r>
              <a:rPr lang="en-US" dirty="0" err="1"/>
              <a:t>dạy</a:t>
            </a:r>
            <a:r>
              <a:rPr lang="en-US" dirty="0"/>
              <a:t> </a:t>
            </a:r>
            <a:r>
              <a:rPr lang="en-US" dirty="0" err="1"/>
              <a:t>toàn</a:t>
            </a:r>
            <a:r>
              <a:rPr lang="en-US" dirty="0"/>
              <a:t> </a:t>
            </a:r>
            <a:r>
              <a:rPr lang="en-US" dirty="0" err="1"/>
              <a:t>lớp</a:t>
            </a:r>
            <a:r>
              <a:rPr lang="en-US" dirty="0"/>
              <a:t> </a:t>
            </a:r>
            <a:r>
              <a:rPr lang="en-US" dirty="0" err="1"/>
              <a:t>hoặc</a:t>
            </a:r>
            <a:r>
              <a:rPr lang="en-US" dirty="0"/>
              <a:t> chia </a:t>
            </a:r>
            <a:r>
              <a:rPr lang="en-US" dirty="0" err="1"/>
              <a:t>nhóm</a:t>
            </a:r>
            <a:r>
              <a:rPr lang="en-US" dirty="0"/>
              <a:t>,… </a:t>
            </a:r>
          </a:p>
          <a:p>
            <a:endParaRPr lang="en-US" dirty="0"/>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53</a:t>
            </a:fld>
            <a:endParaRPr lang="vi-VN" dirty="0">
              <a:solidFill>
                <a:prstClr val="black"/>
              </a:solidFill>
            </a:endParaRPr>
          </a:p>
        </p:txBody>
      </p:sp>
    </p:spTree>
    <p:extLst>
      <p:ext uri="{BB962C8B-B14F-4D97-AF65-F5344CB8AC3E}">
        <p14:creationId xmlns:p14="http://schemas.microsoft.com/office/powerpoint/2010/main" val="1297913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fontScale="92500" lnSpcReduction="10000"/>
          </a:bodyPr>
          <a:lstStyle/>
          <a:p>
            <a:pPr marL="0" indent="0" algn="just">
              <a:lnSpc>
                <a:spcPct val="120000"/>
              </a:lnSpc>
              <a:buNone/>
            </a:pPr>
            <a:r>
              <a:rPr lang="en-US" dirty="0" smtClean="0">
                <a:solidFill>
                  <a:srgbClr val="0000FF"/>
                </a:solidFill>
              </a:rPr>
              <a:t>d. </a:t>
            </a:r>
            <a:r>
              <a:rPr lang="en-US" dirty="0" err="1" smtClean="0">
                <a:solidFill>
                  <a:srgbClr val="0000FF"/>
                </a:solidFill>
              </a:rPr>
              <a:t>Căn</a:t>
            </a:r>
            <a:r>
              <a:rPr lang="en-US" dirty="0" smtClean="0">
                <a:solidFill>
                  <a:srgbClr val="0000FF"/>
                </a:solidFill>
              </a:rPr>
              <a:t> </a:t>
            </a:r>
            <a:r>
              <a:rPr lang="en-US" dirty="0" err="1">
                <a:solidFill>
                  <a:srgbClr val="0000FF"/>
                </a:solidFill>
              </a:rPr>
              <a:t>cứ</a:t>
            </a:r>
            <a:r>
              <a:rPr lang="en-US" dirty="0">
                <a:solidFill>
                  <a:srgbClr val="0000FF"/>
                </a:solidFill>
              </a:rPr>
              <a:t> </a:t>
            </a:r>
            <a:r>
              <a:rPr lang="en-US" dirty="0" err="1">
                <a:solidFill>
                  <a:srgbClr val="0000FF"/>
                </a:solidFill>
              </a:rPr>
              <a:t>vào</a:t>
            </a:r>
            <a:r>
              <a:rPr lang="en-US" dirty="0">
                <a:solidFill>
                  <a:srgbClr val="0000FF"/>
                </a:solidFill>
              </a:rPr>
              <a:t> </a:t>
            </a:r>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smtClean="0">
                <a:solidFill>
                  <a:srgbClr val="0000FF"/>
                </a:solidFill>
              </a:rPr>
              <a:t>thức</a:t>
            </a:r>
            <a:r>
              <a:rPr lang="en-US" dirty="0"/>
              <a:t> </a:t>
            </a:r>
            <a:r>
              <a:rPr lang="en-US" dirty="0" err="1" smtClean="0"/>
              <a:t>của</a:t>
            </a:r>
            <a:r>
              <a:rPr lang="en-US" dirty="0" smtClean="0"/>
              <a:t> </a:t>
            </a:r>
            <a:r>
              <a:rPr lang="en-US" dirty="0" err="1" smtClean="0"/>
              <a:t>học</a:t>
            </a:r>
            <a:r>
              <a:rPr lang="en-US" dirty="0" smtClean="0"/>
              <a:t> </a:t>
            </a:r>
            <a:r>
              <a:rPr lang="en-US" dirty="0" err="1" smtClean="0"/>
              <a:t>sinh</a:t>
            </a:r>
            <a:r>
              <a:rPr lang="en-US" dirty="0" smtClean="0"/>
              <a:t> GV </a:t>
            </a:r>
            <a:r>
              <a:rPr lang="en-US" dirty="0" err="1"/>
              <a:t>lựa</a:t>
            </a:r>
            <a:r>
              <a:rPr lang="en-US" dirty="0"/>
              <a:t> </a:t>
            </a:r>
            <a:r>
              <a:rPr lang="en-US" dirty="0" err="1"/>
              <a:t>chọn</a:t>
            </a:r>
            <a:r>
              <a:rPr lang="en-US" dirty="0"/>
              <a:t> </a:t>
            </a:r>
            <a:r>
              <a:rPr lang="en-US" dirty="0" err="1"/>
              <a:t>phương</a:t>
            </a:r>
            <a:r>
              <a:rPr lang="en-US" dirty="0"/>
              <a:t> </a:t>
            </a:r>
            <a:r>
              <a:rPr lang="en-US" dirty="0" err="1"/>
              <a:t>pháp</a:t>
            </a:r>
            <a:r>
              <a:rPr lang="en-US" dirty="0"/>
              <a:t>, </a:t>
            </a:r>
            <a:r>
              <a:rPr lang="en-US" dirty="0" err="1"/>
              <a:t>kĩ</a:t>
            </a:r>
            <a:r>
              <a:rPr lang="en-US" dirty="0"/>
              <a:t> </a:t>
            </a:r>
            <a:r>
              <a:rPr lang="en-US" dirty="0" err="1"/>
              <a:t>thuật</a:t>
            </a:r>
            <a:r>
              <a:rPr lang="en-US" dirty="0"/>
              <a:t> </a:t>
            </a:r>
            <a:r>
              <a:rPr lang="en-US" dirty="0" err="1"/>
              <a:t>dạy</a:t>
            </a:r>
            <a:r>
              <a:rPr lang="en-US" dirty="0"/>
              <a:t> </a:t>
            </a:r>
            <a:r>
              <a:rPr lang="en-US" dirty="0" err="1"/>
              <a:t>học</a:t>
            </a:r>
            <a:r>
              <a:rPr lang="en-US" dirty="0"/>
              <a:t> </a:t>
            </a:r>
            <a:r>
              <a:rPr lang="en-US" dirty="0" err="1"/>
              <a:t>phù</a:t>
            </a:r>
            <a:r>
              <a:rPr lang="en-US" dirty="0"/>
              <a:t> </a:t>
            </a:r>
            <a:r>
              <a:rPr lang="en-US" dirty="0" err="1"/>
              <a:t>hợp</a:t>
            </a:r>
            <a:r>
              <a:rPr lang="en-US" dirty="0"/>
              <a:t>. </a:t>
            </a:r>
            <a:r>
              <a:rPr lang="en-US" dirty="0" err="1" smtClean="0"/>
              <a:t>Ví</a:t>
            </a:r>
            <a:r>
              <a:rPr lang="en-US" dirty="0" smtClean="0"/>
              <a:t> </a:t>
            </a:r>
            <a:r>
              <a:rPr lang="en-US" dirty="0" err="1" smtClean="0"/>
              <a:t>dụ</a:t>
            </a:r>
            <a:r>
              <a:rPr lang="en-US" dirty="0" smtClean="0"/>
              <a:t> </a:t>
            </a:r>
            <a:r>
              <a:rPr lang="en-US" dirty="0" err="1" smtClean="0"/>
              <a:t>với</a:t>
            </a:r>
            <a:r>
              <a:rPr lang="en-US" dirty="0" smtClean="0"/>
              <a:t> </a:t>
            </a:r>
            <a:r>
              <a:rPr lang="en-US" dirty="0" err="1"/>
              <a:t>bài</a:t>
            </a:r>
            <a:r>
              <a:rPr lang="en-US" dirty="0"/>
              <a:t> 6 “An </a:t>
            </a:r>
            <a:r>
              <a:rPr lang="en-US" dirty="0" err="1"/>
              <a:t>toàn</a:t>
            </a:r>
            <a:r>
              <a:rPr lang="en-US" dirty="0"/>
              <a:t> </a:t>
            </a:r>
            <a:r>
              <a:rPr lang="en-US" dirty="0" err="1"/>
              <a:t>với</a:t>
            </a:r>
            <a:r>
              <a:rPr lang="en-US" dirty="0"/>
              <a:t> </a:t>
            </a:r>
            <a:r>
              <a:rPr lang="en-US" dirty="0" err="1"/>
              <a:t>môi</a:t>
            </a:r>
            <a:r>
              <a:rPr lang="en-US" dirty="0"/>
              <a:t> </a:t>
            </a:r>
            <a:r>
              <a:rPr lang="en-US" dirty="0" err="1"/>
              <a:t>trường</a:t>
            </a:r>
            <a:r>
              <a:rPr lang="en-US" dirty="0"/>
              <a:t> </a:t>
            </a:r>
            <a:r>
              <a:rPr lang="en-US" dirty="0" err="1"/>
              <a:t>công</a:t>
            </a:r>
            <a:r>
              <a:rPr lang="en-US" dirty="0"/>
              <a:t> </a:t>
            </a:r>
            <a:r>
              <a:rPr lang="en-US" dirty="0" err="1"/>
              <a:t>nghệ</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dạy</a:t>
            </a:r>
            <a:r>
              <a:rPr lang="en-US" dirty="0"/>
              <a:t> </a:t>
            </a:r>
            <a:r>
              <a:rPr lang="en-US" dirty="0" err="1"/>
              <a:t>cho</a:t>
            </a:r>
            <a:r>
              <a:rPr lang="en-US" dirty="0"/>
              <a:t> HS ở </a:t>
            </a:r>
            <a:r>
              <a:rPr lang="en-US" dirty="0" err="1"/>
              <a:t>thành</a:t>
            </a:r>
            <a:r>
              <a:rPr lang="en-US" dirty="0"/>
              <a:t> </a:t>
            </a:r>
            <a:r>
              <a:rPr lang="en-US" dirty="0" err="1"/>
              <a:t>phố</a:t>
            </a:r>
            <a:r>
              <a:rPr lang="en-US" dirty="0"/>
              <a:t> </a:t>
            </a:r>
            <a:r>
              <a:rPr lang="en-US" dirty="0" err="1"/>
              <a:t>sẽ</a:t>
            </a:r>
            <a:r>
              <a:rPr lang="en-US" dirty="0"/>
              <a:t> </a:t>
            </a:r>
            <a:r>
              <a:rPr lang="en-US" dirty="0" err="1"/>
              <a:t>khác</a:t>
            </a:r>
            <a:r>
              <a:rPr lang="en-US" dirty="0"/>
              <a:t> </a:t>
            </a:r>
            <a:r>
              <a:rPr lang="en-US" dirty="0" err="1"/>
              <a:t>với</a:t>
            </a:r>
            <a:r>
              <a:rPr lang="en-US" dirty="0"/>
              <a:t> </a:t>
            </a:r>
            <a:r>
              <a:rPr lang="en-US" dirty="0" err="1"/>
              <a:t>dạy</a:t>
            </a:r>
            <a:r>
              <a:rPr lang="en-US" dirty="0"/>
              <a:t> </a:t>
            </a:r>
            <a:r>
              <a:rPr lang="en-US" dirty="0" err="1"/>
              <a:t>cho</a:t>
            </a:r>
            <a:r>
              <a:rPr lang="en-US" dirty="0"/>
              <a:t> HS ở </a:t>
            </a:r>
            <a:r>
              <a:rPr lang="en-US" dirty="0" err="1"/>
              <a:t>vùng</a:t>
            </a:r>
            <a:r>
              <a:rPr lang="en-US" dirty="0"/>
              <a:t> </a:t>
            </a:r>
            <a:r>
              <a:rPr lang="en-US" dirty="0" err="1"/>
              <a:t>nông</a:t>
            </a:r>
            <a:r>
              <a:rPr lang="en-US" dirty="0"/>
              <a:t> </a:t>
            </a:r>
            <a:r>
              <a:rPr lang="en-US" dirty="0" err="1"/>
              <a:t>thôn</a:t>
            </a:r>
            <a:r>
              <a:rPr lang="en-US" dirty="0"/>
              <a:t>, </a:t>
            </a:r>
            <a:r>
              <a:rPr lang="en-US" dirty="0" err="1"/>
              <a:t>vùng</a:t>
            </a:r>
            <a:r>
              <a:rPr lang="en-US" dirty="0"/>
              <a:t> </a:t>
            </a:r>
            <a:r>
              <a:rPr lang="en-US" dirty="0" err="1"/>
              <a:t>núi</a:t>
            </a:r>
            <a:r>
              <a:rPr lang="en-US" dirty="0"/>
              <a:t> </a:t>
            </a:r>
            <a:r>
              <a:rPr lang="en-US" dirty="0" err="1"/>
              <a:t>cao</a:t>
            </a:r>
            <a:r>
              <a:rPr lang="en-US" dirty="0"/>
              <a:t>.  </a:t>
            </a:r>
          </a:p>
          <a:p>
            <a:pPr marL="0" indent="196454" algn="just"/>
            <a:r>
              <a:rPr lang="en-US" dirty="0" err="1"/>
              <a:t>Ngoài</a:t>
            </a:r>
            <a:r>
              <a:rPr lang="en-US" dirty="0"/>
              <a:t> </a:t>
            </a:r>
            <a:r>
              <a:rPr lang="en-US" dirty="0" err="1"/>
              <a:t>ra</a:t>
            </a:r>
            <a:r>
              <a:rPr lang="en-US" dirty="0"/>
              <a:t>, </a:t>
            </a:r>
            <a:r>
              <a:rPr lang="en-US" dirty="0" err="1"/>
              <a:t>việc</a:t>
            </a:r>
            <a:r>
              <a:rPr lang="en-US" dirty="0"/>
              <a:t> </a:t>
            </a:r>
            <a:r>
              <a:rPr lang="en-US" dirty="0" err="1"/>
              <a:t>lựa</a:t>
            </a:r>
            <a:r>
              <a:rPr lang="en-US" dirty="0"/>
              <a:t> </a:t>
            </a:r>
            <a:r>
              <a:rPr lang="en-US" dirty="0" err="1"/>
              <a:t>chọn</a:t>
            </a:r>
            <a:r>
              <a:rPr lang="en-US" dirty="0"/>
              <a:t> </a:t>
            </a:r>
            <a:r>
              <a:rPr lang="en-US" dirty="0" err="1"/>
              <a:t>phương</a:t>
            </a:r>
            <a:r>
              <a:rPr lang="en-US" dirty="0"/>
              <a:t> </a:t>
            </a:r>
            <a:r>
              <a:rPr lang="en-US" dirty="0" err="1"/>
              <a:t>pháp</a:t>
            </a:r>
            <a:r>
              <a:rPr lang="en-US" dirty="0"/>
              <a:t> </a:t>
            </a:r>
            <a:r>
              <a:rPr lang="en-US" dirty="0" err="1"/>
              <a:t>và</a:t>
            </a:r>
            <a:r>
              <a:rPr lang="en-US" dirty="0"/>
              <a:t> </a:t>
            </a:r>
            <a:r>
              <a:rPr lang="en-US" dirty="0" err="1"/>
              <a:t>kĩ</a:t>
            </a:r>
            <a:r>
              <a:rPr lang="en-US" dirty="0"/>
              <a:t> </a:t>
            </a:r>
            <a:r>
              <a:rPr lang="en-US" dirty="0" err="1"/>
              <a:t>thuật</a:t>
            </a:r>
            <a:r>
              <a:rPr lang="en-US" dirty="0"/>
              <a:t> </a:t>
            </a:r>
            <a:r>
              <a:rPr lang="en-US" dirty="0" err="1"/>
              <a:t>dạy</a:t>
            </a:r>
            <a:r>
              <a:rPr lang="en-US" dirty="0"/>
              <a:t> </a:t>
            </a:r>
            <a:r>
              <a:rPr lang="en-US" dirty="0" err="1"/>
              <a:t>học</a:t>
            </a:r>
            <a:r>
              <a:rPr lang="en-US" dirty="0"/>
              <a:t> </a:t>
            </a:r>
            <a:r>
              <a:rPr lang="en-US" dirty="0" err="1"/>
              <a:t>cũng</a:t>
            </a:r>
            <a:r>
              <a:rPr lang="en-US" dirty="0"/>
              <a:t> </a:t>
            </a:r>
            <a:r>
              <a:rPr lang="en-US" dirty="0" err="1"/>
              <a:t>một</a:t>
            </a:r>
            <a:r>
              <a:rPr lang="en-US" dirty="0"/>
              <a:t> </a:t>
            </a:r>
            <a:r>
              <a:rPr lang="en-US" dirty="0" err="1"/>
              <a:t>phần</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sở</a:t>
            </a:r>
            <a:r>
              <a:rPr lang="en-US" dirty="0"/>
              <a:t> </a:t>
            </a:r>
            <a:r>
              <a:rPr lang="en-US" dirty="0" err="1"/>
              <a:t>trường</a:t>
            </a:r>
            <a:r>
              <a:rPr lang="en-US" dirty="0"/>
              <a:t>, </a:t>
            </a:r>
            <a:r>
              <a:rPr lang="en-US" dirty="0" err="1"/>
              <a:t>quan</a:t>
            </a:r>
            <a:r>
              <a:rPr lang="en-US" dirty="0"/>
              <a:t> </a:t>
            </a:r>
            <a:r>
              <a:rPr lang="en-US" dirty="0" err="1"/>
              <a:t>điểm</a:t>
            </a:r>
            <a:r>
              <a:rPr lang="en-US" dirty="0"/>
              <a:t> </a:t>
            </a:r>
            <a:r>
              <a:rPr lang="en-US" dirty="0" err="1"/>
              <a:t>của</a:t>
            </a:r>
            <a:r>
              <a:rPr lang="en-US" dirty="0"/>
              <a:t> GV. </a:t>
            </a:r>
            <a:r>
              <a:rPr lang="en-US" dirty="0" err="1"/>
              <a:t>Tuy</a:t>
            </a:r>
            <a:r>
              <a:rPr lang="en-US" dirty="0"/>
              <a:t> </a:t>
            </a:r>
            <a:r>
              <a:rPr lang="en-US" dirty="0" err="1"/>
              <a:t>nhiên</a:t>
            </a:r>
            <a:r>
              <a:rPr lang="en-US" dirty="0"/>
              <a:t>, </a:t>
            </a:r>
            <a:r>
              <a:rPr lang="en-US" dirty="0" err="1"/>
              <a:t>nên</a:t>
            </a:r>
            <a:r>
              <a:rPr lang="en-US" dirty="0"/>
              <a:t> </a:t>
            </a:r>
            <a:r>
              <a:rPr lang="en-US" dirty="0" err="1"/>
              <a:t>xếp</a:t>
            </a:r>
            <a:r>
              <a:rPr lang="en-US" dirty="0"/>
              <a:t> </a:t>
            </a:r>
            <a:r>
              <a:rPr lang="en-US" dirty="0" err="1"/>
              <a:t>cơ</a:t>
            </a:r>
            <a:r>
              <a:rPr lang="en-US" dirty="0"/>
              <a:t> </a:t>
            </a:r>
            <a:r>
              <a:rPr lang="en-US" dirty="0" err="1"/>
              <a:t>sở</a:t>
            </a:r>
            <a:r>
              <a:rPr lang="en-US" dirty="0"/>
              <a:t> </a:t>
            </a:r>
            <a:r>
              <a:rPr lang="en-US" dirty="0" err="1"/>
              <a:t>này</a:t>
            </a:r>
            <a:r>
              <a:rPr lang="en-US" dirty="0"/>
              <a:t> </a:t>
            </a:r>
            <a:r>
              <a:rPr lang="en-US" dirty="0" err="1"/>
              <a:t>vào</a:t>
            </a:r>
            <a:r>
              <a:rPr lang="en-US" dirty="0"/>
              <a:t> </a:t>
            </a:r>
            <a:r>
              <a:rPr lang="en-US" dirty="0" err="1"/>
              <a:t>loại</a:t>
            </a:r>
            <a:r>
              <a:rPr lang="en-US" dirty="0"/>
              <a:t> </a:t>
            </a:r>
            <a:r>
              <a:rPr lang="en-US" dirty="0" err="1"/>
              <a:t>thứ</a:t>
            </a:r>
            <a:r>
              <a:rPr lang="en-US" dirty="0"/>
              <a:t> </a:t>
            </a:r>
            <a:r>
              <a:rPr lang="en-US" dirty="0" err="1"/>
              <a:t>yếu</a:t>
            </a:r>
            <a:r>
              <a:rPr lang="en-US" dirty="0"/>
              <a:t>. </a:t>
            </a:r>
          </a:p>
          <a:p>
            <a:endParaRPr lang="en-US" dirty="0"/>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54</a:t>
            </a:fld>
            <a:endParaRPr lang="vi-VN" dirty="0">
              <a:solidFill>
                <a:prstClr val="black"/>
              </a:solidFill>
            </a:endParaRPr>
          </a:p>
        </p:txBody>
      </p:sp>
      <p:sp>
        <p:nvSpPr>
          <p:cNvPr id="5" name="Title 1"/>
          <p:cNvSpPr>
            <a:spLocks noGrp="1"/>
          </p:cNvSpPr>
          <p:nvPr>
            <p:ph type="title"/>
          </p:nvPr>
        </p:nvSpPr>
        <p:spPr/>
        <p:txBody>
          <a:bodyPr/>
          <a:lstStyle/>
          <a:p>
            <a:pPr algn="ctr"/>
            <a:r>
              <a:rPr lang="en-US" sz="1800" b="1" dirty="0"/>
              <a:t>PHƯƠNG PHÁP VÀ KĨ THUẬT DẠY HỌC THEO CHỦ ĐỀ, TỪNG DẠNG BÀI</a:t>
            </a:r>
          </a:p>
        </p:txBody>
      </p:sp>
    </p:spTree>
    <p:extLst>
      <p:ext uri="{BB962C8B-B14F-4D97-AF65-F5344CB8AC3E}">
        <p14:creationId xmlns:p14="http://schemas.microsoft.com/office/powerpoint/2010/main" val="2438110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609600"/>
            <a:ext cx="7886700" cy="4953000"/>
          </a:xfrm>
          <a:solidFill>
            <a:schemeClr val="bg1"/>
          </a:solidFill>
        </p:spPr>
        <p:txBody>
          <a:bodyPr>
            <a:noAutofit/>
          </a:bodyPr>
          <a:lstStyle/>
          <a:p>
            <a:pPr marL="0" indent="0">
              <a:buNone/>
            </a:pPr>
            <a:r>
              <a:rPr lang="en-US" sz="2400" b="1" dirty="0" smtClean="0">
                <a:solidFill>
                  <a:srgbClr val="0000FF"/>
                </a:solidFill>
              </a:rPr>
              <a:t>2. </a:t>
            </a:r>
            <a:r>
              <a:rPr lang="en-US" sz="2400" b="1" dirty="0" err="1" smtClean="0">
                <a:solidFill>
                  <a:srgbClr val="0000FF"/>
                </a:solidFill>
              </a:rPr>
              <a:t>Tiêu</a:t>
            </a:r>
            <a:r>
              <a:rPr lang="en-US" sz="2400" b="1" dirty="0" smtClean="0">
                <a:solidFill>
                  <a:srgbClr val="0000FF"/>
                </a:solidFill>
              </a:rPr>
              <a:t> </a:t>
            </a:r>
            <a:r>
              <a:rPr lang="en-US" sz="2400" b="1" dirty="0" err="1" smtClean="0">
                <a:solidFill>
                  <a:srgbClr val="0000FF"/>
                </a:solidFill>
              </a:rPr>
              <a:t>chí</a:t>
            </a:r>
            <a:r>
              <a:rPr lang="en-US" sz="2400" b="1" dirty="0" smtClean="0">
                <a:solidFill>
                  <a:srgbClr val="0000FF"/>
                </a:solidFill>
              </a:rPr>
              <a:t> </a:t>
            </a:r>
            <a:r>
              <a:rPr lang="en-US" sz="2400" b="1" dirty="0" err="1" smtClean="0">
                <a:solidFill>
                  <a:srgbClr val="0000FF"/>
                </a:solidFill>
              </a:rPr>
              <a:t>đánh</a:t>
            </a:r>
            <a:r>
              <a:rPr lang="en-US" sz="2400" b="1" dirty="0" smtClean="0">
                <a:solidFill>
                  <a:srgbClr val="0000FF"/>
                </a:solidFill>
              </a:rPr>
              <a:t> </a:t>
            </a:r>
            <a:r>
              <a:rPr lang="en-US" sz="2400" b="1" dirty="0" err="1" smtClean="0">
                <a:solidFill>
                  <a:srgbClr val="0000FF"/>
                </a:solidFill>
              </a:rPr>
              <a:t>giá</a:t>
            </a:r>
            <a:r>
              <a:rPr lang="en-US" sz="2400" b="1" dirty="0" smtClean="0">
                <a:solidFill>
                  <a:srgbClr val="0000FF"/>
                </a:solidFill>
              </a:rPr>
              <a:t> </a:t>
            </a:r>
            <a:r>
              <a:rPr lang="en-US" sz="2400" b="1" dirty="0" err="1" smtClean="0">
                <a:solidFill>
                  <a:srgbClr val="0000FF"/>
                </a:solidFill>
              </a:rPr>
              <a:t>việc</a:t>
            </a:r>
            <a:r>
              <a:rPr lang="en-US" sz="2400" b="1" dirty="0" smtClean="0">
                <a:solidFill>
                  <a:srgbClr val="0000FF"/>
                </a:solidFill>
              </a:rPr>
              <a:t> </a:t>
            </a:r>
            <a:r>
              <a:rPr lang="en-US" sz="2400" b="1" dirty="0" err="1" smtClean="0">
                <a:solidFill>
                  <a:srgbClr val="0000FF"/>
                </a:solidFill>
              </a:rPr>
              <a:t>lựa</a:t>
            </a:r>
            <a:r>
              <a:rPr lang="en-US" sz="2400" b="1" dirty="0" smtClean="0">
                <a:solidFill>
                  <a:srgbClr val="0000FF"/>
                </a:solidFill>
              </a:rPr>
              <a:t> </a:t>
            </a:r>
            <a:r>
              <a:rPr lang="en-US" sz="2400" b="1" dirty="0" err="1" smtClean="0">
                <a:solidFill>
                  <a:srgbClr val="0000FF"/>
                </a:solidFill>
              </a:rPr>
              <a:t>chọn</a:t>
            </a:r>
            <a:r>
              <a:rPr lang="en-US" sz="2400" b="1" dirty="0" smtClean="0">
                <a:solidFill>
                  <a:srgbClr val="0000FF"/>
                </a:solidFill>
              </a:rPr>
              <a:t> </a:t>
            </a:r>
            <a:r>
              <a:rPr lang="en-US" sz="2400" b="1" dirty="0" err="1" smtClean="0">
                <a:solidFill>
                  <a:srgbClr val="0000FF"/>
                </a:solidFill>
              </a:rPr>
              <a:t>phương</a:t>
            </a:r>
            <a:r>
              <a:rPr lang="en-US" sz="2400" b="1" dirty="0" smtClean="0">
                <a:solidFill>
                  <a:srgbClr val="0000FF"/>
                </a:solidFill>
              </a:rPr>
              <a:t> </a:t>
            </a:r>
            <a:r>
              <a:rPr lang="en-US" sz="2400" b="1" dirty="0" err="1" smtClean="0">
                <a:solidFill>
                  <a:srgbClr val="0000FF"/>
                </a:solidFill>
              </a:rPr>
              <a:t>pháp</a:t>
            </a:r>
            <a:r>
              <a:rPr lang="en-US" sz="2400" b="1" dirty="0" smtClean="0">
                <a:solidFill>
                  <a:srgbClr val="0000FF"/>
                </a:solidFill>
              </a:rPr>
              <a:t> </a:t>
            </a:r>
            <a:r>
              <a:rPr lang="en-US" sz="2400" b="1" dirty="0" err="1" smtClean="0">
                <a:solidFill>
                  <a:srgbClr val="0000FF"/>
                </a:solidFill>
              </a:rPr>
              <a:t>và</a:t>
            </a:r>
            <a:r>
              <a:rPr lang="en-US" sz="2400" b="1" dirty="0" smtClean="0">
                <a:solidFill>
                  <a:srgbClr val="0000FF"/>
                </a:solidFill>
              </a:rPr>
              <a:t> </a:t>
            </a:r>
            <a:r>
              <a:rPr lang="en-US" sz="2400" b="1" dirty="0" err="1" smtClean="0">
                <a:solidFill>
                  <a:srgbClr val="0000FF"/>
                </a:solidFill>
              </a:rPr>
              <a:t>kĩ</a:t>
            </a:r>
            <a:r>
              <a:rPr lang="en-US" sz="2400" b="1" dirty="0" smtClean="0">
                <a:solidFill>
                  <a:srgbClr val="0000FF"/>
                </a:solidFill>
              </a:rPr>
              <a:t> </a:t>
            </a:r>
            <a:r>
              <a:rPr lang="en-US" sz="2400" b="1" dirty="0" err="1" smtClean="0">
                <a:solidFill>
                  <a:srgbClr val="0000FF"/>
                </a:solidFill>
              </a:rPr>
              <a:t>thuật</a:t>
            </a:r>
            <a:r>
              <a:rPr lang="en-US" sz="2400" b="1" dirty="0" smtClean="0">
                <a:solidFill>
                  <a:srgbClr val="0000FF"/>
                </a:solidFill>
              </a:rPr>
              <a:t> </a:t>
            </a:r>
            <a:r>
              <a:rPr lang="en-US" sz="2400" b="1" dirty="0" err="1" smtClean="0">
                <a:solidFill>
                  <a:srgbClr val="0000FF"/>
                </a:solidFill>
              </a:rPr>
              <a:t>dạy</a:t>
            </a:r>
            <a:r>
              <a:rPr lang="en-US" sz="2400" b="1" dirty="0" smtClean="0">
                <a:solidFill>
                  <a:srgbClr val="0000FF"/>
                </a:solidFill>
              </a:rPr>
              <a:t> </a:t>
            </a:r>
            <a:r>
              <a:rPr lang="en-US" sz="2400" b="1" dirty="0" err="1" smtClean="0">
                <a:solidFill>
                  <a:srgbClr val="0000FF"/>
                </a:solidFill>
              </a:rPr>
              <a:t>học</a:t>
            </a:r>
            <a:r>
              <a:rPr lang="en-US" sz="2400" b="1" dirty="0" smtClean="0">
                <a:solidFill>
                  <a:srgbClr val="0000FF"/>
                </a:solidFill>
              </a:rPr>
              <a:t>:</a:t>
            </a:r>
          </a:p>
          <a:p>
            <a:pPr marL="0" indent="0" algn="just">
              <a:buNone/>
              <a:tabLst>
                <a:tab pos="336947" algn="l"/>
              </a:tabLst>
            </a:pPr>
            <a:r>
              <a:rPr lang="en-US" sz="2400" dirty="0" smtClean="0"/>
              <a:t>	</a:t>
            </a:r>
            <a:r>
              <a:rPr lang="en-US" sz="2400" dirty="0" err="1" smtClean="0"/>
              <a:t>Mỗi</a:t>
            </a:r>
            <a:r>
              <a:rPr lang="en-US" sz="2400" dirty="0" smtClean="0"/>
              <a:t> </a:t>
            </a:r>
            <a:r>
              <a:rPr lang="en-US" sz="2400" dirty="0" err="1"/>
              <a:t>hoạt</a:t>
            </a:r>
            <a:r>
              <a:rPr lang="en-US" sz="2400" dirty="0"/>
              <a:t> </a:t>
            </a:r>
            <a:r>
              <a:rPr lang="en-US" sz="2400" dirty="0" err="1"/>
              <a:t>động</a:t>
            </a:r>
            <a:r>
              <a:rPr lang="en-US" sz="2400" dirty="0"/>
              <a:t> </a:t>
            </a:r>
            <a:r>
              <a:rPr lang="en-US" sz="2400" dirty="0" err="1"/>
              <a:t>dạy</a:t>
            </a:r>
            <a:r>
              <a:rPr lang="en-US" sz="2400" dirty="0"/>
              <a:t> </a:t>
            </a:r>
            <a:r>
              <a:rPr lang="en-US" sz="2400" dirty="0" err="1"/>
              <a:t>học</a:t>
            </a:r>
            <a:r>
              <a:rPr lang="en-US" sz="2400" dirty="0"/>
              <a:t> </a:t>
            </a:r>
            <a:r>
              <a:rPr lang="en-US" sz="2400" dirty="0" err="1"/>
              <a:t>có</a:t>
            </a:r>
            <a:r>
              <a:rPr lang="en-US" sz="2400" dirty="0"/>
              <a:t> </a:t>
            </a:r>
            <a:r>
              <a:rPr lang="en-US" sz="2400" dirty="0" err="1"/>
              <a:t>đặc</a:t>
            </a:r>
            <a:r>
              <a:rPr lang="en-US" sz="2400" dirty="0"/>
              <a:t> </a:t>
            </a:r>
            <a:r>
              <a:rPr lang="en-US" sz="2400" dirty="0" err="1"/>
              <a:t>trưng</a:t>
            </a:r>
            <a:r>
              <a:rPr lang="en-US" sz="2400" dirty="0"/>
              <a:t> </a:t>
            </a:r>
            <a:r>
              <a:rPr lang="en-US" sz="2400" dirty="0" err="1"/>
              <a:t>khác</a:t>
            </a:r>
            <a:r>
              <a:rPr lang="en-US" sz="2400" dirty="0"/>
              <a:t> </a:t>
            </a:r>
            <a:r>
              <a:rPr lang="en-US" sz="2400" dirty="0" err="1"/>
              <a:t>nhau</a:t>
            </a:r>
            <a:r>
              <a:rPr lang="en-US" sz="2400" dirty="0"/>
              <a:t>. Do </a:t>
            </a:r>
            <a:r>
              <a:rPr lang="en-US" sz="2400" dirty="0" err="1"/>
              <a:t>đó</a:t>
            </a:r>
            <a:r>
              <a:rPr lang="en-US" sz="2400" dirty="0"/>
              <a:t> </a:t>
            </a:r>
            <a:r>
              <a:rPr lang="en-US" sz="2400" dirty="0" err="1"/>
              <a:t>cần</a:t>
            </a:r>
            <a:r>
              <a:rPr lang="en-US" sz="2400" dirty="0"/>
              <a:t> </a:t>
            </a:r>
            <a:r>
              <a:rPr lang="en-US" sz="2400" dirty="0" err="1"/>
              <a:t>lựa</a:t>
            </a:r>
            <a:r>
              <a:rPr lang="en-US" sz="2400" dirty="0"/>
              <a:t> </a:t>
            </a:r>
            <a:r>
              <a:rPr lang="en-US" sz="2400" dirty="0" err="1"/>
              <a:t>chọn</a:t>
            </a:r>
            <a:r>
              <a:rPr lang="en-US" sz="2400" dirty="0"/>
              <a:t> </a:t>
            </a:r>
            <a:r>
              <a:rPr lang="en-US" sz="2400" dirty="0" err="1"/>
              <a:t>phương</a:t>
            </a:r>
            <a:r>
              <a:rPr lang="en-US" sz="2400" dirty="0"/>
              <a:t> </a:t>
            </a:r>
            <a:r>
              <a:rPr lang="en-US" sz="2400" dirty="0" err="1"/>
              <a:t>pháp</a:t>
            </a:r>
            <a:r>
              <a:rPr lang="en-US" sz="2400" dirty="0"/>
              <a:t>, </a:t>
            </a:r>
            <a:r>
              <a:rPr lang="en-US" sz="2400" dirty="0" err="1"/>
              <a:t>kĩ</a:t>
            </a:r>
            <a:r>
              <a:rPr lang="en-US" sz="2400" dirty="0"/>
              <a:t> </a:t>
            </a:r>
            <a:r>
              <a:rPr lang="en-US" sz="2400" dirty="0" err="1"/>
              <a:t>thuật</a:t>
            </a:r>
            <a:r>
              <a:rPr lang="en-US" sz="2400" dirty="0"/>
              <a:t> </a:t>
            </a:r>
            <a:r>
              <a:rPr lang="en-US" sz="2400" dirty="0" err="1"/>
              <a:t>dạy</a:t>
            </a:r>
            <a:r>
              <a:rPr lang="en-US" sz="2400" dirty="0"/>
              <a:t> </a:t>
            </a:r>
            <a:r>
              <a:rPr lang="en-US" sz="2400" dirty="0" err="1"/>
              <a:t>học</a:t>
            </a:r>
            <a:r>
              <a:rPr lang="en-US" sz="2400" dirty="0"/>
              <a:t> </a:t>
            </a:r>
            <a:r>
              <a:rPr lang="en-US" sz="2400" dirty="0" err="1"/>
              <a:t>phù</a:t>
            </a:r>
            <a:r>
              <a:rPr lang="en-US" sz="2400" dirty="0"/>
              <a:t> </a:t>
            </a:r>
            <a:r>
              <a:rPr lang="en-US" sz="2400" dirty="0" err="1"/>
              <a:t>hợp</a:t>
            </a:r>
            <a:r>
              <a:rPr lang="en-US" sz="2400" dirty="0"/>
              <a:t> </a:t>
            </a:r>
            <a:r>
              <a:rPr lang="en-US" sz="2400" dirty="0" err="1"/>
              <a:t>cho</a:t>
            </a:r>
            <a:r>
              <a:rPr lang="en-US" sz="2400" dirty="0"/>
              <a:t> </a:t>
            </a:r>
            <a:r>
              <a:rPr lang="en-US" sz="2400" dirty="0" err="1"/>
              <a:t>từng</a:t>
            </a:r>
            <a:r>
              <a:rPr lang="en-US" sz="2400" dirty="0"/>
              <a:t> </a:t>
            </a:r>
            <a:r>
              <a:rPr lang="en-US" sz="2400" dirty="0" err="1"/>
              <a:t>hoạt</a:t>
            </a:r>
            <a:r>
              <a:rPr lang="en-US" sz="2400" dirty="0"/>
              <a:t> </a:t>
            </a:r>
            <a:r>
              <a:rPr lang="en-US" sz="2400" dirty="0" err="1"/>
              <a:t>động</a:t>
            </a:r>
            <a:r>
              <a:rPr lang="en-US" sz="2400" dirty="0"/>
              <a:t>. </a:t>
            </a:r>
            <a:r>
              <a:rPr lang="en-US" sz="2400" dirty="0" err="1"/>
              <a:t>Dưới</a:t>
            </a:r>
            <a:r>
              <a:rPr lang="en-US" sz="2400" dirty="0"/>
              <a:t> </a:t>
            </a:r>
            <a:r>
              <a:rPr lang="en-US" sz="2400" dirty="0" err="1"/>
              <a:t>đây</a:t>
            </a:r>
            <a:r>
              <a:rPr lang="en-US" sz="2400" dirty="0"/>
              <a:t> </a:t>
            </a:r>
            <a:r>
              <a:rPr lang="en-US" sz="2400" dirty="0" err="1"/>
              <a:t>là</a:t>
            </a:r>
            <a:r>
              <a:rPr lang="en-US" sz="2400" dirty="0"/>
              <a:t> </a:t>
            </a:r>
            <a:r>
              <a:rPr lang="en-US" sz="2400" dirty="0" err="1"/>
              <a:t>các</a:t>
            </a:r>
            <a:r>
              <a:rPr lang="en-US" sz="2400" dirty="0"/>
              <a:t> </a:t>
            </a:r>
            <a:r>
              <a:rPr lang="en-US" sz="2400" dirty="0" err="1"/>
              <a:t>tiêu</a:t>
            </a:r>
            <a:r>
              <a:rPr lang="en-US" sz="2400" dirty="0"/>
              <a:t> </a:t>
            </a:r>
            <a:r>
              <a:rPr lang="en-US" sz="2400" dirty="0" err="1"/>
              <a:t>chí</a:t>
            </a:r>
            <a:r>
              <a:rPr lang="en-US" sz="2400" dirty="0"/>
              <a:t> </a:t>
            </a:r>
            <a:r>
              <a:rPr lang="en-US" sz="2400" dirty="0" err="1"/>
              <a:t>để</a:t>
            </a:r>
            <a:r>
              <a:rPr lang="en-US" sz="2400" dirty="0"/>
              <a:t> </a:t>
            </a:r>
            <a:r>
              <a:rPr lang="en-US" sz="2400" dirty="0" err="1"/>
              <a:t>đánh</a:t>
            </a:r>
            <a:r>
              <a:rPr lang="en-US" sz="2400" dirty="0"/>
              <a:t> </a:t>
            </a:r>
            <a:r>
              <a:rPr lang="en-US" sz="2400" dirty="0" err="1"/>
              <a:t>giá</a:t>
            </a:r>
            <a:r>
              <a:rPr lang="en-US" sz="2400" dirty="0"/>
              <a:t> PPDH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trong</a:t>
            </a:r>
            <a:r>
              <a:rPr lang="en-US" sz="2400" dirty="0"/>
              <a:t> </a:t>
            </a:r>
            <a:r>
              <a:rPr lang="en-US" sz="2400" dirty="0" err="1"/>
              <a:t>hoạt</a:t>
            </a:r>
            <a:r>
              <a:rPr lang="en-US" sz="2400" dirty="0"/>
              <a:t> </a:t>
            </a:r>
            <a:r>
              <a:rPr lang="en-US" sz="2400" dirty="0" err="1"/>
              <a:t>động</a:t>
            </a:r>
            <a:r>
              <a:rPr lang="en-US" sz="2400" dirty="0"/>
              <a:t> </a:t>
            </a:r>
            <a:r>
              <a:rPr lang="en-US" sz="2400" dirty="0" err="1"/>
              <a:t>dạy</a:t>
            </a:r>
            <a:r>
              <a:rPr lang="en-US" sz="2400" dirty="0"/>
              <a:t> </a:t>
            </a:r>
            <a:r>
              <a:rPr lang="en-US" sz="2400" dirty="0" err="1"/>
              <a:t>học</a:t>
            </a:r>
            <a:r>
              <a:rPr lang="en-US" sz="2400" dirty="0"/>
              <a:t>. </a:t>
            </a:r>
          </a:p>
          <a:p>
            <a:pPr lvl="0" algn="just" fontAlgn="base"/>
            <a:r>
              <a:rPr lang="en-US" sz="2400" dirty="0" err="1"/>
              <a:t>Phát</a:t>
            </a:r>
            <a:r>
              <a:rPr lang="en-US" sz="2400" dirty="0"/>
              <a:t> </a:t>
            </a:r>
            <a:r>
              <a:rPr lang="en-US" sz="2400" dirty="0" err="1"/>
              <a:t>huy</a:t>
            </a:r>
            <a:r>
              <a:rPr lang="en-US" sz="2400" dirty="0"/>
              <a:t> </a:t>
            </a:r>
            <a:r>
              <a:rPr lang="en-US" sz="2400" dirty="0" err="1"/>
              <a:t>hứng</a:t>
            </a:r>
            <a:r>
              <a:rPr lang="en-US" sz="2400" dirty="0"/>
              <a:t> </a:t>
            </a:r>
            <a:r>
              <a:rPr lang="en-US" sz="2400" dirty="0" err="1"/>
              <a:t>thú</a:t>
            </a:r>
            <a:r>
              <a:rPr lang="en-US" sz="2400" dirty="0"/>
              <a:t> </a:t>
            </a:r>
            <a:r>
              <a:rPr lang="en-US" sz="2400" dirty="0" err="1"/>
              <a:t>học</a:t>
            </a:r>
            <a:r>
              <a:rPr lang="en-US" sz="2400" dirty="0"/>
              <a:t> </a:t>
            </a:r>
            <a:r>
              <a:rPr lang="en-US" sz="2400" dirty="0" err="1"/>
              <a:t>tập</a:t>
            </a:r>
            <a:r>
              <a:rPr lang="en-US" sz="2400" dirty="0"/>
              <a:t>, </a:t>
            </a:r>
            <a:r>
              <a:rPr lang="en-US" sz="2400" dirty="0" err="1"/>
              <a:t>thúc</a:t>
            </a:r>
            <a:r>
              <a:rPr lang="en-US" sz="2400" dirty="0"/>
              <a:t> </a:t>
            </a:r>
            <a:r>
              <a:rPr lang="en-US" sz="2400" dirty="0" err="1"/>
              <a:t>đẩy</a:t>
            </a:r>
            <a:r>
              <a:rPr lang="en-US" sz="2400" dirty="0"/>
              <a:t> </a:t>
            </a:r>
            <a:r>
              <a:rPr lang="en-US" sz="2400" dirty="0" err="1"/>
              <a:t>sự</a:t>
            </a:r>
            <a:r>
              <a:rPr lang="en-US" sz="2400" dirty="0"/>
              <a:t> </a:t>
            </a:r>
            <a:r>
              <a:rPr lang="en-US" sz="2400" dirty="0" err="1"/>
              <a:t>tham</a:t>
            </a:r>
            <a:r>
              <a:rPr lang="en-US" sz="2400" dirty="0"/>
              <a:t> </a:t>
            </a:r>
            <a:r>
              <a:rPr lang="en-US" sz="2400" dirty="0" err="1"/>
              <a:t>gia</a:t>
            </a:r>
            <a:r>
              <a:rPr lang="en-US" sz="2400" dirty="0"/>
              <a:t> </a:t>
            </a:r>
            <a:r>
              <a:rPr lang="en-US" sz="2400" dirty="0" err="1"/>
              <a:t>của</a:t>
            </a:r>
            <a:r>
              <a:rPr lang="en-US" sz="2400" dirty="0"/>
              <a:t> HS </a:t>
            </a:r>
            <a:r>
              <a:rPr lang="en-US" sz="2400" dirty="0" smtClean="0"/>
              <a:t>- </a:t>
            </a:r>
            <a:r>
              <a:rPr lang="en-US" sz="2400" dirty="0" err="1"/>
              <a:t>Tạo</a:t>
            </a:r>
            <a:r>
              <a:rPr lang="en-US" sz="2400" dirty="0"/>
              <a:t> </a:t>
            </a:r>
            <a:r>
              <a:rPr lang="en-US" sz="2400" dirty="0" err="1"/>
              <a:t>thách</a:t>
            </a:r>
            <a:r>
              <a:rPr lang="en-US" sz="2400" dirty="0"/>
              <a:t> </a:t>
            </a:r>
            <a:r>
              <a:rPr lang="en-US" sz="2400" dirty="0" err="1"/>
              <a:t>thức</a:t>
            </a:r>
            <a:r>
              <a:rPr lang="en-US" sz="2400" dirty="0"/>
              <a:t> </a:t>
            </a:r>
            <a:r>
              <a:rPr lang="en-US" sz="2400" dirty="0" err="1"/>
              <a:t>nhận</a:t>
            </a:r>
            <a:r>
              <a:rPr lang="en-US" sz="2400" dirty="0"/>
              <a:t> </a:t>
            </a:r>
            <a:r>
              <a:rPr lang="en-US" sz="2400" dirty="0" err="1"/>
              <a:t>thức</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tâm</a:t>
            </a:r>
            <a:r>
              <a:rPr lang="en-US" sz="2400" dirty="0"/>
              <a:t> </a:t>
            </a:r>
            <a:r>
              <a:rPr lang="en-US" sz="2400" dirty="0" err="1"/>
              <a:t>sinh</a:t>
            </a:r>
            <a:r>
              <a:rPr lang="en-US" sz="2400" dirty="0"/>
              <a:t> </a:t>
            </a:r>
            <a:r>
              <a:rPr lang="en-US" sz="2400" dirty="0" err="1"/>
              <a:t>lí</a:t>
            </a:r>
            <a:r>
              <a:rPr lang="en-US" sz="2400" dirty="0"/>
              <a:t> </a:t>
            </a:r>
            <a:r>
              <a:rPr lang="en-US" sz="2400" dirty="0" err="1"/>
              <a:t>của</a:t>
            </a:r>
            <a:r>
              <a:rPr lang="en-US" sz="2400" dirty="0"/>
              <a:t> HS. </a:t>
            </a:r>
          </a:p>
          <a:p>
            <a:pPr lvl="0" fontAlgn="base"/>
            <a:r>
              <a:rPr lang="en-US" sz="2400" dirty="0" err="1"/>
              <a:t>Khuyến</a:t>
            </a:r>
            <a:r>
              <a:rPr lang="en-US" sz="2400" dirty="0"/>
              <a:t> </a:t>
            </a:r>
            <a:r>
              <a:rPr lang="en-US" sz="2400" dirty="0" err="1"/>
              <a:t>khích</a:t>
            </a:r>
            <a:r>
              <a:rPr lang="en-US" sz="2400" dirty="0"/>
              <a:t> </a:t>
            </a:r>
            <a:r>
              <a:rPr lang="en-US" sz="2400" dirty="0" err="1"/>
              <a:t>tính</a:t>
            </a:r>
            <a:r>
              <a:rPr lang="en-US" sz="2400" dirty="0"/>
              <a:t> </a:t>
            </a:r>
            <a:r>
              <a:rPr lang="en-US" sz="2400" dirty="0" err="1"/>
              <a:t>tự</a:t>
            </a:r>
            <a:r>
              <a:rPr lang="en-US" sz="2400" dirty="0"/>
              <a:t> </a:t>
            </a:r>
            <a:r>
              <a:rPr lang="en-US" sz="2400" dirty="0" err="1"/>
              <a:t>chủ</a:t>
            </a:r>
            <a:r>
              <a:rPr lang="en-US" sz="2400" dirty="0"/>
              <a:t>, </a:t>
            </a:r>
            <a:r>
              <a:rPr lang="en-US" sz="2400" dirty="0" err="1"/>
              <a:t>tích</a:t>
            </a:r>
            <a:r>
              <a:rPr lang="en-US" sz="2400" dirty="0"/>
              <a:t> </a:t>
            </a:r>
            <a:r>
              <a:rPr lang="en-US" sz="2400" dirty="0" err="1"/>
              <a:t>cực</a:t>
            </a:r>
            <a:r>
              <a:rPr lang="en-US" sz="2400" dirty="0"/>
              <a:t> </a:t>
            </a:r>
            <a:r>
              <a:rPr lang="en-US" sz="2400" dirty="0" err="1"/>
              <a:t>của</a:t>
            </a:r>
            <a:r>
              <a:rPr lang="en-US" sz="2400" dirty="0"/>
              <a:t> HS. </a:t>
            </a:r>
          </a:p>
          <a:p>
            <a:pPr lvl="0" algn="just" fontAlgn="base"/>
            <a:r>
              <a:rPr lang="en-US" sz="2400" dirty="0" err="1"/>
              <a:t>Đa</a:t>
            </a:r>
            <a:r>
              <a:rPr lang="en-US" sz="2400" dirty="0"/>
              <a:t> </a:t>
            </a:r>
            <a:r>
              <a:rPr lang="en-US" sz="2400" dirty="0" err="1"/>
              <a:t>dạng</a:t>
            </a:r>
            <a:r>
              <a:rPr lang="en-US" sz="2400" dirty="0"/>
              <a:t>, </a:t>
            </a:r>
            <a:r>
              <a:rPr lang="en-US" sz="2400" dirty="0" err="1"/>
              <a:t>đảm</a:t>
            </a:r>
            <a:r>
              <a:rPr lang="en-US" sz="2400" dirty="0"/>
              <a:t> </a:t>
            </a:r>
            <a:r>
              <a:rPr lang="en-US" sz="2400" dirty="0" err="1"/>
              <a:t>bảo</a:t>
            </a:r>
            <a:r>
              <a:rPr lang="en-US" sz="2400" dirty="0"/>
              <a:t> </a:t>
            </a:r>
            <a:r>
              <a:rPr lang="en-US" sz="2400" dirty="0" err="1"/>
              <a:t>phân</a:t>
            </a:r>
            <a:r>
              <a:rPr lang="en-US" sz="2400" dirty="0"/>
              <a:t> </a:t>
            </a:r>
            <a:r>
              <a:rPr lang="en-US" sz="2400" dirty="0" err="1"/>
              <a:t>hóa</a:t>
            </a:r>
            <a:r>
              <a:rPr lang="en-US" sz="2400" dirty="0"/>
              <a:t>, </a:t>
            </a:r>
            <a:r>
              <a:rPr lang="en-US" sz="2400" dirty="0" err="1"/>
              <a:t>phù</a:t>
            </a:r>
            <a:r>
              <a:rPr lang="en-US" sz="2400" dirty="0"/>
              <a:t> </a:t>
            </a:r>
            <a:r>
              <a:rPr lang="en-US" sz="2400" dirty="0" err="1"/>
              <a:t>hợp</a:t>
            </a:r>
            <a:r>
              <a:rPr lang="en-US" sz="2400" dirty="0"/>
              <a:t> </a:t>
            </a:r>
            <a:r>
              <a:rPr lang="en-US" sz="2400" dirty="0" err="1"/>
              <a:t>nhịp</a:t>
            </a:r>
            <a:r>
              <a:rPr lang="en-US" sz="2400" dirty="0"/>
              <a:t> </a:t>
            </a:r>
            <a:r>
              <a:rPr lang="en-US" sz="2400" dirty="0" err="1"/>
              <a:t>độ</a:t>
            </a:r>
            <a:r>
              <a:rPr lang="en-US" sz="2400" dirty="0"/>
              <a:t> </a:t>
            </a:r>
            <a:r>
              <a:rPr lang="en-US" sz="2400" dirty="0" err="1"/>
              <a:t>học</a:t>
            </a:r>
            <a:r>
              <a:rPr lang="en-US" sz="2400" dirty="0"/>
              <a:t> </a:t>
            </a:r>
            <a:r>
              <a:rPr lang="en-US" sz="2400" dirty="0" err="1"/>
              <a:t>tập</a:t>
            </a:r>
            <a:r>
              <a:rPr lang="en-US" sz="2400" dirty="0"/>
              <a:t>. </a:t>
            </a:r>
          </a:p>
          <a:p>
            <a:pPr lvl="0" algn="just" fontAlgn="base"/>
            <a:r>
              <a:rPr lang="en-US" sz="2400" dirty="0" err="1"/>
              <a:t>Được</a:t>
            </a:r>
            <a:r>
              <a:rPr lang="en-US" sz="2400" dirty="0"/>
              <a:t> </a:t>
            </a:r>
            <a:r>
              <a:rPr lang="en-US" sz="2400" dirty="0" err="1"/>
              <a:t>biểu</a:t>
            </a:r>
            <a:r>
              <a:rPr lang="en-US" sz="2400" dirty="0"/>
              <a:t> </a:t>
            </a:r>
            <a:r>
              <a:rPr lang="en-US" sz="2400" dirty="0" err="1"/>
              <a:t>hiện</a:t>
            </a:r>
            <a:r>
              <a:rPr lang="en-US" sz="2400" dirty="0"/>
              <a:t> qua </a:t>
            </a:r>
            <a:r>
              <a:rPr lang="en-US" sz="2400" dirty="0" err="1"/>
              <a:t>hoạt</a:t>
            </a:r>
            <a:r>
              <a:rPr lang="en-US" sz="2400" dirty="0"/>
              <a:t> </a:t>
            </a:r>
            <a:r>
              <a:rPr lang="en-US" sz="2400" dirty="0" err="1"/>
              <a:t>động</a:t>
            </a:r>
            <a:r>
              <a:rPr lang="en-US" sz="2400" dirty="0"/>
              <a:t> </a:t>
            </a:r>
            <a:r>
              <a:rPr lang="en-US" sz="2400" dirty="0" err="1"/>
              <a:t>học</a:t>
            </a:r>
            <a:r>
              <a:rPr lang="en-US" sz="2400" dirty="0"/>
              <a:t> </a:t>
            </a:r>
            <a:r>
              <a:rPr lang="en-US" sz="2400" dirty="0" err="1"/>
              <a:t>tập</a:t>
            </a:r>
            <a:r>
              <a:rPr lang="en-US" sz="2400" dirty="0"/>
              <a:t>, </a:t>
            </a:r>
            <a:r>
              <a:rPr lang="en-US" sz="2400" dirty="0" err="1"/>
              <a:t>thực</a:t>
            </a:r>
            <a:r>
              <a:rPr lang="en-US" sz="2400" dirty="0"/>
              <a:t> </a:t>
            </a:r>
            <a:r>
              <a:rPr lang="en-US" sz="2400" dirty="0" err="1"/>
              <a:t>hành</a:t>
            </a:r>
            <a:r>
              <a:rPr lang="en-US" sz="2400" dirty="0"/>
              <a:t>, </a:t>
            </a:r>
            <a:r>
              <a:rPr lang="en-US" sz="2400" dirty="0" err="1"/>
              <a:t>trải</a:t>
            </a:r>
            <a:r>
              <a:rPr lang="en-US" sz="2400" dirty="0"/>
              <a:t> </a:t>
            </a:r>
            <a:r>
              <a:rPr lang="en-US" sz="2400" dirty="0" err="1"/>
              <a:t>nghiệm</a:t>
            </a:r>
            <a:r>
              <a:rPr lang="en-US" sz="2400" dirty="0"/>
              <a:t>. </a:t>
            </a:r>
          </a:p>
          <a:p>
            <a:pPr marL="0" indent="0">
              <a:buNone/>
            </a:pPr>
            <a:endParaRPr lang="en-US" sz="2400" dirty="0"/>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55</a:t>
            </a:fld>
            <a:endParaRPr lang="vi-VN" dirty="0">
              <a:solidFill>
                <a:prstClr val="black"/>
              </a:solidFill>
            </a:endParaRPr>
          </a:p>
        </p:txBody>
      </p:sp>
      <p:sp>
        <p:nvSpPr>
          <p:cNvPr id="348" name="Title 1"/>
          <p:cNvSpPr>
            <a:spLocks noGrp="1"/>
          </p:cNvSpPr>
          <p:nvPr>
            <p:ph type="title"/>
          </p:nvPr>
        </p:nvSpPr>
        <p:spPr>
          <a:xfrm>
            <a:off x="443345" y="-152400"/>
            <a:ext cx="8458200" cy="1143000"/>
          </a:xfrm>
        </p:spPr>
        <p:txBody>
          <a:bodyPr>
            <a:normAutofit/>
          </a:bodyPr>
          <a:lstStyle/>
          <a:p>
            <a:pPr algn="ctr"/>
            <a:r>
              <a:rPr lang="en-US" sz="2200" b="1" dirty="0"/>
              <a:t>PHƯƠNG PHÁP VÀ KĨ THUẬT DẠY HỌC THEO CHỦ ĐỀ, TỪNG DẠNG BÀI</a:t>
            </a:r>
          </a:p>
        </p:txBody>
      </p:sp>
    </p:spTree>
    <p:extLst>
      <p:ext uri="{BB962C8B-B14F-4D97-AF65-F5344CB8AC3E}">
        <p14:creationId xmlns:p14="http://schemas.microsoft.com/office/powerpoint/2010/main" val="614052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857250"/>
            <a:ext cx="9144000" cy="51435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78821" y="4223919"/>
            <a:ext cx="326570" cy="331754"/>
          </a:xfrm>
          <a:prstGeom prst="rect">
            <a:avLst/>
          </a:prstGeom>
        </p:spPr>
      </p:pic>
      <p:sp>
        <p:nvSpPr>
          <p:cNvPr id="85" name="圆角矩形 84"/>
          <p:cNvSpPr/>
          <p:nvPr/>
        </p:nvSpPr>
        <p:spPr>
          <a:xfrm>
            <a:off x="511930" y="990558"/>
            <a:ext cx="8068589" cy="4464094"/>
          </a:xfrm>
          <a:prstGeom prst="roundRect">
            <a:avLst>
              <a:gd name="adj" fmla="val 732"/>
            </a:avLst>
          </a:prstGeom>
          <a:solidFill>
            <a:schemeClr val="bg1"/>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8100538" y="3705445"/>
            <a:ext cx="326570" cy="331754"/>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6548034" y="5377732"/>
            <a:ext cx="247317" cy="251243"/>
          </a:xfrm>
          <a:prstGeom prst="rect">
            <a:avLst/>
          </a:prstGeom>
        </p:spPr>
      </p:pic>
      <p:grpSp>
        <p:nvGrpSpPr>
          <p:cNvPr id="37" name="组合 36"/>
          <p:cNvGrpSpPr/>
          <p:nvPr/>
        </p:nvGrpSpPr>
        <p:grpSpPr>
          <a:xfrm rot="2224307">
            <a:off x="8170569" y="4183597"/>
            <a:ext cx="416878" cy="409212"/>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grpSp>
      <p:pic>
        <p:nvPicPr>
          <p:cNvPr id="45" name="图片 44"/>
          <p:cNvPicPr>
            <a:picLocks noChangeAspect="1"/>
          </p:cNvPicPr>
          <p:nvPr/>
        </p:nvPicPr>
        <p:blipFill rotWithShape="1">
          <a:blip r:embed="rId6" cstate="print">
            <a:extLst>
              <a:ext uri="{28A0092B-C50C-407E-A947-70E740481C1C}">
                <a14:useLocalDpi xmlns:a14="http://schemas.microsoft.com/office/drawing/2010/main" val="0"/>
              </a:ext>
            </a:extLst>
          </a:blip>
          <a:srcRect l="63492" t="19496" r="20058" b="16370"/>
          <a:stretch/>
        </p:blipFill>
        <p:spPr>
          <a:xfrm>
            <a:off x="-149469" y="3269785"/>
            <a:ext cx="990915" cy="2173061"/>
          </a:xfrm>
          <a:prstGeom prst="rect">
            <a:avLst/>
          </a:prstGeom>
        </p:spPr>
      </p:pic>
      <p:grpSp>
        <p:nvGrpSpPr>
          <p:cNvPr id="74" name="组合 73"/>
          <p:cNvGrpSpPr/>
          <p:nvPr/>
        </p:nvGrpSpPr>
        <p:grpSpPr>
          <a:xfrm>
            <a:off x="0" y="4303834"/>
            <a:ext cx="4760194" cy="1696916"/>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grpSp>
        <p:nvGrpSpPr>
          <p:cNvPr id="24" name="组合 23"/>
          <p:cNvGrpSpPr/>
          <p:nvPr/>
        </p:nvGrpSpPr>
        <p:grpSpPr>
          <a:xfrm>
            <a:off x="7982280" y="4463194"/>
            <a:ext cx="861085" cy="1111943"/>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grpSp>
      </p:grpSp>
      <p:grpSp>
        <p:nvGrpSpPr>
          <p:cNvPr id="86" name="组合 85"/>
          <p:cNvGrpSpPr/>
          <p:nvPr/>
        </p:nvGrpSpPr>
        <p:grpSpPr>
          <a:xfrm flipH="1">
            <a:off x="7173377" y="4933452"/>
            <a:ext cx="1672841" cy="1049201"/>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sp>
        <p:nvSpPr>
          <p:cNvPr id="47" name="Rectangle 46"/>
          <p:cNvSpPr/>
          <p:nvPr/>
        </p:nvSpPr>
        <p:spPr>
          <a:xfrm>
            <a:off x="508137" y="1469346"/>
            <a:ext cx="8042942" cy="1200329"/>
          </a:xfrm>
          <a:prstGeom prst="rect">
            <a:avLst/>
          </a:prstGeom>
          <a:no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150000"/>
              </a:lnSpc>
            </a:pPr>
            <a:r>
              <a:rPr lang="en-US" sz="2400" b="1" dirty="0">
                <a:solidFill>
                  <a:srgbClr val="FF0000"/>
                </a:solidFill>
                <a:latin typeface="Arial" panose="020B0604020202020204" pitchFamily="34" charset="0"/>
                <a:cs typeface="Arial" pitchFamily="34" charset="0"/>
              </a:rPr>
              <a:t>NỘI DUNG 3: </a:t>
            </a:r>
          </a:p>
          <a:p>
            <a:pPr algn="ctr">
              <a:lnSpc>
                <a:spcPct val="150000"/>
              </a:lnSpc>
            </a:pPr>
            <a:r>
              <a:rPr lang="en-US" sz="2400" b="1" dirty="0">
                <a:solidFill>
                  <a:srgbClr val="FF0000"/>
                </a:solidFill>
                <a:latin typeface="Arial" panose="020B0604020202020204" pitchFamily="34" charset="0"/>
                <a:cs typeface="Arial" pitchFamily="34" charset="0"/>
              </a:rPr>
              <a:t>KIỂM TRA ĐÁNH GIÁ THEO THÔNG TƯ 27</a:t>
            </a:r>
          </a:p>
        </p:txBody>
      </p:sp>
    </p:spTree>
    <p:custDataLst>
      <p:tags r:id="rId1"/>
    </p:custDataLst>
    <p:extLst>
      <p:ext uri="{BB962C8B-B14F-4D97-AF65-F5344CB8AC3E}">
        <p14:creationId xmlns:p14="http://schemas.microsoft.com/office/powerpoint/2010/main" val="91521928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2">
            <a:extLst>
              <a:ext uri="{FF2B5EF4-FFF2-40B4-BE49-F238E27FC236}">
                <a16:creationId xmlns:a16="http://schemas.microsoft.com/office/drawing/2014/main" id="{A33C6E65-90FC-443D-B29D-C37234368E30}"/>
              </a:ext>
            </a:extLst>
          </p:cNvPr>
          <p:cNvSpPr txBox="1">
            <a:spLocks noChangeArrowheads="1"/>
          </p:cNvSpPr>
          <p:nvPr/>
        </p:nvSpPr>
        <p:spPr bwMode="auto">
          <a:xfrm>
            <a:off x="2216180" y="724985"/>
            <a:ext cx="6422180" cy="797078"/>
          </a:xfrm>
          <a:prstGeom prst="rect">
            <a:avLst/>
          </a:prstGeom>
          <a:noFill/>
          <a:ln w="28575">
            <a:noFill/>
            <a:miter lim="800000"/>
            <a:headEnd/>
            <a:tailEnd/>
          </a:ln>
        </p:spPr>
        <p:txBody>
          <a:bodyPr wrap="square">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800100" indent="-3429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257300" indent="-3429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714500" indent="-342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171700" indent="-342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6289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30861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5433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4000500" indent="-342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defTabSz="685800">
              <a:lnSpc>
                <a:spcPct val="120000"/>
              </a:lnSpc>
              <a:spcBef>
                <a:spcPts val="450"/>
              </a:spcBef>
              <a:buClrTx/>
              <a:buSzTx/>
              <a:buNone/>
              <a:defRPr/>
            </a:pPr>
            <a:r>
              <a:rPr lang="en-US" sz="2000" dirty="0" err="1">
                <a:solidFill>
                  <a:prstClr val="black"/>
                </a:solidFill>
                <a:latin typeface="Arial" panose="020B0604020202020204" pitchFamily="34" charset="0"/>
                <a:cs typeface="Arial" panose="020B0604020202020204" pitchFamily="34" charset="0"/>
              </a:rPr>
              <a:t>Đánh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giá</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học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sinh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học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bao</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gồm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đánh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giá</a:t>
            </a:r>
            <a:r>
              <a:rPr lang="en-US" sz="2000"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thường</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xuyên</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và</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định</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kỳ</a:t>
            </a:r>
            <a:r>
              <a:rPr lang="en-US" sz="2000" dirty="0">
                <a:solidFill>
                  <a:prstClr val="black"/>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C917FA98-EB97-4384-A046-32B01AA60A62}"/>
              </a:ext>
            </a:extLst>
          </p:cNvPr>
          <p:cNvSpPr txBox="1"/>
          <p:nvPr/>
        </p:nvSpPr>
        <p:spPr>
          <a:xfrm>
            <a:off x="2922311" y="965051"/>
            <a:ext cx="3353610" cy="461665"/>
          </a:xfrm>
          <a:prstGeom prst="rect">
            <a:avLst/>
          </a:prstGeom>
          <a:noFill/>
        </p:spPr>
        <p:txBody>
          <a:bodyPr wrap="none" rtlCol="0">
            <a:spAutoFit/>
          </a:bodyPr>
          <a:lstStyle/>
          <a:p>
            <a:pPr algn="ctr" defTabSz="685800">
              <a:defRPr/>
            </a:pPr>
            <a:r>
              <a:rPr lang="en-US" sz="2400" b="1" dirty="0">
                <a:solidFill>
                  <a:schemeClr val="bg1"/>
                </a:solidFill>
                <a:latin typeface="Arial" panose="020B0604020202020204" pitchFamily="34" charset="0"/>
                <a:cs typeface="Arial" panose="020B0604020202020204" pitchFamily="34" charset="0"/>
              </a:rPr>
              <a:t>KIỂM TRA ĐÁNH GIÁ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69" y="2009235"/>
            <a:ext cx="865424" cy="687395"/>
          </a:xfrm>
          <a:prstGeom prst="rect">
            <a:avLst/>
          </a:prstGeom>
        </p:spPr>
      </p:pic>
      <p:sp>
        <p:nvSpPr>
          <p:cNvPr id="3" name="Rectangle 2"/>
          <p:cNvSpPr/>
          <p:nvPr/>
        </p:nvSpPr>
        <p:spPr>
          <a:xfrm>
            <a:off x="52809" y="2696630"/>
            <a:ext cx="2520535" cy="1155445"/>
          </a:xfrm>
          <a:prstGeom prst="rect">
            <a:avLst/>
          </a:prstGeom>
        </p:spPr>
        <p:txBody>
          <a:bodyPr wrap="square">
            <a:spAutoFit/>
          </a:bodyPr>
          <a:lstStyle/>
          <a:p>
            <a:pPr algn="ctr">
              <a:lnSpc>
                <a:spcPct val="150000"/>
              </a:lnSpc>
              <a:spcBef>
                <a:spcPts val="450"/>
              </a:spcBef>
              <a:defRPr/>
            </a:pPr>
            <a:r>
              <a:rPr lang="en-US" altLang="en-US" sz="1350" dirty="0" err="1">
                <a:solidFill>
                  <a:srgbClr val="FF0000"/>
                </a:solidFill>
                <a:latin typeface="Arial" panose="020B0604020202020204" pitchFamily="34" charset="0"/>
                <a:cs typeface="Arial" panose="020B0604020202020204" pitchFamily="34" charset="0"/>
              </a:rPr>
              <a:t>Thông</a:t>
            </a:r>
            <a:r>
              <a:rPr lang="en-US" altLang="en-US" sz="1350" dirty="0">
                <a:solidFill>
                  <a:srgbClr val="FF0000"/>
                </a:solidFill>
                <a:latin typeface="Arial" panose="020B0604020202020204" pitchFamily="34" charset="0"/>
                <a:cs typeface="Arial" panose="020B0604020202020204" pitchFamily="34" charset="0"/>
              </a:rPr>
              <a:t> t</a:t>
            </a:r>
            <a:r>
              <a:rPr lang="vi-VN" altLang="en-US" sz="1350" dirty="0">
                <a:solidFill>
                  <a:srgbClr val="FF0000"/>
                </a:solidFill>
                <a:latin typeface="Arial" panose="020B0604020202020204" pitchFamily="34" charset="0"/>
                <a:cs typeface="Arial" panose="020B0604020202020204" pitchFamily="34" charset="0"/>
              </a:rPr>
              <a:t>ư</a:t>
            </a:r>
            <a:r>
              <a:rPr lang="en-US" altLang="en-US" sz="1350" dirty="0">
                <a:solidFill>
                  <a:srgbClr val="FF0000"/>
                </a:solidFill>
                <a:latin typeface="Arial" panose="020B0604020202020204" pitchFamily="34" charset="0"/>
                <a:cs typeface="Arial" panose="020B0604020202020204" pitchFamily="34" charset="0"/>
              </a:rPr>
              <a:t> 27/2020/TT-BGDĐT</a:t>
            </a:r>
          </a:p>
          <a:p>
            <a:pPr algn="ctr">
              <a:lnSpc>
                <a:spcPct val="150000"/>
              </a:lnSpc>
              <a:spcBef>
                <a:spcPts val="450"/>
              </a:spcBef>
              <a:defRPr/>
            </a:pPr>
            <a:r>
              <a:rPr lang="en-US" altLang="en-US" sz="1350" dirty="0">
                <a:solidFill>
                  <a:srgbClr val="FF0000"/>
                </a:solidFill>
                <a:latin typeface="Arial" panose="020B0604020202020204" pitchFamily="34" charset="0"/>
                <a:cs typeface="Arial" panose="020B0604020202020204" pitchFamily="34" charset="0"/>
              </a:rPr>
              <a:t> (ban </a:t>
            </a:r>
            <a:r>
              <a:rPr lang="en-US" altLang="en-US" sz="1350" dirty="0" err="1">
                <a:solidFill>
                  <a:srgbClr val="FF0000"/>
                </a:solidFill>
                <a:latin typeface="Arial" panose="020B0604020202020204" pitchFamily="34" charset="0"/>
                <a:cs typeface="Arial" panose="020B0604020202020204" pitchFamily="34" charset="0"/>
              </a:rPr>
              <a:t>hành</a:t>
            </a:r>
            <a:r>
              <a:rPr lang="en-US" altLang="en-US" sz="1350" dirty="0">
                <a:solidFill>
                  <a:srgbClr val="FF0000"/>
                </a:solidFill>
                <a:latin typeface="Arial" panose="020B0604020202020204" pitchFamily="34" charset="0"/>
                <a:cs typeface="Arial" panose="020B0604020202020204" pitchFamily="34" charset="0"/>
              </a:rPr>
              <a:t> 04/09/2020) </a:t>
            </a:r>
          </a:p>
          <a:p>
            <a:pPr algn="ctr">
              <a:lnSpc>
                <a:spcPct val="150000"/>
              </a:lnSpc>
              <a:spcBef>
                <a:spcPts val="450"/>
              </a:spcBef>
              <a:defRPr/>
            </a:pPr>
            <a:r>
              <a:rPr lang="en-US" altLang="en-US" sz="1350" dirty="0" err="1">
                <a:solidFill>
                  <a:srgbClr val="FF0000"/>
                </a:solidFill>
                <a:latin typeface="Arial" panose="020B0604020202020204" pitchFamily="34" charset="0"/>
                <a:cs typeface="Arial" panose="020B0604020202020204" pitchFamily="34" charset="0"/>
              </a:rPr>
              <a:t>có</a:t>
            </a:r>
            <a:r>
              <a:rPr lang="en-US" altLang="en-US" sz="1350" dirty="0">
                <a:solidFill>
                  <a:srgbClr val="FF0000"/>
                </a:solidFill>
                <a:latin typeface="Arial" panose="020B0604020202020204" pitchFamily="34" charset="0"/>
                <a:cs typeface="Arial" panose="020B0604020202020204" pitchFamily="34" charset="0"/>
              </a:rPr>
              <a:t> </a:t>
            </a:r>
            <a:r>
              <a:rPr lang="en-US" altLang="en-US" sz="1350" dirty="0" err="1">
                <a:solidFill>
                  <a:srgbClr val="FF0000"/>
                </a:solidFill>
                <a:latin typeface="Arial" panose="020B0604020202020204" pitchFamily="34" charset="0"/>
                <a:cs typeface="Arial" panose="020B0604020202020204" pitchFamily="34" charset="0"/>
              </a:rPr>
              <a:t>hiệu</a:t>
            </a:r>
            <a:r>
              <a:rPr lang="en-US" altLang="en-US" sz="1350" dirty="0">
                <a:solidFill>
                  <a:srgbClr val="FF0000"/>
                </a:solidFill>
                <a:latin typeface="Arial" panose="020B0604020202020204" pitchFamily="34" charset="0"/>
                <a:cs typeface="Arial" panose="020B0604020202020204" pitchFamily="34" charset="0"/>
              </a:rPr>
              <a:t> </a:t>
            </a:r>
            <a:r>
              <a:rPr lang="en-US" altLang="en-US" sz="1350" dirty="0" err="1">
                <a:solidFill>
                  <a:srgbClr val="FF0000"/>
                </a:solidFill>
                <a:latin typeface="Arial" panose="020B0604020202020204" pitchFamily="34" charset="0"/>
                <a:cs typeface="Arial" panose="020B0604020202020204" pitchFamily="34" charset="0"/>
              </a:rPr>
              <a:t>lực</a:t>
            </a:r>
            <a:r>
              <a:rPr lang="en-US" altLang="en-US" sz="1350" dirty="0">
                <a:solidFill>
                  <a:srgbClr val="FF0000"/>
                </a:solidFill>
                <a:latin typeface="Arial" panose="020B0604020202020204" pitchFamily="34" charset="0"/>
                <a:cs typeface="Arial" panose="020B0604020202020204" pitchFamily="34" charset="0"/>
              </a:rPr>
              <a:t> </a:t>
            </a:r>
            <a:r>
              <a:rPr lang="en-US" altLang="en-US" sz="1350" dirty="0" err="1">
                <a:solidFill>
                  <a:srgbClr val="FF0000"/>
                </a:solidFill>
                <a:latin typeface="Arial" panose="020B0604020202020204" pitchFamily="34" charset="0"/>
                <a:cs typeface="Arial" panose="020B0604020202020204" pitchFamily="34" charset="0"/>
              </a:rPr>
              <a:t>từ</a:t>
            </a:r>
            <a:r>
              <a:rPr lang="en-US" altLang="en-US" sz="1350" dirty="0">
                <a:solidFill>
                  <a:srgbClr val="FF0000"/>
                </a:solidFill>
                <a:latin typeface="Arial" panose="020B0604020202020204" pitchFamily="34" charset="0"/>
                <a:cs typeface="Arial" panose="020B0604020202020204" pitchFamily="34" charset="0"/>
              </a:rPr>
              <a:t> 20/10/2020</a:t>
            </a:r>
          </a:p>
        </p:txBody>
      </p:sp>
      <p:sp>
        <p:nvSpPr>
          <p:cNvPr id="6" name="Rectangle 5"/>
          <p:cNvSpPr/>
          <p:nvPr/>
        </p:nvSpPr>
        <p:spPr>
          <a:xfrm>
            <a:off x="2601053" y="1666782"/>
            <a:ext cx="6005997" cy="3647537"/>
          </a:xfrm>
          <a:prstGeom prst="rect">
            <a:avLst/>
          </a:prstGeom>
        </p:spPr>
        <p:txBody>
          <a:bodyPr wrap="square">
            <a:spAutoFit/>
          </a:bodyPr>
          <a:lstStyle/>
          <a:p>
            <a:pPr marL="251460" indent="-4763" algn="just">
              <a:lnSpc>
                <a:spcPct val="110000"/>
              </a:lnSpc>
              <a:spcAft>
                <a:spcPts val="154"/>
              </a:spcAft>
            </a:pPr>
            <a:r>
              <a:rPr lang="en-US" sz="1650" b="1" dirty="0">
                <a:solidFill>
                  <a:srgbClr val="000000"/>
                </a:solidFill>
                <a:latin typeface="Times New Roman" panose="02020603050405020304" pitchFamily="18" charset="0"/>
                <a:ea typeface="Times New Roman" panose="02020603050405020304" pitchFamily="18" charset="0"/>
              </a:rPr>
              <a:t>*</a:t>
            </a:r>
            <a:r>
              <a:rPr lang="en-US" sz="1650" b="1" dirty="0" err="1">
                <a:solidFill>
                  <a:srgbClr val="000000"/>
                </a:solidFill>
                <a:latin typeface="Times New Roman" panose="02020603050405020304" pitchFamily="18" charset="0"/>
                <a:ea typeface="Times New Roman" panose="02020603050405020304" pitchFamily="18" charset="0"/>
              </a:rPr>
              <a:t>Đánh</a:t>
            </a:r>
            <a:r>
              <a:rPr lang="en-US" sz="1650" b="1" dirty="0">
                <a:solidFill>
                  <a:srgbClr val="000000"/>
                </a:solidFill>
                <a:latin typeface="Times New Roman" panose="02020603050405020304" pitchFamily="18" charset="0"/>
                <a:ea typeface="Times New Roman" panose="02020603050405020304" pitchFamily="18" charset="0"/>
              </a:rPr>
              <a:t> </a:t>
            </a:r>
            <a:r>
              <a:rPr lang="en-US" sz="1650" b="1" dirty="0" err="1">
                <a:solidFill>
                  <a:srgbClr val="000000"/>
                </a:solidFill>
                <a:latin typeface="Times New Roman" panose="02020603050405020304" pitchFamily="18" charset="0"/>
                <a:ea typeface="Times New Roman" panose="02020603050405020304" pitchFamily="18" charset="0"/>
              </a:rPr>
              <a:t>giá</a:t>
            </a:r>
            <a:r>
              <a:rPr lang="en-US" sz="1650" b="1" dirty="0">
                <a:solidFill>
                  <a:srgbClr val="000000"/>
                </a:solidFill>
                <a:latin typeface="Times New Roman" panose="02020603050405020304" pitchFamily="18" charset="0"/>
                <a:ea typeface="Times New Roman" panose="02020603050405020304" pitchFamily="18" charset="0"/>
              </a:rPr>
              <a:t> </a:t>
            </a:r>
            <a:r>
              <a:rPr lang="en-US" sz="1650" b="1" dirty="0" err="1">
                <a:solidFill>
                  <a:srgbClr val="000000"/>
                </a:solidFill>
                <a:latin typeface="Times New Roman" panose="02020603050405020304" pitchFamily="18" charset="0"/>
                <a:ea typeface="Times New Roman" panose="02020603050405020304" pitchFamily="18" charset="0"/>
              </a:rPr>
              <a:t>thường</a:t>
            </a:r>
            <a:r>
              <a:rPr lang="en-US" sz="1650" b="1" dirty="0">
                <a:solidFill>
                  <a:srgbClr val="000000"/>
                </a:solidFill>
                <a:latin typeface="Times New Roman" panose="02020603050405020304" pitchFamily="18" charset="0"/>
                <a:ea typeface="Times New Roman" panose="02020603050405020304" pitchFamily="18" charset="0"/>
              </a:rPr>
              <a:t> </a:t>
            </a:r>
            <a:r>
              <a:rPr lang="en-US" sz="1650" b="1" dirty="0" err="1">
                <a:solidFill>
                  <a:srgbClr val="000000"/>
                </a:solidFill>
                <a:latin typeface="Times New Roman" panose="02020603050405020304" pitchFamily="18" charset="0"/>
                <a:ea typeface="Times New Roman" panose="02020603050405020304" pitchFamily="18" charset="0"/>
              </a:rPr>
              <a:t>xuyên</a:t>
            </a:r>
            <a:r>
              <a:rPr lang="en-US" sz="1650" b="1" dirty="0">
                <a:solidFill>
                  <a:srgbClr val="000000"/>
                </a:solidFill>
                <a:latin typeface="Times New Roman" panose="02020603050405020304" pitchFamily="18" charset="0"/>
                <a:ea typeface="Times New Roman" panose="02020603050405020304" pitchFamily="18" charset="0"/>
              </a:rPr>
              <a:t> </a:t>
            </a:r>
          </a:p>
          <a:p>
            <a:pPr marL="98108" marR="2858" indent="202883" algn="just">
              <a:lnSpc>
                <a:spcPct val="127000"/>
              </a:lnSpc>
              <a:spcAft>
                <a:spcPts val="19"/>
              </a:spcAft>
            </a:pPr>
            <a:r>
              <a:rPr lang="en-US" sz="1650" dirty="0">
                <a:solidFill>
                  <a:srgbClr val="000000"/>
                </a:solidFill>
                <a:latin typeface="Times New Roman" panose="02020603050405020304" pitchFamily="18" charset="0"/>
                <a:ea typeface="Times New Roman" panose="02020603050405020304" pitchFamily="18" charset="0"/>
              </a:rPr>
              <a:t>- GV </a:t>
            </a:r>
            <a:r>
              <a:rPr lang="en-US" sz="1650" dirty="0" err="1">
                <a:solidFill>
                  <a:srgbClr val="000000"/>
                </a:solidFill>
                <a:latin typeface="Times New Roman" panose="02020603050405020304" pitchFamily="18" charset="0"/>
                <a:ea typeface="Times New Roman" panose="02020603050405020304" pitchFamily="18" charset="0"/>
              </a:rPr>
              <a:t>sử</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dụng</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linh</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hoạt</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phù</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hợp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các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phương</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pháp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đánh</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giá</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nhưng</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chủ</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yếu</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thông</a:t>
            </a:r>
            <a:r>
              <a:rPr lang="en-US" sz="1650" dirty="0">
                <a:solidFill>
                  <a:srgbClr val="000000"/>
                </a:solidFill>
                <a:latin typeface="Times New Roman" panose="02020603050405020304" pitchFamily="18" charset="0"/>
                <a:ea typeface="Times New Roman" panose="02020603050405020304" pitchFamily="18" charset="0"/>
              </a:rPr>
              <a:t> qua </a:t>
            </a:r>
            <a:r>
              <a:rPr lang="en-US" sz="1650" dirty="0" err="1">
                <a:solidFill>
                  <a:srgbClr val="000000"/>
                </a:solidFill>
                <a:latin typeface="Times New Roman" panose="02020603050405020304" pitchFamily="18" charset="0"/>
                <a:ea typeface="Times New Roman" panose="02020603050405020304" pitchFamily="18" charset="0"/>
              </a:rPr>
              <a:t>lời</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nói</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chỉ</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ra</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cho</a:t>
            </a:r>
            <a:r>
              <a:rPr lang="en-US" sz="1650" dirty="0">
                <a:solidFill>
                  <a:srgbClr val="000000"/>
                </a:solidFill>
                <a:latin typeface="Times New Roman" panose="02020603050405020304" pitchFamily="18" charset="0"/>
                <a:ea typeface="Times New Roman" panose="02020603050405020304" pitchFamily="18" charset="0"/>
              </a:rPr>
              <a:t> HS </a:t>
            </a:r>
            <a:r>
              <a:rPr lang="en-US" sz="1650" dirty="0" err="1">
                <a:solidFill>
                  <a:srgbClr val="000000"/>
                </a:solidFill>
                <a:latin typeface="Times New Roman" panose="02020603050405020304" pitchFamily="18" charset="0"/>
                <a:ea typeface="Times New Roman" panose="02020603050405020304" pitchFamily="18" charset="0"/>
              </a:rPr>
              <a:t>biết</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được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chỗ</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đúng</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chưa</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đúng</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và</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cách</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sửa</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chữa</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viết</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nhận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xét</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vào</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vở</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hoặc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sản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phẩm</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học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tập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của</a:t>
            </a:r>
            <a:r>
              <a:rPr lang="en-US" sz="1650" dirty="0">
                <a:solidFill>
                  <a:srgbClr val="000000"/>
                </a:solidFill>
                <a:latin typeface="Times New Roman" panose="02020603050405020304" pitchFamily="18" charset="0"/>
                <a:ea typeface="Times New Roman" panose="02020603050405020304" pitchFamily="18" charset="0"/>
              </a:rPr>
              <a:t> HS </a:t>
            </a:r>
            <a:r>
              <a:rPr lang="en-US" sz="1650" dirty="0" err="1">
                <a:solidFill>
                  <a:srgbClr val="000000"/>
                </a:solidFill>
                <a:latin typeface="Times New Roman" panose="02020603050405020304" pitchFamily="18" charset="0"/>
                <a:ea typeface="Times New Roman" panose="02020603050405020304" pitchFamily="18" charset="0"/>
              </a:rPr>
              <a:t>khi</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cần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thiết</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có</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biện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pháp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cụ</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thể</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giúp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đỡ</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kịp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thời</a:t>
            </a:r>
            <a:r>
              <a:rPr lang="en-US" sz="1650" dirty="0">
                <a:solidFill>
                  <a:srgbClr val="000000"/>
                </a:solidFill>
                <a:latin typeface="Times New Roman" panose="02020603050405020304" pitchFamily="18" charset="0"/>
                <a:ea typeface="Times New Roman" panose="02020603050405020304" pitchFamily="18" charset="0"/>
              </a:rPr>
              <a:t>. </a:t>
            </a:r>
          </a:p>
          <a:p>
            <a:pPr marL="98108" marR="2858" indent="202883" algn="just">
              <a:lnSpc>
                <a:spcPct val="127000"/>
              </a:lnSpc>
              <a:spcAft>
                <a:spcPts val="173"/>
              </a:spcAft>
            </a:pPr>
            <a:r>
              <a:rPr lang="en-US" sz="1650" dirty="0">
                <a:solidFill>
                  <a:srgbClr val="000000"/>
                </a:solidFill>
                <a:latin typeface="Times New Roman" panose="02020603050405020304" pitchFamily="18" charset="0"/>
                <a:ea typeface="Times New Roman" panose="02020603050405020304" pitchFamily="18" charset="0"/>
              </a:rPr>
              <a:t>- HS </a:t>
            </a:r>
            <a:r>
              <a:rPr lang="en-US" sz="1650" dirty="0" err="1">
                <a:solidFill>
                  <a:srgbClr val="000000"/>
                </a:solidFill>
                <a:latin typeface="Times New Roman" panose="02020603050405020304" pitchFamily="18" charset="0"/>
                <a:ea typeface="Times New Roman" panose="02020603050405020304" pitchFamily="18" charset="0"/>
              </a:rPr>
              <a:t>tự</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nhận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xét</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và</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tham</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gia</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nhận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xét</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sản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phẩm</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học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tập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của</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bạn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nhóm</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bạn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trong</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quá</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trình</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thực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hiện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các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nhiệm</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vụ</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học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tập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để</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học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và</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làm</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tốt</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hơn</a:t>
            </a:r>
            <a:r>
              <a:rPr lang="en-US" sz="1650" dirty="0">
                <a:solidFill>
                  <a:srgbClr val="000000"/>
                </a:solidFill>
                <a:latin typeface="Times New Roman" panose="02020603050405020304" pitchFamily="18" charset="0"/>
                <a:ea typeface="Times New Roman" panose="02020603050405020304" pitchFamily="18" charset="0"/>
              </a:rPr>
              <a:t>. </a:t>
            </a:r>
          </a:p>
          <a:p>
            <a:pPr marL="98108" marR="2858" indent="202883" algn="just">
              <a:lnSpc>
                <a:spcPct val="127000"/>
              </a:lnSpc>
              <a:spcAft>
                <a:spcPts val="165"/>
              </a:spcAft>
            </a:pPr>
            <a:r>
              <a:rPr lang="en-US" sz="1650" dirty="0">
                <a:solidFill>
                  <a:srgbClr val="000000"/>
                </a:solidFill>
                <a:latin typeface="Times New Roman" panose="02020603050405020304" pitchFamily="18" charset="0"/>
                <a:ea typeface="Times New Roman" panose="02020603050405020304" pitchFamily="18" charset="0"/>
              </a:rPr>
              <a:t>- Cha </a:t>
            </a:r>
            <a:r>
              <a:rPr lang="en-US" sz="1650" dirty="0" err="1">
                <a:solidFill>
                  <a:srgbClr val="000000"/>
                </a:solidFill>
                <a:latin typeface="Times New Roman" panose="02020603050405020304" pitchFamily="18" charset="0"/>
                <a:ea typeface="Times New Roman" panose="02020603050405020304" pitchFamily="18" charset="0"/>
              </a:rPr>
              <a:t>mẹ</a:t>
            </a:r>
            <a:r>
              <a:rPr lang="en-US" sz="1650" dirty="0">
                <a:solidFill>
                  <a:srgbClr val="000000"/>
                </a:solidFill>
                <a:latin typeface="Times New Roman" panose="02020603050405020304" pitchFamily="18" charset="0"/>
                <a:ea typeface="Times New Roman" panose="02020603050405020304" pitchFamily="18" charset="0"/>
              </a:rPr>
              <a:t> HS </a:t>
            </a:r>
            <a:r>
              <a:rPr lang="en-US" sz="1650" dirty="0" err="1">
                <a:solidFill>
                  <a:srgbClr val="000000"/>
                </a:solidFill>
                <a:latin typeface="Times New Roman" panose="02020603050405020304" pitchFamily="18" charset="0"/>
                <a:ea typeface="Times New Roman" panose="02020603050405020304" pitchFamily="18" charset="0"/>
              </a:rPr>
              <a:t>trao</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đổi</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với</a:t>
            </a:r>
            <a:r>
              <a:rPr lang="en-US" sz="1650" dirty="0">
                <a:solidFill>
                  <a:srgbClr val="000000"/>
                </a:solidFill>
                <a:latin typeface="Times New Roman" panose="02020603050405020304" pitchFamily="18" charset="0"/>
                <a:ea typeface="Times New Roman" panose="02020603050405020304" pitchFamily="18" charset="0"/>
              </a:rPr>
              <a:t> GV </a:t>
            </a:r>
            <a:r>
              <a:rPr lang="en-US" sz="1650" dirty="0" err="1">
                <a:solidFill>
                  <a:srgbClr val="000000"/>
                </a:solidFill>
                <a:latin typeface="Times New Roman" panose="02020603050405020304" pitchFamily="18" charset="0"/>
                <a:ea typeface="Times New Roman" panose="02020603050405020304" pitchFamily="18" charset="0"/>
              </a:rPr>
              <a:t>về</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các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nhận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xét</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đánh</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giá</a:t>
            </a:r>
            <a:r>
              <a:rPr lang="en-US" sz="1650" dirty="0">
                <a:solidFill>
                  <a:srgbClr val="000000"/>
                </a:solidFill>
                <a:latin typeface="Times New Roman" panose="02020603050405020304" pitchFamily="18" charset="0"/>
                <a:ea typeface="Times New Roman" panose="02020603050405020304" pitchFamily="18" charset="0"/>
              </a:rPr>
              <a:t> HS </a:t>
            </a:r>
            <a:r>
              <a:rPr lang="en-US" sz="1650" dirty="0" err="1">
                <a:solidFill>
                  <a:srgbClr val="000000"/>
                </a:solidFill>
                <a:latin typeface="Times New Roman" panose="02020603050405020304" pitchFamily="18" charset="0"/>
                <a:ea typeface="Times New Roman" panose="02020603050405020304" pitchFamily="18" charset="0"/>
              </a:rPr>
              <a:t>bằng</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các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hình</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thức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phù</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hợp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và</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phối</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hợp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với</a:t>
            </a:r>
            <a:r>
              <a:rPr lang="en-US" sz="1650" dirty="0">
                <a:solidFill>
                  <a:srgbClr val="000000"/>
                </a:solidFill>
                <a:latin typeface="Times New Roman" panose="02020603050405020304" pitchFamily="18" charset="0"/>
                <a:ea typeface="Times New Roman" panose="02020603050405020304" pitchFamily="18" charset="0"/>
              </a:rPr>
              <a:t> GV </a:t>
            </a:r>
            <a:r>
              <a:rPr lang="en-US" sz="1650" dirty="0" err="1">
                <a:solidFill>
                  <a:srgbClr val="000000"/>
                </a:solidFill>
                <a:latin typeface="Times New Roman" panose="02020603050405020304" pitchFamily="18" charset="0"/>
                <a:ea typeface="Times New Roman" panose="02020603050405020304" pitchFamily="18" charset="0"/>
              </a:rPr>
              <a:t>động</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viên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giúp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đỡ</a:t>
            </a:r>
            <a:r>
              <a:rPr lang="en-US" sz="1650" dirty="0">
                <a:solidFill>
                  <a:srgbClr val="000000"/>
                </a:solidFill>
                <a:latin typeface="Times New Roman" panose="02020603050405020304" pitchFamily="18" charset="0"/>
                <a:ea typeface="Times New Roman" panose="02020603050405020304" pitchFamily="18" charset="0"/>
              </a:rPr>
              <a:t> HS </a:t>
            </a:r>
            <a:r>
              <a:rPr lang="en-US" sz="1650" dirty="0" err="1">
                <a:solidFill>
                  <a:srgbClr val="000000"/>
                </a:solidFill>
                <a:latin typeface="Times New Roman" panose="02020603050405020304" pitchFamily="18" charset="0"/>
                <a:ea typeface="Times New Roman" panose="02020603050405020304" pitchFamily="18" charset="0"/>
              </a:rPr>
              <a:t>học</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tập</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rèn</a:t>
            </a:r>
            <a:r>
              <a:rPr lang="en-US" sz="1650" dirty="0">
                <a:solidFill>
                  <a:srgbClr val="000000"/>
                </a:solidFill>
                <a:latin typeface="Times New Roman" panose="02020603050405020304" pitchFamily="18" charset="0"/>
                <a:ea typeface="Times New Roman" panose="02020603050405020304" pitchFamily="18" charset="0"/>
              </a:rPr>
              <a:t> </a:t>
            </a:r>
            <a:r>
              <a:rPr lang="en-US" sz="1650" dirty="0" err="1">
                <a:solidFill>
                  <a:srgbClr val="000000"/>
                </a:solidFill>
                <a:latin typeface="Times New Roman" panose="02020603050405020304" pitchFamily="18" charset="0"/>
                <a:ea typeface="Times New Roman" panose="02020603050405020304" pitchFamily="18" charset="0"/>
              </a:rPr>
              <a:t>luyện</a:t>
            </a:r>
            <a:r>
              <a:rPr lang="en-US" sz="1650" dirty="0">
                <a:solidFill>
                  <a:srgbClr val="0000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43268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572" y="920624"/>
            <a:ext cx="8001000" cy="4361963"/>
          </a:xfrm>
          <a:prstGeom prst="rect">
            <a:avLst/>
          </a:prstGeom>
          <a:solidFill>
            <a:schemeClr val="bg1"/>
          </a:solidFill>
        </p:spPr>
        <p:txBody>
          <a:bodyPr wrap="square">
            <a:spAutoFit/>
          </a:bodyPr>
          <a:lstStyle/>
          <a:p>
            <a:pPr marL="251460" indent="-4763" algn="just">
              <a:lnSpc>
                <a:spcPct val="110000"/>
              </a:lnSpc>
              <a:spcAft>
                <a:spcPts val="383"/>
              </a:spcAft>
            </a:pPr>
            <a:r>
              <a:rPr lang="en-US" sz="1950" b="1" dirty="0">
                <a:solidFill>
                  <a:srgbClr val="000000"/>
                </a:solidFill>
                <a:latin typeface="Times New Roman" panose="02020603050405020304" pitchFamily="18" charset="0"/>
                <a:ea typeface="Times New Roman" panose="02020603050405020304" pitchFamily="18" charset="0"/>
              </a:rPr>
              <a:t>*</a:t>
            </a:r>
            <a:r>
              <a:rPr lang="en-US" sz="1950" b="1" dirty="0" err="1">
                <a:solidFill>
                  <a:srgbClr val="000000"/>
                </a:solidFill>
                <a:latin typeface="Times New Roman" panose="02020603050405020304" pitchFamily="18" charset="0"/>
                <a:ea typeface="Times New Roman" panose="02020603050405020304" pitchFamily="18" charset="0"/>
              </a:rPr>
              <a:t>Đánh</a:t>
            </a:r>
            <a:r>
              <a:rPr lang="en-US" sz="1950" b="1" dirty="0">
                <a:solidFill>
                  <a:srgbClr val="000000"/>
                </a:solidFill>
                <a:latin typeface="Times New Roman" panose="02020603050405020304" pitchFamily="18" charset="0"/>
                <a:ea typeface="Times New Roman" panose="02020603050405020304" pitchFamily="18" charset="0"/>
              </a:rPr>
              <a:t> </a:t>
            </a:r>
            <a:r>
              <a:rPr lang="en-US" sz="1950" b="1" dirty="0" err="1">
                <a:solidFill>
                  <a:srgbClr val="000000"/>
                </a:solidFill>
                <a:latin typeface="Times New Roman" panose="02020603050405020304" pitchFamily="18" charset="0"/>
                <a:ea typeface="Times New Roman" panose="02020603050405020304" pitchFamily="18" charset="0"/>
              </a:rPr>
              <a:t>giá</a:t>
            </a:r>
            <a:r>
              <a:rPr lang="en-US" sz="1950" b="1" dirty="0">
                <a:solidFill>
                  <a:srgbClr val="000000"/>
                </a:solidFill>
                <a:latin typeface="Times New Roman" panose="02020603050405020304" pitchFamily="18" charset="0"/>
                <a:ea typeface="Times New Roman" panose="02020603050405020304" pitchFamily="18" charset="0"/>
              </a:rPr>
              <a:t> </a:t>
            </a:r>
            <a:r>
              <a:rPr lang="en-US" sz="1950" b="1" dirty="0" err="1">
                <a:solidFill>
                  <a:srgbClr val="000000"/>
                </a:solidFill>
                <a:latin typeface="Times New Roman" panose="02020603050405020304" pitchFamily="18" charset="0"/>
                <a:ea typeface="Times New Roman" panose="02020603050405020304" pitchFamily="18" charset="0"/>
              </a:rPr>
              <a:t>định</a:t>
            </a:r>
            <a:r>
              <a:rPr lang="en-US" sz="1950" b="1" dirty="0">
                <a:solidFill>
                  <a:srgbClr val="000000"/>
                </a:solidFill>
                <a:latin typeface="Times New Roman" panose="02020603050405020304" pitchFamily="18" charset="0"/>
                <a:ea typeface="Times New Roman" panose="02020603050405020304" pitchFamily="18" charset="0"/>
              </a:rPr>
              <a:t> </a:t>
            </a:r>
            <a:r>
              <a:rPr lang="en-US" sz="1950" b="1" dirty="0" err="1">
                <a:solidFill>
                  <a:srgbClr val="000000"/>
                </a:solidFill>
                <a:latin typeface="Times New Roman" panose="02020603050405020304" pitchFamily="18" charset="0"/>
                <a:ea typeface="Times New Roman" panose="02020603050405020304" pitchFamily="18" charset="0"/>
              </a:rPr>
              <a:t>kì</a:t>
            </a:r>
            <a:r>
              <a:rPr lang="en-US" sz="1950" b="1" dirty="0">
                <a:solidFill>
                  <a:srgbClr val="000000"/>
                </a:solidFill>
                <a:latin typeface="Times New Roman" panose="02020603050405020304" pitchFamily="18" charset="0"/>
                <a:ea typeface="Times New Roman" panose="02020603050405020304" pitchFamily="18" charset="0"/>
              </a:rPr>
              <a:t> </a:t>
            </a:r>
          </a:p>
          <a:p>
            <a:pPr marL="98108" marR="2858" indent="249079" algn="just">
              <a:lnSpc>
                <a:spcPct val="127000"/>
              </a:lnSpc>
              <a:spcAft>
                <a:spcPts val="173"/>
              </a:spcAft>
            </a:pP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Vào</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cuối</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kì</a:t>
            </a:r>
            <a:r>
              <a:rPr lang="en-US" sz="1950" dirty="0">
                <a:solidFill>
                  <a:srgbClr val="000000"/>
                </a:solidFill>
                <a:latin typeface="Times New Roman" panose="02020603050405020304" pitchFamily="18" charset="0"/>
                <a:ea typeface="Times New Roman" panose="02020603050405020304" pitchFamily="18" charset="0"/>
              </a:rPr>
              <a:t> I </a:t>
            </a:r>
            <a:r>
              <a:rPr lang="en-US" sz="1950" dirty="0" err="1">
                <a:solidFill>
                  <a:srgbClr val="000000"/>
                </a:solidFill>
                <a:latin typeface="Times New Roman" panose="02020603050405020304" pitchFamily="18" charset="0"/>
                <a:ea typeface="Times New Roman" panose="02020603050405020304" pitchFamily="18" charset="0"/>
              </a:rPr>
              <a:t>và</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cuối</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kì</a:t>
            </a:r>
            <a:r>
              <a:rPr lang="en-US" sz="1950" dirty="0">
                <a:solidFill>
                  <a:srgbClr val="000000"/>
                </a:solidFill>
                <a:latin typeface="Times New Roman" panose="02020603050405020304" pitchFamily="18" charset="0"/>
                <a:ea typeface="Times New Roman" panose="02020603050405020304" pitchFamily="18" charset="0"/>
              </a:rPr>
              <a:t> II (</a:t>
            </a:r>
            <a:r>
              <a:rPr lang="en-US" sz="1950" dirty="0" err="1">
                <a:solidFill>
                  <a:srgbClr val="000000"/>
                </a:solidFill>
                <a:latin typeface="Times New Roman" panose="02020603050405020304" pitchFamily="18" charset="0"/>
                <a:ea typeface="Times New Roman" panose="02020603050405020304" pitchFamily="18" charset="0"/>
              </a:rPr>
              <a:t>cuối</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năm</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GV </a:t>
            </a:r>
            <a:r>
              <a:rPr lang="en-US" sz="1950" dirty="0" err="1">
                <a:solidFill>
                  <a:srgbClr val="000000"/>
                </a:solidFill>
                <a:latin typeface="Times New Roman" panose="02020603050405020304" pitchFamily="18" charset="0"/>
                <a:ea typeface="Times New Roman" panose="02020603050405020304" pitchFamily="18" charset="0"/>
              </a:rPr>
              <a:t>dạy</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môn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căn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cứ</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vào</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quá</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trình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đánh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giá</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thường</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xuyên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và</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yêu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cầu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cần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đạt</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biểu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hiện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cụ</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thể</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về</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các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thành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phần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năng</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lực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của</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môn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Công</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nghệ</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để</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đánh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giá</a:t>
            </a:r>
            <a:r>
              <a:rPr lang="en-US" sz="1950" dirty="0">
                <a:solidFill>
                  <a:srgbClr val="000000"/>
                </a:solidFill>
                <a:latin typeface="Times New Roman" panose="02020603050405020304" pitchFamily="18" charset="0"/>
                <a:ea typeface="Times New Roman" panose="02020603050405020304" pitchFamily="18" charset="0"/>
              </a:rPr>
              <a:t> HS </a:t>
            </a:r>
            <a:r>
              <a:rPr lang="en-US" sz="1950" dirty="0" err="1">
                <a:solidFill>
                  <a:srgbClr val="000000"/>
                </a:solidFill>
                <a:latin typeface="Times New Roman" panose="02020603050405020304" pitchFamily="18" charset="0"/>
                <a:ea typeface="Times New Roman" panose="02020603050405020304" pitchFamily="18" charset="0"/>
              </a:rPr>
              <a:t>theo</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các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mức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sau</a:t>
            </a:r>
            <a:r>
              <a:rPr lang="en-US" sz="1950" dirty="0">
                <a:solidFill>
                  <a:srgbClr val="000000"/>
                </a:solidFill>
                <a:latin typeface="Times New Roman" panose="02020603050405020304" pitchFamily="18" charset="0"/>
                <a:ea typeface="Times New Roman" panose="02020603050405020304" pitchFamily="18" charset="0"/>
              </a:rPr>
              <a:t>: </a:t>
            </a:r>
          </a:p>
          <a:p>
            <a:pPr marL="98108" marR="2858" indent="249079" algn="just">
              <a:lnSpc>
                <a:spcPct val="127000"/>
              </a:lnSpc>
              <a:spcAft>
                <a:spcPts val="173"/>
              </a:spcAft>
            </a:pPr>
            <a:r>
              <a:rPr lang="en-US" sz="1950" dirty="0">
                <a:solidFill>
                  <a:srgbClr val="000000"/>
                </a:solidFill>
                <a:latin typeface="Times New Roman" panose="02020603050405020304" pitchFamily="18" charset="0"/>
                <a:ea typeface="Times New Roman" panose="02020603050405020304" pitchFamily="18" charset="0"/>
              </a:rPr>
              <a:t> + </a:t>
            </a:r>
            <a:r>
              <a:rPr lang="en-US" sz="1950" dirty="0" err="1">
                <a:solidFill>
                  <a:srgbClr val="000000"/>
                </a:solidFill>
                <a:latin typeface="Times New Roman" panose="02020603050405020304" pitchFamily="18" charset="0"/>
                <a:ea typeface="Times New Roman" panose="02020603050405020304" pitchFamily="18" charset="0"/>
              </a:rPr>
              <a:t>Hoàn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thành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tốt</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Thực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hiện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tốt</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các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yêu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cầu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tập</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và</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thường</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xuyên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có</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biểu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hiện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cụ</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thể</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về</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các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thành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phần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năng</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lực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của</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môn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a:t>
            </a:r>
          </a:p>
          <a:p>
            <a:pPr marL="98108" marR="2858" indent="249079" algn="just">
              <a:lnSpc>
                <a:spcPct val="127000"/>
              </a:lnSpc>
              <a:spcAft>
                <a:spcPts val="184"/>
              </a:spcAft>
            </a:pPr>
            <a:r>
              <a:rPr lang="en-US" sz="1950" dirty="0">
                <a:solidFill>
                  <a:srgbClr val="000000"/>
                </a:solidFill>
                <a:latin typeface="Times New Roman" panose="02020603050405020304" pitchFamily="18" charset="0"/>
                <a:ea typeface="Times New Roman" panose="02020603050405020304" pitchFamily="18" charset="0"/>
              </a:rPr>
              <a:t> + </a:t>
            </a:r>
            <a:r>
              <a:rPr lang="en-US" sz="1950" dirty="0" err="1">
                <a:solidFill>
                  <a:srgbClr val="000000"/>
                </a:solidFill>
                <a:latin typeface="Times New Roman" panose="02020603050405020304" pitchFamily="18" charset="0"/>
                <a:ea typeface="Times New Roman" panose="02020603050405020304" pitchFamily="18" charset="0"/>
              </a:rPr>
              <a:t>Hoàn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thành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Thực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hiện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được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các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yêu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cầu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tập</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và</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có</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biểu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hiện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cụ</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thể</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về</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các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thành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phần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năng</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lực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của</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môn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a:t>
            </a:r>
          </a:p>
          <a:p>
            <a:pPr marL="98108" marR="2858" indent="249079" algn="just">
              <a:lnSpc>
                <a:spcPct val="127000"/>
              </a:lnSpc>
              <a:spcAft>
                <a:spcPts val="173"/>
              </a:spcAft>
            </a:pPr>
            <a:r>
              <a:rPr lang="en-US" sz="1950" dirty="0">
                <a:solidFill>
                  <a:srgbClr val="000000"/>
                </a:solidFill>
                <a:latin typeface="Times New Roman" panose="02020603050405020304" pitchFamily="18" charset="0"/>
                <a:ea typeface="Times New Roman" panose="02020603050405020304" pitchFamily="18" charset="0"/>
              </a:rPr>
              <a:t> + </a:t>
            </a:r>
            <a:r>
              <a:rPr lang="en-US" sz="1950" dirty="0" err="1">
                <a:solidFill>
                  <a:srgbClr val="000000"/>
                </a:solidFill>
                <a:latin typeface="Times New Roman" panose="02020603050405020304" pitchFamily="18" charset="0"/>
                <a:ea typeface="Times New Roman" panose="02020603050405020304" pitchFamily="18" charset="0"/>
              </a:rPr>
              <a:t>Chưa</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hoàn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thành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Chưa</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thực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hiện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được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một</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số</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yêu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cầu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tập</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hoặc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chưa</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có</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biểu</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hiện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cụ</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thể</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về</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các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thành</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phần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năng</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lực</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của</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môn</a:t>
            </a:r>
            <a:r>
              <a:rPr lang="en-US" sz="1950" dirty="0">
                <a:solidFill>
                  <a:srgbClr val="000000"/>
                </a:solidFill>
                <a:latin typeface="Times New Roman" panose="02020603050405020304" pitchFamily="18" charset="0"/>
                <a:ea typeface="Times New Roman" panose="02020603050405020304" pitchFamily="18" charset="0"/>
              </a:rPr>
              <a:t> </a:t>
            </a:r>
            <a:r>
              <a:rPr lang="en-US" sz="1950" dirty="0" err="1">
                <a:solidFill>
                  <a:srgbClr val="000000"/>
                </a:solidFill>
                <a:latin typeface="Times New Roman" panose="02020603050405020304" pitchFamily="18" charset="0"/>
                <a:ea typeface="Times New Roman" panose="02020603050405020304" pitchFamily="18" charset="0"/>
              </a:rPr>
              <a:t>học</a:t>
            </a:r>
            <a:r>
              <a:rPr lang="en-US" sz="1950" dirty="0">
                <a:solidFill>
                  <a:srgbClr val="000000"/>
                </a:solidFill>
                <a:latin typeface="Times New Roman" panose="02020603050405020304" pitchFamily="18" charset="0"/>
                <a:ea typeface="Times New Roman" panose="02020603050405020304" pitchFamily="18" charset="0"/>
              </a:rPr>
              <a:t>. </a:t>
            </a:r>
          </a:p>
        </p:txBody>
      </p:sp>
      <p:sp>
        <p:nvSpPr>
          <p:cNvPr id="5" name="Title 1"/>
          <p:cNvSpPr txBox="1">
            <a:spLocks/>
          </p:cNvSpPr>
          <p:nvPr/>
        </p:nvSpPr>
        <p:spPr>
          <a:xfrm>
            <a:off x="1191208" y="304800"/>
            <a:ext cx="7033728" cy="6158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solidFill>
                  <a:srgbClr val="FFFF00"/>
                </a:solidFill>
                <a:effectLst>
                  <a:outerShdw blurRad="38100" dist="38100" dir="2700000" algn="tl">
                    <a:srgbClr val="000000">
                      <a:alpha val="43137"/>
                    </a:srgbClr>
                  </a:outerShdw>
                </a:effectLst>
                <a:ea typeface="+mn-ea"/>
              </a:rPr>
              <a:t>* </a:t>
            </a:r>
            <a:r>
              <a:rPr lang="en-US" sz="2700" b="1" dirty="0" err="1">
                <a:solidFill>
                  <a:srgbClr val="FFFF00"/>
                </a:solidFill>
                <a:ea typeface="+mn-ea"/>
              </a:rPr>
              <a:t>Kiểm</a:t>
            </a:r>
            <a:r>
              <a:rPr lang="en-US" sz="2700" b="1" dirty="0">
                <a:solidFill>
                  <a:srgbClr val="FFFF00"/>
                </a:solidFill>
                <a:ea typeface="+mn-ea"/>
              </a:rPr>
              <a:t> </a:t>
            </a:r>
            <a:r>
              <a:rPr lang="en-US" sz="2700" b="1" dirty="0" err="1">
                <a:solidFill>
                  <a:srgbClr val="FFFF00"/>
                </a:solidFill>
                <a:ea typeface="+mn-ea"/>
              </a:rPr>
              <a:t>tra</a:t>
            </a:r>
            <a:r>
              <a:rPr lang="en-US" sz="2700" b="1" dirty="0">
                <a:solidFill>
                  <a:srgbClr val="FFFF00"/>
                </a:solidFill>
                <a:ea typeface="+mn-ea"/>
              </a:rPr>
              <a:t> </a:t>
            </a:r>
            <a:r>
              <a:rPr lang="en-US" sz="2700" b="1" dirty="0" err="1">
                <a:solidFill>
                  <a:srgbClr val="FFFF00"/>
                </a:solidFill>
                <a:ea typeface="+mn-ea"/>
              </a:rPr>
              <a:t>đánh</a:t>
            </a:r>
            <a:r>
              <a:rPr lang="en-US" sz="2700" b="1" dirty="0">
                <a:solidFill>
                  <a:srgbClr val="FFFF00"/>
                </a:solidFill>
                <a:ea typeface="+mn-ea"/>
              </a:rPr>
              <a:t> </a:t>
            </a:r>
            <a:r>
              <a:rPr lang="en-US" sz="2700" b="1" dirty="0" err="1">
                <a:solidFill>
                  <a:srgbClr val="FFFF00"/>
                </a:solidFill>
                <a:ea typeface="+mn-ea"/>
              </a:rPr>
              <a:t>giá</a:t>
            </a:r>
            <a:r>
              <a:rPr lang="en-US" sz="2700" b="1" dirty="0">
                <a:solidFill>
                  <a:srgbClr val="FFFF00"/>
                </a:solidFill>
                <a:ea typeface="+mn-ea"/>
              </a:rPr>
              <a:t/>
            </a:r>
            <a:br>
              <a:rPr lang="en-US" sz="2700" b="1" dirty="0">
                <a:solidFill>
                  <a:srgbClr val="FFFF00"/>
                </a:solidFill>
                <a:ea typeface="+mn-ea"/>
              </a:rPr>
            </a:br>
            <a:r>
              <a:rPr lang="en-US" sz="2100" b="1" dirty="0">
                <a:solidFill>
                  <a:schemeClr val="bg1"/>
                </a:solidFill>
                <a:ea typeface="+mn-ea"/>
              </a:rPr>
              <a:t>(Theo </a:t>
            </a:r>
            <a:r>
              <a:rPr lang="en-US" sz="2100" b="1" dirty="0" err="1">
                <a:solidFill>
                  <a:schemeClr val="bg1"/>
                </a:solidFill>
                <a:ea typeface="+mn-ea"/>
              </a:rPr>
              <a:t>Thông</a:t>
            </a:r>
            <a:r>
              <a:rPr lang="en-US" sz="2100" b="1" dirty="0">
                <a:solidFill>
                  <a:schemeClr val="bg1"/>
                </a:solidFill>
                <a:ea typeface="+mn-ea"/>
              </a:rPr>
              <a:t> </a:t>
            </a:r>
            <a:r>
              <a:rPr lang="en-US" sz="2100" b="1" dirty="0" err="1">
                <a:solidFill>
                  <a:schemeClr val="bg1"/>
                </a:solidFill>
                <a:ea typeface="+mn-ea"/>
              </a:rPr>
              <a:t>tư</a:t>
            </a:r>
            <a:r>
              <a:rPr lang="en-US" sz="2100" b="1" dirty="0">
                <a:solidFill>
                  <a:schemeClr val="bg1"/>
                </a:solidFill>
                <a:ea typeface="+mn-ea"/>
              </a:rPr>
              <a:t> 27)</a:t>
            </a:r>
          </a:p>
        </p:txBody>
      </p:sp>
    </p:spTree>
    <p:extLst>
      <p:ext uri="{BB962C8B-B14F-4D97-AF65-F5344CB8AC3E}">
        <p14:creationId xmlns:p14="http://schemas.microsoft.com/office/powerpoint/2010/main" val="37047888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033728" cy="615824"/>
          </a:xfrm>
        </p:spPr>
        <p:txBody>
          <a:bodyPr>
            <a:noAutofit/>
          </a:bodyPr>
          <a:lstStyle/>
          <a:p>
            <a:pPr algn="ct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Kiểm</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tra</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đánh</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giá</a:t>
            </a:r>
            <a:r>
              <a:rPr lang="en-US" sz="2400" b="1" dirty="0">
                <a:solidFill>
                  <a:srgbClr val="FFFF00"/>
                </a:solidFill>
                <a:effectLst>
                  <a:outerShdw blurRad="38100" dist="38100" dir="2700000" algn="tl">
                    <a:srgbClr val="000000">
                      <a:alpha val="43137"/>
                    </a:srgbClr>
                  </a:outerShdw>
                </a:effectLst>
                <a:ea typeface="+mn-ea"/>
              </a:rPr>
              <a:t/>
            </a:r>
            <a:br>
              <a:rPr lang="en-US" sz="2400" b="1" dirty="0">
                <a:solidFill>
                  <a:srgbClr val="FFFF00"/>
                </a:solidFill>
                <a:effectLst>
                  <a:outerShdw blurRad="38100" dist="38100" dir="2700000" algn="tl">
                    <a:srgbClr val="000000">
                      <a:alpha val="43137"/>
                    </a:srgbClr>
                  </a:outerShdw>
                </a:effectLst>
                <a:ea typeface="+mn-ea"/>
              </a:rPr>
            </a:br>
            <a:r>
              <a:rPr lang="en-US" sz="2400" b="1" dirty="0">
                <a:solidFill>
                  <a:srgbClr val="FF0000"/>
                </a:solidFill>
                <a:effectLst>
                  <a:outerShdw blurRad="38100" dist="38100" dir="2700000" algn="tl">
                    <a:srgbClr val="000000">
                      <a:alpha val="43137"/>
                    </a:srgbClr>
                  </a:outerShdw>
                </a:effectLst>
                <a:ea typeface="+mn-ea"/>
              </a:rPr>
              <a:t>(Theo </a:t>
            </a:r>
            <a:r>
              <a:rPr lang="en-US" sz="2400" b="1" dirty="0" err="1">
                <a:solidFill>
                  <a:srgbClr val="FF0000"/>
                </a:solidFill>
                <a:effectLst>
                  <a:outerShdw blurRad="38100" dist="38100" dir="2700000" algn="tl">
                    <a:srgbClr val="000000">
                      <a:alpha val="43137"/>
                    </a:srgbClr>
                  </a:outerShdw>
                </a:effectLst>
                <a:ea typeface="+mn-ea"/>
              </a:rPr>
              <a:t>Thông</a:t>
            </a:r>
            <a:r>
              <a:rPr lang="en-US" sz="2400" b="1" dirty="0">
                <a:solidFill>
                  <a:srgbClr val="FF0000"/>
                </a:solidFill>
                <a:effectLst>
                  <a:outerShdw blurRad="38100" dist="38100" dir="2700000" algn="tl">
                    <a:srgbClr val="000000">
                      <a:alpha val="43137"/>
                    </a:srgbClr>
                  </a:outerShdw>
                </a:effectLst>
                <a:ea typeface="+mn-ea"/>
              </a:rPr>
              <a:t> </a:t>
            </a:r>
            <a:r>
              <a:rPr lang="en-US" sz="2400" b="1" dirty="0" err="1">
                <a:solidFill>
                  <a:srgbClr val="FF0000"/>
                </a:solidFill>
                <a:effectLst>
                  <a:outerShdw blurRad="38100" dist="38100" dir="2700000" algn="tl">
                    <a:srgbClr val="000000">
                      <a:alpha val="43137"/>
                    </a:srgbClr>
                  </a:outerShdw>
                </a:effectLst>
                <a:ea typeface="+mn-ea"/>
              </a:rPr>
              <a:t>tư</a:t>
            </a:r>
            <a:r>
              <a:rPr lang="en-US" sz="2400" b="1" dirty="0">
                <a:solidFill>
                  <a:srgbClr val="FF0000"/>
                </a:solidFill>
                <a:effectLst>
                  <a:outerShdw blurRad="38100" dist="38100" dir="2700000" algn="tl">
                    <a:srgbClr val="000000">
                      <a:alpha val="43137"/>
                    </a:srgbClr>
                  </a:outerShdw>
                </a:effectLst>
                <a:ea typeface="+mn-ea"/>
              </a:rPr>
              <a:t> 27)</a:t>
            </a: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59</a:t>
            </a:fld>
            <a:endParaRPr lang="vi-VN" dirty="0">
              <a:solidFill>
                <a:prstClr val="black"/>
              </a:solidFill>
            </a:endParaRPr>
          </a:p>
        </p:txBody>
      </p:sp>
      <p:sp>
        <p:nvSpPr>
          <p:cNvPr id="3" name="Content Placeholder 2"/>
          <p:cNvSpPr>
            <a:spLocks noGrp="1"/>
          </p:cNvSpPr>
          <p:nvPr>
            <p:ph idx="1"/>
          </p:nvPr>
        </p:nvSpPr>
        <p:spPr>
          <a:xfrm>
            <a:off x="838200" y="1219200"/>
            <a:ext cx="7972814" cy="3263504"/>
          </a:xfrm>
        </p:spPr>
        <p:txBody>
          <a:bodyPr>
            <a:normAutofit fontScale="25000" lnSpcReduction="20000"/>
          </a:bodyPr>
          <a:lstStyle/>
          <a:p>
            <a:pPr marL="0" indent="0" algn="just">
              <a:buNone/>
            </a:pPr>
            <a:r>
              <a:rPr lang="en-US" altLang="en-US" sz="9600" dirty="0"/>
              <a:t>     Theo </a:t>
            </a:r>
            <a:r>
              <a:rPr lang="en-US" altLang="en-US" sz="9600" dirty="0" err="1"/>
              <a:t>Thông</a:t>
            </a:r>
            <a:r>
              <a:rPr lang="en-US" altLang="en-US" sz="9600" dirty="0"/>
              <a:t> </a:t>
            </a:r>
            <a:r>
              <a:rPr lang="en-US" altLang="en-US" sz="9600" dirty="0" err="1"/>
              <a:t>tư</a:t>
            </a:r>
            <a:r>
              <a:rPr lang="en-US" altLang="en-US" sz="9600" dirty="0"/>
              <a:t> 27, </a:t>
            </a:r>
            <a:r>
              <a:rPr lang="en-US" altLang="en-US" sz="9600" dirty="0" err="1"/>
              <a:t>môn</a:t>
            </a:r>
            <a:r>
              <a:rPr lang="en-US" altLang="en-US" sz="9600" dirty="0"/>
              <a:t> Tin </a:t>
            </a:r>
            <a:r>
              <a:rPr lang="en-US" altLang="en-US" sz="9600" dirty="0" err="1"/>
              <a:t>học</a:t>
            </a:r>
            <a:r>
              <a:rPr lang="en-US" altLang="en-US" sz="9600" dirty="0"/>
              <a:t> </a:t>
            </a:r>
            <a:r>
              <a:rPr lang="en-US" altLang="en-US" sz="9600" dirty="0" err="1"/>
              <a:t>và</a:t>
            </a:r>
            <a:r>
              <a:rPr lang="en-US" altLang="en-US" sz="9600" dirty="0"/>
              <a:t> </a:t>
            </a:r>
            <a:r>
              <a:rPr lang="en-US" altLang="en-US" sz="9600" dirty="0" err="1"/>
              <a:t>Công</a:t>
            </a:r>
            <a:r>
              <a:rPr lang="en-US" altLang="en-US" sz="9600" dirty="0"/>
              <a:t> </a:t>
            </a:r>
            <a:r>
              <a:rPr lang="en-US" altLang="en-US" sz="9600" dirty="0" err="1"/>
              <a:t>nghệ</a:t>
            </a:r>
            <a:r>
              <a:rPr lang="en-US" altLang="en-US" sz="9600" dirty="0"/>
              <a:t> </a:t>
            </a:r>
            <a:r>
              <a:rPr lang="en-US" altLang="en-US" sz="9600" dirty="0" err="1"/>
              <a:t>có</a:t>
            </a:r>
            <a:r>
              <a:rPr lang="en-US" altLang="en-US" sz="9600" dirty="0"/>
              <a:t> 1 </a:t>
            </a:r>
            <a:r>
              <a:rPr lang="en-US" altLang="en-US" sz="9600" dirty="0" err="1"/>
              <a:t>bài</a:t>
            </a:r>
            <a:r>
              <a:rPr lang="en-US" altLang="en-US" sz="9600" dirty="0"/>
              <a:t> </a:t>
            </a:r>
            <a:r>
              <a:rPr lang="en-US" altLang="en-US" sz="9600" dirty="0" err="1"/>
              <a:t>kiểm</a:t>
            </a:r>
            <a:r>
              <a:rPr lang="en-US" altLang="en-US" sz="9600" dirty="0"/>
              <a:t> </a:t>
            </a:r>
            <a:r>
              <a:rPr lang="en-US" altLang="en-US" sz="9600" dirty="0" err="1"/>
              <a:t>tra</a:t>
            </a:r>
            <a:r>
              <a:rPr lang="en-US" altLang="en-US" sz="9600" dirty="0"/>
              <a:t> </a:t>
            </a:r>
            <a:r>
              <a:rPr lang="en-US" altLang="en-US" sz="9600" dirty="0" err="1"/>
              <a:t>cuối</a:t>
            </a:r>
            <a:r>
              <a:rPr lang="en-US" altLang="en-US" sz="9600" dirty="0"/>
              <a:t> </a:t>
            </a:r>
            <a:r>
              <a:rPr lang="en-US" altLang="en-US" sz="9600" dirty="0" err="1"/>
              <a:t>kì</a:t>
            </a:r>
            <a:r>
              <a:rPr lang="en-US" altLang="en-US" sz="9600" dirty="0"/>
              <a:t> I </a:t>
            </a:r>
            <a:r>
              <a:rPr lang="en-US" altLang="en-US" sz="9600" dirty="0" err="1"/>
              <a:t>và</a:t>
            </a:r>
            <a:r>
              <a:rPr lang="en-US" altLang="en-US" sz="9600" dirty="0"/>
              <a:t> 1 </a:t>
            </a:r>
            <a:r>
              <a:rPr lang="en-US" altLang="en-US" sz="9600" dirty="0" err="1"/>
              <a:t>bài</a:t>
            </a:r>
            <a:r>
              <a:rPr lang="en-US" altLang="en-US" sz="9600" dirty="0"/>
              <a:t> </a:t>
            </a:r>
            <a:r>
              <a:rPr lang="en-US" altLang="en-US" sz="9600" dirty="0" err="1"/>
              <a:t>kiểm</a:t>
            </a:r>
            <a:r>
              <a:rPr lang="en-US" altLang="en-US" sz="9600" dirty="0"/>
              <a:t> </a:t>
            </a:r>
            <a:r>
              <a:rPr lang="en-US" altLang="en-US" sz="9600" dirty="0" err="1"/>
              <a:t>tra</a:t>
            </a:r>
            <a:r>
              <a:rPr lang="en-US" altLang="en-US" sz="9600" dirty="0"/>
              <a:t> </a:t>
            </a:r>
            <a:r>
              <a:rPr lang="en-US" altLang="en-US" sz="9600" dirty="0" err="1"/>
              <a:t>cuối</a:t>
            </a:r>
            <a:r>
              <a:rPr lang="en-US" altLang="en-US" sz="9600" dirty="0"/>
              <a:t> </a:t>
            </a:r>
            <a:r>
              <a:rPr lang="en-US" altLang="en-US" sz="9600" dirty="0" err="1"/>
              <a:t>kì</a:t>
            </a:r>
            <a:r>
              <a:rPr lang="en-US" altLang="en-US" sz="9600" dirty="0"/>
              <a:t> II. </a:t>
            </a:r>
          </a:p>
          <a:p>
            <a:pPr marL="0" indent="0" algn="just">
              <a:buNone/>
            </a:pPr>
            <a:r>
              <a:rPr lang="en-US" sz="9600" dirty="0"/>
              <a:t>     </a:t>
            </a:r>
            <a:r>
              <a:rPr lang="en-US" sz="9600" dirty="0" err="1"/>
              <a:t>Đề</a:t>
            </a:r>
            <a:r>
              <a:rPr lang="en-US" sz="9600" dirty="0"/>
              <a:t> </a:t>
            </a:r>
            <a:r>
              <a:rPr lang="en-US" sz="9600" dirty="0" err="1"/>
              <a:t>kiểm</a:t>
            </a:r>
            <a:r>
              <a:rPr lang="en-US" sz="9600" dirty="0"/>
              <a:t> </a:t>
            </a:r>
            <a:r>
              <a:rPr lang="en-US" sz="9600" dirty="0" err="1"/>
              <a:t>tra</a:t>
            </a:r>
            <a:r>
              <a:rPr lang="en-US" sz="9600" dirty="0"/>
              <a:t> </a:t>
            </a:r>
            <a:r>
              <a:rPr lang="en-US" sz="9600" dirty="0" err="1"/>
              <a:t>định</a:t>
            </a:r>
            <a:r>
              <a:rPr lang="en-US" sz="9600" dirty="0"/>
              <a:t> </a:t>
            </a:r>
            <a:r>
              <a:rPr lang="en-US" sz="9600" dirty="0" err="1"/>
              <a:t>kỳ</a:t>
            </a:r>
            <a:r>
              <a:rPr lang="en-US" sz="9600" dirty="0"/>
              <a:t> </a:t>
            </a:r>
            <a:r>
              <a:rPr lang="en-US" sz="9600" dirty="0" err="1"/>
              <a:t>phù</a:t>
            </a:r>
            <a:r>
              <a:rPr lang="en-US" sz="9600" dirty="0"/>
              <a:t> </a:t>
            </a:r>
            <a:r>
              <a:rPr lang="en-US" sz="9600" dirty="0" err="1"/>
              <a:t>hợp</a:t>
            </a:r>
            <a:r>
              <a:rPr lang="en-US" sz="9600" dirty="0"/>
              <a:t> </a:t>
            </a:r>
            <a:r>
              <a:rPr lang="en-US" sz="9600" dirty="0" err="1"/>
              <a:t>với</a:t>
            </a:r>
            <a:r>
              <a:rPr lang="en-US" sz="9600" dirty="0"/>
              <a:t> </a:t>
            </a:r>
            <a:r>
              <a:rPr lang="en-US" sz="9600" dirty="0" err="1"/>
              <a:t>yêu</a:t>
            </a:r>
            <a:r>
              <a:rPr lang="en-US" sz="9600" dirty="0"/>
              <a:t> </a:t>
            </a:r>
            <a:r>
              <a:rPr lang="en-US" sz="9600" dirty="0" err="1"/>
              <a:t>cầu</a:t>
            </a:r>
            <a:r>
              <a:rPr lang="en-US" sz="9600" dirty="0"/>
              <a:t> </a:t>
            </a:r>
            <a:r>
              <a:rPr lang="en-US" sz="9600" dirty="0" err="1"/>
              <a:t>cần</a:t>
            </a:r>
            <a:r>
              <a:rPr lang="en-US" sz="9600" dirty="0"/>
              <a:t> </a:t>
            </a:r>
            <a:r>
              <a:rPr lang="en-US" sz="9600" dirty="0" err="1"/>
              <a:t>đạt</a:t>
            </a:r>
            <a:r>
              <a:rPr lang="en-US" sz="9600" dirty="0"/>
              <a:t> </a:t>
            </a:r>
            <a:r>
              <a:rPr lang="en-US" sz="9600" dirty="0" err="1"/>
              <a:t>và</a:t>
            </a:r>
            <a:r>
              <a:rPr lang="en-US" sz="9600" dirty="0"/>
              <a:t> </a:t>
            </a:r>
            <a:r>
              <a:rPr lang="en-US" sz="9600" dirty="0" err="1"/>
              <a:t>các</a:t>
            </a:r>
            <a:r>
              <a:rPr lang="en-US" sz="9600" dirty="0"/>
              <a:t> </a:t>
            </a:r>
            <a:r>
              <a:rPr lang="en-US" sz="9600" dirty="0" err="1"/>
              <a:t>biểu</a:t>
            </a:r>
            <a:r>
              <a:rPr lang="en-US" sz="9600" dirty="0"/>
              <a:t> </a:t>
            </a:r>
            <a:r>
              <a:rPr lang="en-US" sz="9600" dirty="0" err="1"/>
              <a:t>hiện</a:t>
            </a:r>
            <a:r>
              <a:rPr lang="en-US" sz="9600" dirty="0"/>
              <a:t> </a:t>
            </a:r>
            <a:r>
              <a:rPr lang="en-US" sz="9600" dirty="0" err="1"/>
              <a:t>cụ</a:t>
            </a:r>
            <a:r>
              <a:rPr lang="en-US" sz="9600" dirty="0"/>
              <a:t> </a:t>
            </a:r>
            <a:r>
              <a:rPr lang="en-US" sz="9600" dirty="0" err="1"/>
              <a:t>thể</a:t>
            </a:r>
            <a:r>
              <a:rPr lang="en-US" sz="9600" dirty="0"/>
              <a:t> </a:t>
            </a:r>
            <a:r>
              <a:rPr lang="en-US" sz="9600" dirty="0" err="1"/>
              <a:t>về</a:t>
            </a:r>
            <a:r>
              <a:rPr lang="en-US" sz="9600" dirty="0"/>
              <a:t> </a:t>
            </a:r>
            <a:r>
              <a:rPr lang="en-US" sz="9600" dirty="0" err="1"/>
              <a:t>các</a:t>
            </a:r>
            <a:r>
              <a:rPr lang="en-US" sz="9600" dirty="0"/>
              <a:t> </a:t>
            </a:r>
            <a:r>
              <a:rPr lang="en-US" sz="9600" dirty="0" err="1"/>
              <a:t>thành</a:t>
            </a:r>
            <a:r>
              <a:rPr lang="en-US" sz="9600" dirty="0"/>
              <a:t> </a:t>
            </a:r>
            <a:r>
              <a:rPr lang="en-US" sz="9600" dirty="0" err="1"/>
              <a:t>phần</a:t>
            </a:r>
            <a:r>
              <a:rPr lang="en-US" sz="9600" dirty="0"/>
              <a:t> </a:t>
            </a:r>
            <a:r>
              <a:rPr lang="en-US" sz="9600" dirty="0" err="1"/>
              <a:t>năng</a:t>
            </a:r>
            <a:r>
              <a:rPr lang="en-US" sz="9600" dirty="0"/>
              <a:t> </a:t>
            </a:r>
            <a:r>
              <a:rPr lang="en-US" sz="9600" dirty="0" err="1"/>
              <a:t>lực</a:t>
            </a:r>
            <a:r>
              <a:rPr lang="en-US" sz="9600" dirty="0"/>
              <a:t> </a:t>
            </a:r>
            <a:r>
              <a:rPr lang="en-US" sz="9600" dirty="0" err="1"/>
              <a:t>của</a:t>
            </a:r>
            <a:r>
              <a:rPr lang="en-US" sz="9600" dirty="0"/>
              <a:t> </a:t>
            </a:r>
            <a:r>
              <a:rPr lang="en-US" sz="9600" dirty="0" err="1"/>
              <a:t>môn</a:t>
            </a:r>
            <a:r>
              <a:rPr lang="en-US" sz="9600" dirty="0"/>
              <a:t> </a:t>
            </a:r>
            <a:r>
              <a:rPr lang="en-US" sz="9600" dirty="0" err="1"/>
              <a:t>học</a:t>
            </a:r>
            <a:r>
              <a:rPr lang="en-US" sz="9600" dirty="0"/>
              <a:t>, </a:t>
            </a:r>
            <a:r>
              <a:rPr lang="en-US" sz="9600" dirty="0" err="1"/>
              <a:t>gồm</a:t>
            </a:r>
            <a:r>
              <a:rPr lang="en-US" sz="9600" dirty="0"/>
              <a:t> </a:t>
            </a:r>
            <a:r>
              <a:rPr lang="en-US" sz="9600" dirty="0" err="1"/>
              <a:t>các</a:t>
            </a:r>
            <a:r>
              <a:rPr lang="en-US" sz="9600" dirty="0"/>
              <a:t> </a:t>
            </a:r>
            <a:r>
              <a:rPr lang="en-US" sz="9600" dirty="0" err="1"/>
              <a:t>câu</a:t>
            </a:r>
            <a:r>
              <a:rPr lang="en-US" sz="9600" dirty="0"/>
              <a:t> </a:t>
            </a:r>
            <a:r>
              <a:rPr lang="en-US" sz="9600" dirty="0" err="1"/>
              <a:t>hỏi</a:t>
            </a:r>
            <a:r>
              <a:rPr lang="en-US" sz="9600" dirty="0"/>
              <a:t>, </a:t>
            </a:r>
            <a:r>
              <a:rPr lang="en-US" sz="9600" dirty="0" err="1"/>
              <a:t>bài</a:t>
            </a:r>
            <a:r>
              <a:rPr lang="en-US" sz="9600" dirty="0"/>
              <a:t> </a:t>
            </a:r>
            <a:r>
              <a:rPr lang="en-US" sz="9600" dirty="0" err="1"/>
              <a:t>tập</a:t>
            </a:r>
            <a:r>
              <a:rPr lang="en-US" sz="9600" dirty="0"/>
              <a:t> </a:t>
            </a:r>
            <a:r>
              <a:rPr lang="en-US" sz="9600" dirty="0" err="1"/>
              <a:t>được</a:t>
            </a:r>
            <a:r>
              <a:rPr lang="en-US" sz="9600" dirty="0"/>
              <a:t> </a:t>
            </a:r>
            <a:r>
              <a:rPr lang="en-US" sz="9600" dirty="0" err="1"/>
              <a:t>thiết</a:t>
            </a:r>
            <a:r>
              <a:rPr lang="en-US" sz="9600" dirty="0"/>
              <a:t> </a:t>
            </a:r>
            <a:r>
              <a:rPr lang="en-US" sz="9600" dirty="0" err="1"/>
              <a:t>kế</a:t>
            </a:r>
            <a:r>
              <a:rPr lang="en-US" sz="9600" dirty="0"/>
              <a:t> </a:t>
            </a:r>
            <a:r>
              <a:rPr lang="en-US" sz="9600" dirty="0" err="1"/>
              <a:t>theo</a:t>
            </a:r>
            <a:r>
              <a:rPr lang="en-US" sz="9600" dirty="0"/>
              <a:t> </a:t>
            </a:r>
            <a:r>
              <a:rPr lang="en-US" sz="9600" dirty="0" err="1"/>
              <a:t>các</a:t>
            </a:r>
            <a:r>
              <a:rPr lang="en-US" sz="9600" dirty="0"/>
              <a:t> </a:t>
            </a:r>
            <a:r>
              <a:rPr lang="en-US" sz="9600" dirty="0" err="1"/>
              <a:t>mức</a:t>
            </a:r>
            <a:r>
              <a:rPr lang="en-US" sz="9600" dirty="0"/>
              <a:t> </a:t>
            </a:r>
            <a:r>
              <a:rPr lang="en-US" sz="9600" dirty="0" err="1"/>
              <a:t>như</a:t>
            </a:r>
            <a:r>
              <a:rPr lang="en-US" sz="9600" dirty="0"/>
              <a:t> </a:t>
            </a:r>
            <a:r>
              <a:rPr lang="en-US" sz="9600" dirty="0" err="1"/>
              <a:t>sau</a:t>
            </a:r>
            <a:r>
              <a:rPr lang="en-US" sz="9600" dirty="0"/>
              <a:t>:</a:t>
            </a:r>
          </a:p>
          <a:p>
            <a:pPr marL="0" indent="0" algn="just">
              <a:buNone/>
            </a:pPr>
            <a:r>
              <a:rPr lang="en-US" sz="9600" b="1" dirty="0">
                <a:solidFill>
                  <a:srgbClr val="0000FF"/>
                </a:solidFill>
              </a:rPr>
              <a:t>- </a:t>
            </a:r>
            <a:r>
              <a:rPr lang="en-US" sz="9600" b="1" dirty="0" err="1">
                <a:solidFill>
                  <a:srgbClr val="0000FF"/>
                </a:solidFill>
              </a:rPr>
              <a:t>Mức</a:t>
            </a:r>
            <a:r>
              <a:rPr lang="en-US" sz="9600" b="1" dirty="0">
                <a:solidFill>
                  <a:srgbClr val="0000FF"/>
                </a:solidFill>
              </a:rPr>
              <a:t> 1:</a:t>
            </a:r>
            <a:r>
              <a:rPr lang="en-US" sz="9600" dirty="0"/>
              <a:t> </a:t>
            </a:r>
            <a:r>
              <a:rPr lang="en-US" sz="9600" dirty="0" err="1"/>
              <a:t>Nhận</a:t>
            </a:r>
            <a:r>
              <a:rPr lang="en-US" sz="9600" dirty="0"/>
              <a:t> </a:t>
            </a:r>
            <a:r>
              <a:rPr lang="en-US" sz="9600" dirty="0" err="1"/>
              <a:t>biết</a:t>
            </a:r>
            <a:r>
              <a:rPr lang="en-US" sz="9600" dirty="0"/>
              <a:t>, </a:t>
            </a:r>
            <a:r>
              <a:rPr lang="en-US" sz="9600" dirty="0" err="1"/>
              <a:t>nhắc</a:t>
            </a:r>
            <a:r>
              <a:rPr lang="en-US" sz="9600" dirty="0"/>
              <a:t> </a:t>
            </a:r>
            <a:r>
              <a:rPr lang="en-US" sz="9600" dirty="0" err="1"/>
              <a:t>lại</a:t>
            </a:r>
            <a:r>
              <a:rPr lang="en-US" sz="9600" dirty="0"/>
              <a:t> </a:t>
            </a:r>
            <a:r>
              <a:rPr lang="en-US" sz="9600" dirty="0" err="1"/>
              <a:t>hoặc</a:t>
            </a:r>
            <a:r>
              <a:rPr lang="en-US" sz="9600" dirty="0"/>
              <a:t> </a:t>
            </a:r>
            <a:r>
              <a:rPr lang="en-US" sz="9600" dirty="0" err="1"/>
              <a:t>mô</a:t>
            </a:r>
            <a:r>
              <a:rPr lang="en-US" sz="9600" dirty="0"/>
              <a:t> </a:t>
            </a:r>
            <a:r>
              <a:rPr lang="en-US" sz="9600" dirty="0" err="1"/>
              <a:t>tả</a:t>
            </a:r>
            <a:r>
              <a:rPr lang="en-US" sz="9600" dirty="0"/>
              <a:t> </a:t>
            </a:r>
            <a:r>
              <a:rPr lang="en-US" sz="9600" dirty="0" err="1"/>
              <a:t>được</a:t>
            </a:r>
            <a:r>
              <a:rPr lang="en-US" sz="9600" dirty="0"/>
              <a:t> </a:t>
            </a:r>
            <a:r>
              <a:rPr lang="en-US" sz="9600" dirty="0" err="1"/>
              <a:t>nội</a:t>
            </a:r>
            <a:r>
              <a:rPr lang="en-US" sz="9600" dirty="0"/>
              <a:t> dung </a:t>
            </a:r>
            <a:r>
              <a:rPr lang="en-US" sz="9600" dirty="0" err="1"/>
              <a:t>đã</a:t>
            </a:r>
            <a:r>
              <a:rPr lang="en-US" sz="9600" dirty="0"/>
              <a:t> </a:t>
            </a:r>
            <a:r>
              <a:rPr lang="en-US" sz="9600" dirty="0" err="1"/>
              <a:t>học</a:t>
            </a:r>
            <a:r>
              <a:rPr lang="en-US" sz="9600" dirty="0"/>
              <a:t> </a:t>
            </a:r>
            <a:r>
              <a:rPr lang="en-US" sz="9600" dirty="0" err="1"/>
              <a:t>và</a:t>
            </a:r>
            <a:r>
              <a:rPr lang="en-US" sz="9600" dirty="0"/>
              <a:t> </a:t>
            </a:r>
            <a:r>
              <a:rPr lang="en-US" sz="9600" dirty="0" err="1"/>
              <a:t>áp</a:t>
            </a:r>
            <a:r>
              <a:rPr lang="en-US" sz="9600" dirty="0"/>
              <a:t> </a:t>
            </a:r>
            <a:r>
              <a:rPr lang="en-US" sz="9600" dirty="0" err="1"/>
              <a:t>dụng</a:t>
            </a:r>
            <a:r>
              <a:rPr lang="en-US" sz="9600" dirty="0"/>
              <a:t> </a:t>
            </a:r>
            <a:r>
              <a:rPr lang="en-US" sz="9600" dirty="0" err="1"/>
              <a:t>trực</a:t>
            </a:r>
            <a:r>
              <a:rPr lang="en-US" sz="9600" dirty="0"/>
              <a:t> </a:t>
            </a:r>
            <a:r>
              <a:rPr lang="en-US" sz="9600" dirty="0" err="1"/>
              <a:t>tiếp</a:t>
            </a:r>
            <a:r>
              <a:rPr lang="en-US" sz="9600" dirty="0"/>
              <a:t> </a:t>
            </a:r>
            <a:r>
              <a:rPr lang="en-US" sz="9600" dirty="0" err="1"/>
              <a:t>để</a:t>
            </a:r>
            <a:r>
              <a:rPr lang="en-US" sz="9600" dirty="0"/>
              <a:t> </a:t>
            </a:r>
            <a:r>
              <a:rPr lang="en-US" sz="9600" dirty="0" err="1"/>
              <a:t>giải</a:t>
            </a:r>
            <a:r>
              <a:rPr lang="en-US" sz="9600" dirty="0"/>
              <a:t> </a:t>
            </a:r>
            <a:r>
              <a:rPr lang="en-US" sz="9600" dirty="0" err="1"/>
              <a:t>quyết</a:t>
            </a:r>
            <a:r>
              <a:rPr lang="en-US" sz="9600" dirty="0"/>
              <a:t> </a:t>
            </a:r>
            <a:r>
              <a:rPr lang="en-US" sz="9600" dirty="0" err="1"/>
              <a:t>một</a:t>
            </a:r>
            <a:r>
              <a:rPr lang="en-US" sz="9600" dirty="0"/>
              <a:t> </a:t>
            </a:r>
            <a:r>
              <a:rPr lang="en-US" sz="9600" dirty="0" err="1"/>
              <a:t>số</a:t>
            </a:r>
            <a:r>
              <a:rPr lang="en-US" sz="9600" dirty="0"/>
              <a:t> </a:t>
            </a:r>
            <a:r>
              <a:rPr lang="en-US" sz="9600" dirty="0" err="1"/>
              <a:t>tình</a:t>
            </a:r>
            <a:r>
              <a:rPr lang="en-US" sz="9600" dirty="0"/>
              <a:t> </a:t>
            </a:r>
            <a:r>
              <a:rPr lang="en-US" sz="9600" dirty="0" err="1"/>
              <a:t>huống</a:t>
            </a:r>
            <a:r>
              <a:rPr lang="en-US" sz="9600" dirty="0"/>
              <a:t>, </a:t>
            </a:r>
            <a:r>
              <a:rPr lang="en-US" sz="9600" dirty="0" err="1"/>
              <a:t>vấn</a:t>
            </a:r>
            <a:r>
              <a:rPr lang="en-US" sz="9600" dirty="0"/>
              <a:t> </a:t>
            </a:r>
            <a:r>
              <a:rPr lang="en-US" sz="9600" dirty="0" err="1"/>
              <a:t>đề</a:t>
            </a:r>
            <a:r>
              <a:rPr lang="en-US" sz="9600" dirty="0"/>
              <a:t> </a:t>
            </a:r>
            <a:r>
              <a:rPr lang="en-US" sz="9600" dirty="0" err="1"/>
              <a:t>quen</a:t>
            </a:r>
            <a:r>
              <a:rPr lang="en-US" sz="9600" dirty="0"/>
              <a:t> </a:t>
            </a:r>
            <a:r>
              <a:rPr lang="en-US" sz="9600" dirty="0" err="1"/>
              <a:t>thuộc</a:t>
            </a:r>
            <a:r>
              <a:rPr lang="en-US" sz="9600" dirty="0"/>
              <a:t> </a:t>
            </a:r>
            <a:r>
              <a:rPr lang="en-US" sz="9600" dirty="0" err="1"/>
              <a:t>trong</a:t>
            </a:r>
            <a:r>
              <a:rPr lang="en-US" sz="9600" dirty="0"/>
              <a:t> </a:t>
            </a:r>
            <a:r>
              <a:rPr lang="en-US" sz="9600" dirty="0" err="1"/>
              <a:t>học</a:t>
            </a:r>
            <a:r>
              <a:rPr lang="en-US" sz="9600" dirty="0"/>
              <a:t> </a:t>
            </a:r>
            <a:r>
              <a:rPr lang="en-US" sz="9600" dirty="0" err="1"/>
              <a:t>tập</a:t>
            </a:r>
            <a:r>
              <a:rPr lang="en-US" sz="9600" dirty="0"/>
              <a:t>.</a:t>
            </a:r>
          </a:p>
          <a:p>
            <a:pPr marL="0" indent="0" algn="just">
              <a:buNone/>
            </a:pPr>
            <a:r>
              <a:rPr lang="en-US" sz="9600" b="1" dirty="0">
                <a:solidFill>
                  <a:srgbClr val="0000FF"/>
                </a:solidFill>
              </a:rPr>
              <a:t>- </a:t>
            </a:r>
            <a:r>
              <a:rPr lang="en-US" sz="9600" b="1" dirty="0" err="1">
                <a:solidFill>
                  <a:srgbClr val="0000FF"/>
                </a:solidFill>
              </a:rPr>
              <a:t>Mức</a:t>
            </a:r>
            <a:r>
              <a:rPr lang="en-US" sz="9600" b="1" dirty="0">
                <a:solidFill>
                  <a:srgbClr val="0000FF"/>
                </a:solidFill>
              </a:rPr>
              <a:t> 2:</a:t>
            </a:r>
            <a:r>
              <a:rPr lang="en-US" sz="9600" dirty="0"/>
              <a:t> </a:t>
            </a:r>
            <a:r>
              <a:rPr lang="en-US" sz="9600" dirty="0" err="1"/>
              <a:t>Kết</a:t>
            </a:r>
            <a:r>
              <a:rPr lang="en-US" sz="9600" dirty="0"/>
              <a:t> </a:t>
            </a:r>
            <a:r>
              <a:rPr lang="en-US" sz="9600" dirty="0" err="1"/>
              <a:t>nối</a:t>
            </a:r>
            <a:r>
              <a:rPr lang="en-US" sz="9600" dirty="0"/>
              <a:t>, </a:t>
            </a:r>
            <a:r>
              <a:rPr lang="en-US" sz="9600" dirty="0" err="1"/>
              <a:t>sắp</a:t>
            </a:r>
            <a:r>
              <a:rPr lang="en-US" sz="9600" dirty="0"/>
              <a:t> </a:t>
            </a:r>
            <a:r>
              <a:rPr lang="en-US" sz="9600" dirty="0" err="1"/>
              <a:t>xếp</a:t>
            </a:r>
            <a:r>
              <a:rPr lang="en-US" sz="9600" dirty="0"/>
              <a:t> </a:t>
            </a:r>
            <a:r>
              <a:rPr lang="en-US" sz="9600" dirty="0" err="1"/>
              <a:t>được</a:t>
            </a:r>
            <a:r>
              <a:rPr lang="en-US" sz="9600" dirty="0"/>
              <a:t> </a:t>
            </a:r>
            <a:r>
              <a:rPr lang="en-US" sz="9600" dirty="0" err="1"/>
              <a:t>một</a:t>
            </a:r>
            <a:r>
              <a:rPr lang="en-US" sz="9600" dirty="0"/>
              <a:t> </a:t>
            </a:r>
            <a:r>
              <a:rPr lang="en-US" sz="9600" dirty="0" err="1"/>
              <a:t>số</a:t>
            </a:r>
            <a:r>
              <a:rPr lang="en-US" sz="9600" dirty="0"/>
              <a:t> </a:t>
            </a:r>
            <a:r>
              <a:rPr lang="en-US" sz="9600" dirty="0" err="1"/>
              <a:t>nội</a:t>
            </a:r>
            <a:r>
              <a:rPr lang="en-US" sz="9600" dirty="0"/>
              <a:t> dung </a:t>
            </a:r>
            <a:r>
              <a:rPr lang="en-US" sz="9600" dirty="0" err="1"/>
              <a:t>đã</a:t>
            </a:r>
            <a:r>
              <a:rPr lang="en-US" sz="9600" dirty="0"/>
              <a:t> </a:t>
            </a:r>
            <a:r>
              <a:rPr lang="en-US" sz="9600" dirty="0" err="1"/>
              <a:t>học</a:t>
            </a:r>
            <a:r>
              <a:rPr lang="en-US" sz="9600" dirty="0"/>
              <a:t> </a:t>
            </a:r>
            <a:r>
              <a:rPr lang="en-US" sz="9600" dirty="0" err="1"/>
              <a:t>để</a:t>
            </a:r>
            <a:r>
              <a:rPr lang="en-US" sz="9600" dirty="0"/>
              <a:t> </a:t>
            </a:r>
            <a:r>
              <a:rPr lang="en-US" sz="9600" dirty="0" err="1"/>
              <a:t>giải</a:t>
            </a:r>
            <a:r>
              <a:rPr lang="en-US" sz="9600" dirty="0"/>
              <a:t> </a:t>
            </a:r>
            <a:r>
              <a:rPr lang="en-US" sz="9600" dirty="0" err="1"/>
              <a:t>quyết</a:t>
            </a:r>
            <a:r>
              <a:rPr lang="en-US" sz="9600" dirty="0"/>
              <a:t> </a:t>
            </a:r>
            <a:r>
              <a:rPr lang="en-US" sz="9600" dirty="0" err="1"/>
              <a:t>vấn</a:t>
            </a:r>
            <a:r>
              <a:rPr lang="en-US" sz="9600" dirty="0"/>
              <a:t> </a:t>
            </a:r>
            <a:r>
              <a:rPr lang="en-US" sz="9600" dirty="0" err="1"/>
              <a:t>đề</a:t>
            </a:r>
            <a:r>
              <a:rPr lang="en-US" sz="9600" dirty="0"/>
              <a:t> </a:t>
            </a:r>
            <a:r>
              <a:rPr lang="en-US" sz="9600" dirty="0" err="1"/>
              <a:t>có</a:t>
            </a:r>
            <a:r>
              <a:rPr lang="en-US" sz="9600" dirty="0"/>
              <a:t> </a:t>
            </a:r>
            <a:r>
              <a:rPr lang="en-US" sz="9600" dirty="0" err="1"/>
              <a:t>nội</a:t>
            </a:r>
            <a:r>
              <a:rPr lang="en-US" sz="9600" dirty="0"/>
              <a:t> dung </a:t>
            </a:r>
            <a:r>
              <a:rPr lang="en-US" sz="9600" dirty="0" err="1"/>
              <a:t>tương</a:t>
            </a:r>
            <a:r>
              <a:rPr lang="en-US" sz="9600" dirty="0"/>
              <a:t> </a:t>
            </a:r>
            <a:r>
              <a:rPr lang="en-US" sz="9600" dirty="0" err="1"/>
              <a:t>tự</a:t>
            </a:r>
            <a:r>
              <a:rPr lang="en-US" sz="9600" dirty="0"/>
              <a:t>.</a:t>
            </a:r>
          </a:p>
          <a:p>
            <a:pPr marL="0" indent="0" algn="just">
              <a:buNone/>
            </a:pPr>
            <a:r>
              <a:rPr lang="en-US" sz="9600" b="1" dirty="0">
                <a:solidFill>
                  <a:srgbClr val="0000FF"/>
                </a:solidFill>
              </a:rPr>
              <a:t>- </a:t>
            </a:r>
            <a:r>
              <a:rPr lang="en-US" sz="9600" b="1" dirty="0" err="1">
                <a:solidFill>
                  <a:srgbClr val="0000FF"/>
                </a:solidFill>
              </a:rPr>
              <a:t>Mức</a:t>
            </a:r>
            <a:r>
              <a:rPr lang="en-US" sz="9600" b="1" dirty="0">
                <a:solidFill>
                  <a:srgbClr val="0000FF"/>
                </a:solidFill>
              </a:rPr>
              <a:t> 3:</a:t>
            </a:r>
            <a:r>
              <a:rPr lang="en-US" sz="9600" dirty="0"/>
              <a:t> </a:t>
            </a:r>
            <a:r>
              <a:rPr lang="en-US" sz="9600" dirty="0" err="1"/>
              <a:t>Vận</a:t>
            </a:r>
            <a:r>
              <a:rPr lang="en-US" sz="9600" dirty="0"/>
              <a:t> </a:t>
            </a:r>
            <a:r>
              <a:rPr lang="en-US" sz="9600" dirty="0" err="1"/>
              <a:t>dụng</a:t>
            </a:r>
            <a:r>
              <a:rPr lang="en-US" sz="9600" dirty="0"/>
              <a:t> </a:t>
            </a:r>
            <a:r>
              <a:rPr lang="en-US" sz="9600" dirty="0" err="1"/>
              <a:t>các</a:t>
            </a:r>
            <a:r>
              <a:rPr lang="en-US" sz="9600" dirty="0"/>
              <a:t> </a:t>
            </a:r>
            <a:r>
              <a:rPr lang="en-US" sz="9600" dirty="0" err="1"/>
              <a:t>nội</a:t>
            </a:r>
            <a:r>
              <a:rPr lang="en-US" sz="9600" dirty="0"/>
              <a:t> dung </a:t>
            </a:r>
            <a:r>
              <a:rPr lang="en-US" sz="9600" dirty="0" err="1"/>
              <a:t>đã</a:t>
            </a:r>
            <a:r>
              <a:rPr lang="en-US" sz="9600" dirty="0"/>
              <a:t> </a:t>
            </a:r>
            <a:r>
              <a:rPr lang="en-US" sz="9600" dirty="0" err="1"/>
              <a:t>học</a:t>
            </a:r>
            <a:r>
              <a:rPr lang="en-US" sz="9600" dirty="0"/>
              <a:t> </a:t>
            </a:r>
            <a:r>
              <a:rPr lang="en-US" sz="9600" dirty="0" err="1"/>
              <a:t>để</a:t>
            </a:r>
            <a:r>
              <a:rPr lang="en-US" sz="9600" dirty="0"/>
              <a:t> </a:t>
            </a:r>
            <a:r>
              <a:rPr lang="en-US" sz="9600" dirty="0" err="1"/>
              <a:t>giải</a:t>
            </a:r>
            <a:r>
              <a:rPr lang="en-US" sz="9600" dirty="0"/>
              <a:t> </a:t>
            </a:r>
            <a:r>
              <a:rPr lang="en-US" sz="9600" dirty="0" err="1"/>
              <a:t>quyết</a:t>
            </a:r>
            <a:r>
              <a:rPr lang="en-US" sz="9600" dirty="0"/>
              <a:t> </a:t>
            </a:r>
            <a:r>
              <a:rPr lang="en-US" sz="9600" dirty="0" err="1"/>
              <a:t>một</a:t>
            </a:r>
            <a:r>
              <a:rPr lang="en-US" sz="9600" dirty="0"/>
              <a:t> </a:t>
            </a:r>
            <a:r>
              <a:rPr lang="en-US" sz="9600" dirty="0" err="1"/>
              <a:t>số</a:t>
            </a:r>
            <a:r>
              <a:rPr lang="en-US" sz="9600" dirty="0"/>
              <a:t> </a:t>
            </a:r>
            <a:r>
              <a:rPr lang="en-US" sz="9600" dirty="0" err="1"/>
              <a:t>vấn</a:t>
            </a:r>
            <a:r>
              <a:rPr lang="en-US" sz="9600" dirty="0"/>
              <a:t> </a:t>
            </a:r>
            <a:r>
              <a:rPr lang="en-US" sz="9600" dirty="0" err="1"/>
              <a:t>đề</a:t>
            </a:r>
            <a:r>
              <a:rPr lang="en-US" sz="9600" dirty="0"/>
              <a:t> </a:t>
            </a:r>
            <a:r>
              <a:rPr lang="en-US" sz="9600" dirty="0" err="1"/>
              <a:t>mới</a:t>
            </a:r>
            <a:r>
              <a:rPr lang="en-US" sz="9600" dirty="0"/>
              <a:t> </a:t>
            </a:r>
            <a:r>
              <a:rPr lang="en-US" sz="9600" dirty="0" err="1"/>
              <a:t>hoặc</a:t>
            </a:r>
            <a:r>
              <a:rPr lang="en-US" sz="9600" dirty="0"/>
              <a:t> </a:t>
            </a:r>
            <a:r>
              <a:rPr lang="en-US" sz="9600" dirty="0" err="1"/>
              <a:t>đưa</a:t>
            </a:r>
            <a:r>
              <a:rPr lang="en-US" sz="9600" dirty="0"/>
              <a:t> </a:t>
            </a:r>
            <a:r>
              <a:rPr lang="en-US" sz="9600" dirty="0" err="1"/>
              <a:t>ra</a:t>
            </a:r>
            <a:r>
              <a:rPr lang="en-US" sz="9600" dirty="0"/>
              <a:t> </a:t>
            </a:r>
            <a:r>
              <a:rPr lang="en-US" sz="9600" dirty="0" err="1"/>
              <a:t>những</a:t>
            </a:r>
            <a:r>
              <a:rPr lang="en-US" sz="9600" dirty="0"/>
              <a:t> </a:t>
            </a:r>
            <a:r>
              <a:rPr lang="en-US" sz="9600" dirty="0" err="1"/>
              <a:t>phản</a:t>
            </a:r>
            <a:r>
              <a:rPr lang="en-US" sz="9600" dirty="0"/>
              <a:t> </a:t>
            </a:r>
            <a:r>
              <a:rPr lang="en-US" sz="9600" dirty="0" err="1"/>
              <a:t>hồi</a:t>
            </a:r>
            <a:r>
              <a:rPr lang="en-US" sz="9600" dirty="0"/>
              <a:t> </a:t>
            </a:r>
            <a:r>
              <a:rPr lang="en-US" sz="9600" dirty="0" err="1"/>
              <a:t>hợp</a:t>
            </a:r>
            <a:r>
              <a:rPr lang="en-US" sz="9600" dirty="0"/>
              <a:t> </a:t>
            </a:r>
            <a:r>
              <a:rPr lang="en-US" sz="9600" dirty="0" err="1"/>
              <a:t>lý</a:t>
            </a:r>
            <a:r>
              <a:rPr lang="en-US" sz="9600" dirty="0"/>
              <a:t> </a:t>
            </a:r>
            <a:r>
              <a:rPr lang="en-US" sz="9600" dirty="0" err="1"/>
              <a:t>trong</a:t>
            </a:r>
            <a:r>
              <a:rPr lang="en-US" sz="9600" dirty="0"/>
              <a:t> </a:t>
            </a:r>
            <a:r>
              <a:rPr lang="en-US" sz="9600" dirty="0" err="1"/>
              <a:t>học</a:t>
            </a:r>
            <a:r>
              <a:rPr lang="en-US" sz="9600" dirty="0"/>
              <a:t> </a:t>
            </a:r>
            <a:r>
              <a:rPr lang="en-US" sz="9600" dirty="0" err="1"/>
              <a:t>tập</a:t>
            </a:r>
            <a:r>
              <a:rPr lang="en-US" sz="9600" dirty="0"/>
              <a:t> </a:t>
            </a:r>
            <a:r>
              <a:rPr lang="en-US" sz="9600" dirty="0" err="1"/>
              <a:t>và</a:t>
            </a:r>
            <a:r>
              <a:rPr lang="en-US" sz="9600" dirty="0"/>
              <a:t> </a:t>
            </a:r>
            <a:r>
              <a:rPr lang="en-US" sz="9600" dirty="0" err="1"/>
              <a:t>cuộc</a:t>
            </a:r>
            <a:r>
              <a:rPr lang="en-US" sz="9600" dirty="0"/>
              <a:t> </a:t>
            </a:r>
            <a:r>
              <a:rPr lang="en-US" sz="9600" dirty="0" err="1"/>
              <a:t>sống</a:t>
            </a:r>
            <a:r>
              <a:rPr lang="en-US" sz="9600" dirty="0"/>
              <a:t>.</a:t>
            </a:r>
          </a:p>
          <a:p>
            <a:pPr marL="0" indent="0" algn="just">
              <a:buNone/>
            </a:pPr>
            <a:endParaRPr lang="en-US" altLang="en-US" sz="1950" dirty="0"/>
          </a:p>
        </p:txBody>
      </p:sp>
    </p:spTree>
    <p:extLst>
      <p:ext uri="{BB962C8B-B14F-4D97-AF65-F5344CB8AC3E}">
        <p14:creationId xmlns:p14="http://schemas.microsoft.com/office/powerpoint/2010/main" val="875429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45178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76200"/>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204850" y="1092177"/>
            <a:ext cx="7110349" cy="523220"/>
          </a:xfrm>
          <a:prstGeom prst="rect">
            <a:avLst/>
          </a:prstGeom>
          <a:noFill/>
        </p:spPr>
        <p:txBody>
          <a:bodyPr wrap="square" rtlCol="0">
            <a:spAutoFit/>
          </a:bodyPr>
          <a:lstStyle/>
          <a:p>
            <a:r>
              <a:rPr lang="en-US" sz="2800" b="1">
                <a:solidFill>
                  <a:srgbClr val="0000FF"/>
                </a:solidFill>
              </a:rPr>
              <a:t>I. MỤC TIÊU VÀ ĐẶC ĐIỂM CHƯƠNG </a:t>
            </a:r>
            <a:r>
              <a:rPr lang="en-US" sz="2800" b="1" smtClean="0">
                <a:solidFill>
                  <a:srgbClr val="0000FF"/>
                </a:solidFill>
              </a:rPr>
              <a:t>TRÌNH</a:t>
            </a:r>
            <a:endParaRPr lang="en-US" sz="2800">
              <a:solidFill>
                <a:srgbClr val="0000FF"/>
              </a:solidFill>
            </a:endParaRPr>
          </a:p>
        </p:txBody>
      </p:sp>
      <p:sp>
        <p:nvSpPr>
          <p:cNvPr id="17" name="TextBox 16"/>
          <p:cNvSpPr txBox="1"/>
          <p:nvPr/>
        </p:nvSpPr>
        <p:spPr>
          <a:xfrm>
            <a:off x="228600" y="1905001"/>
            <a:ext cx="8784772" cy="5632311"/>
          </a:xfrm>
          <a:prstGeom prst="rect">
            <a:avLst/>
          </a:prstGeom>
          <a:solidFill>
            <a:schemeClr val="bg1"/>
          </a:solidFill>
        </p:spPr>
        <p:txBody>
          <a:bodyPr wrap="square" rtlCol="0">
            <a:spAutoFit/>
          </a:bodyPr>
          <a:lstStyle/>
          <a:p>
            <a:pPr algn="just"/>
            <a:r>
              <a:rPr lang="en-US" sz="2300" dirty="0" smtClean="0">
                <a:latin typeface="Arial" pitchFamily="34" charset="0"/>
                <a:cs typeface="Arial" pitchFamily="34" charset="0"/>
              </a:rPr>
              <a:t>	- </a:t>
            </a:r>
            <a:r>
              <a:rPr lang="en-US" sz="2300" dirty="0" err="1">
                <a:latin typeface="Arial" pitchFamily="34" charset="0"/>
                <a:cs typeface="Arial" pitchFamily="34" charset="0"/>
              </a:rPr>
              <a:t>Thể</a:t>
            </a:r>
            <a:r>
              <a:rPr lang="en-US" sz="2300" dirty="0">
                <a:latin typeface="Arial" pitchFamily="34" charset="0"/>
                <a:cs typeface="Arial" pitchFamily="34" charset="0"/>
              </a:rPr>
              <a:t> </a:t>
            </a:r>
            <a:r>
              <a:rPr lang="en-US" sz="2300" dirty="0" err="1">
                <a:latin typeface="Arial" pitchFamily="34" charset="0"/>
                <a:cs typeface="Arial" pitchFamily="34" charset="0"/>
              </a:rPr>
              <a:t>hiện</a:t>
            </a:r>
            <a:r>
              <a:rPr lang="en-US" sz="2300" dirty="0">
                <a:latin typeface="Arial" pitchFamily="34" charset="0"/>
                <a:cs typeface="Arial" pitchFamily="34" charset="0"/>
              </a:rPr>
              <a:t> </a:t>
            </a:r>
            <a:r>
              <a:rPr lang="en-US" sz="2300" dirty="0" err="1">
                <a:latin typeface="Arial" pitchFamily="34" charset="0"/>
                <a:cs typeface="Arial" pitchFamily="34" charset="0"/>
              </a:rPr>
              <a:t>rõ</a:t>
            </a:r>
            <a:r>
              <a:rPr lang="en-US" sz="2300" dirty="0">
                <a:latin typeface="Arial" pitchFamily="34" charset="0"/>
                <a:cs typeface="Arial" pitchFamily="34" charset="0"/>
              </a:rPr>
              <a:t> </a:t>
            </a:r>
            <a:r>
              <a:rPr lang="en-US" sz="2300" dirty="0" err="1">
                <a:latin typeface="Arial" pitchFamily="34" charset="0"/>
                <a:cs typeface="Arial" pitchFamily="34" charset="0"/>
              </a:rPr>
              <a:t>nét</a:t>
            </a:r>
            <a:r>
              <a:rPr lang="en-US" sz="2300" dirty="0">
                <a:latin typeface="Arial" pitchFamily="34" charset="0"/>
                <a:cs typeface="Arial" pitchFamily="34" charset="0"/>
              </a:rPr>
              <a:t> </a:t>
            </a:r>
            <a:r>
              <a:rPr lang="en-US" sz="2300" dirty="0" err="1">
                <a:latin typeface="Arial" pitchFamily="34" charset="0"/>
                <a:cs typeface="Arial" pitchFamily="34" charset="0"/>
              </a:rPr>
              <a:t>và</a:t>
            </a:r>
            <a:r>
              <a:rPr lang="en-US" sz="2300" dirty="0">
                <a:latin typeface="Arial" pitchFamily="34" charset="0"/>
                <a:cs typeface="Arial" pitchFamily="34" charset="0"/>
              </a:rPr>
              <a:t> </a:t>
            </a:r>
            <a:r>
              <a:rPr lang="en-US" sz="2300" dirty="0" err="1">
                <a:latin typeface="Arial" pitchFamily="34" charset="0"/>
                <a:cs typeface="Arial" pitchFamily="34" charset="0"/>
              </a:rPr>
              <a:t>hấp</a:t>
            </a:r>
            <a:r>
              <a:rPr lang="en-US" sz="2300" dirty="0">
                <a:latin typeface="Arial" pitchFamily="34" charset="0"/>
                <a:cs typeface="Arial" pitchFamily="34" charset="0"/>
              </a:rPr>
              <a:t> </a:t>
            </a:r>
            <a:r>
              <a:rPr lang="en-US" sz="2300" dirty="0" err="1">
                <a:latin typeface="Arial" pitchFamily="34" charset="0"/>
                <a:cs typeface="Arial" pitchFamily="34" charset="0"/>
              </a:rPr>
              <a:t>dẫn</a:t>
            </a:r>
            <a:r>
              <a:rPr lang="en-US" sz="2300" dirty="0">
                <a:latin typeface="Arial" pitchFamily="34" charset="0"/>
                <a:cs typeface="Arial" pitchFamily="34" charset="0"/>
              </a:rPr>
              <a:t> </a:t>
            </a:r>
            <a:r>
              <a:rPr lang="en-US" sz="2300" dirty="0" err="1">
                <a:latin typeface="Arial" pitchFamily="34" charset="0"/>
                <a:cs typeface="Arial" pitchFamily="34" charset="0"/>
              </a:rPr>
              <a:t>nội</a:t>
            </a:r>
            <a:r>
              <a:rPr lang="en-US" sz="2300" dirty="0">
                <a:latin typeface="Arial" pitchFamily="34" charset="0"/>
                <a:cs typeface="Arial" pitchFamily="34" charset="0"/>
              </a:rPr>
              <a:t> dung </a:t>
            </a:r>
            <a:r>
              <a:rPr lang="en-US" sz="2300" dirty="0" err="1">
                <a:latin typeface="Arial" pitchFamily="34" charset="0"/>
                <a:cs typeface="Arial" pitchFamily="34" charset="0"/>
              </a:rPr>
              <a:t>giáo</a:t>
            </a:r>
            <a:r>
              <a:rPr lang="en-US" sz="2300" dirty="0">
                <a:latin typeface="Arial" pitchFamily="34" charset="0"/>
                <a:cs typeface="Arial" pitchFamily="34" charset="0"/>
              </a:rPr>
              <a:t> </a:t>
            </a:r>
            <a:r>
              <a:rPr lang="en-US" sz="2300" dirty="0" err="1">
                <a:latin typeface="Arial" pitchFamily="34" charset="0"/>
                <a:cs typeface="Arial" pitchFamily="34" charset="0"/>
              </a:rPr>
              <a:t>dục</a:t>
            </a:r>
            <a:r>
              <a:rPr lang="en-US" sz="2300" dirty="0">
                <a:latin typeface="Arial" pitchFamily="34" charset="0"/>
                <a:cs typeface="Arial" pitchFamily="34" charset="0"/>
              </a:rPr>
              <a:t> STEM </a:t>
            </a:r>
            <a:r>
              <a:rPr lang="en-US" sz="2300" dirty="0" err="1">
                <a:latin typeface="Arial" pitchFamily="34" charset="0"/>
                <a:cs typeface="Arial" pitchFamily="34" charset="0"/>
              </a:rPr>
              <a:t>theo</a:t>
            </a:r>
            <a:r>
              <a:rPr lang="en-US" sz="2300" dirty="0">
                <a:latin typeface="Arial" pitchFamily="34" charset="0"/>
                <a:cs typeface="Arial" pitchFamily="34" charset="0"/>
              </a:rPr>
              <a:t> </a:t>
            </a:r>
            <a:r>
              <a:rPr lang="en-US" sz="2300" dirty="0" err="1">
                <a:latin typeface="Arial" pitchFamily="34" charset="0"/>
                <a:cs typeface="Arial" pitchFamily="34" charset="0"/>
              </a:rPr>
              <a:t>các</a:t>
            </a:r>
            <a:r>
              <a:rPr lang="en-US" sz="2300" dirty="0">
                <a:latin typeface="Arial" pitchFamily="34" charset="0"/>
                <a:cs typeface="Arial" pitchFamily="34" charset="0"/>
              </a:rPr>
              <a:t> </a:t>
            </a:r>
            <a:r>
              <a:rPr lang="en-US" sz="2300" dirty="0" err="1">
                <a:latin typeface="Arial" pitchFamily="34" charset="0"/>
                <a:cs typeface="Arial" pitchFamily="34" charset="0"/>
              </a:rPr>
              <a:t>mạch</a:t>
            </a:r>
            <a:r>
              <a:rPr lang="en-US" sz="2300" dirty="0">
                <a:latin typeface="Arial" pitchFamily="34" charset="0"/>
                <a:cs typeface="Arial" pitchFamily="34" charset="0"/>
              </a:rPr>
              <a:t> </a:t>
            </a:r>
            <a:r>
              <a:rPr lang="en-US" sz="2300" dirty="0" err="1">
                <a:latin typeface="Arial" pitchFamily="34" charset="0"/>
                <a:cs typeface="Arial" pitchFamily="34" charset="0"/>
              </a:rPr>
              <a:t>nội</a:t>
            </a:r>
            <a:r>
              <a:rPr lang="en-US" sz="2300" dirty="0">
                <a:latin typeface="Arial" pitchFamily="34" charset="0"/>
                <a:cs typeface="Arial" pitchFamily="34" charset="0"/>
              </a:rPr>
              <a:t> dung </a:t>
            </a:r>
            <a:r>
              <a:rPr lang="en-US" sz="2300" dirty="0" err="1">
                <a:latin typeface="Arial" pitchFamily="34" charset="0"/>
                <a:cs typeface="Arial" pitchFamily="34" charset="0"/>
              </a:rPr>
              <a:t>chủ</a:t>
            </a:r>
            <a:r>
              <a:rPr lang="en-US" sz="2300" dirty="0">
                <a:latin typeface="Arial" pitchFamily="34" charset="0"/>
                <a:cs typeface="Arial" pitchFamily="34" charset="0"/>
              </a:rPr>
              <a:t> </a:t>
            </a:r>
            <a:r>
              <a:rPr lang="en-US" sz="2300" dirty="0" err="1">
                <a:latin typeface="Arial" pitchFamily="34" charset="0"/>
                <a:cs typeface="Arial" pitchFamily="34" charset="0"/>
              </a:rPr>
              <a:t>yếu</a:t>
            </a:r>
            <a:r>
              <a:rPr lang="en-US" sz="2300" dirty="0">
                <a:latin typeface="Arial" pitchFamily="34" charset="0"/>
                <a:cs typeface="Arial" pitchFamily="34" charset="0"/>
              </a:rPr>
              <a:t> </a:t>
            </a:r>
            <a:r>
              <a:rPr lang="en-US" sz="2300" dirty="0" err="1">
                <a:latin typeface="Arial" pitchFamily="34" charset="0"/>
                <a:cs typeface="Arial" pitchFamily="34" charset="0"/>
              </a:rPr>
              <a:t>gồm</a:t>
            </a:r>
            <a:r>
              <a:rPr lang="en-US" sz="2300" dirty="0">
                <a:latin typeface="Arial" pitchFamily="34" charset="0"/>
                <a:cs typeface="Arial" pitchFamily="34" charset="0"/>
              </a:rPr>
              <a:t> </a:t>
            </a:r>
            <a:r>
              <a:rPr lang="en-US" sz="2300" dirty="0" err="1">
                <a:latin typeface="Arial" pitchFamily="34" charset="0"/>
                <a:cs typeface="Arial" pitchFamily="34" charset="0"/>
              </a:rPr>
              <a:t>công</a:t>
            </a:r>
            <a:r>
              <a:rPr lang="en-US" sz="2300" dirty="0">
                <a:latin typeface="Arial" pitchFamily="34" charset="0"/>
                <a:cs typeface="Arial" pitchFamily="34" charset="0"/>
              </a:rPr>
              <a:t> </a:t>
            </a:r>
            <a:r>
              <a:rPr lang="en-US" sz="2300" dirty="0" err="1">
                <a:latin typeface="Arial" pitchFamily="34" charset="0"/>
                <a:cs typeface="Arial" pitchFamily="34" charset="0"/>
              </a:rPr>
              <a:t>nghệ</a:t>
            </a:r>
            <a:r>
              <a:rPr lang="en-US" sz="2300" dirty="0">
                <a:latin typeface="Arial" pitchFamily="34" charset="0"/>
                <a:cs typeface="Arial" pitchFamily="34" charset="0"/>
              </a:rPr>
              <a:t> </a:t>
            </a:r>
            <a:r>
              <a:rPr lang="en-US" sz="2300" dirty="0" err="1">
                <a:latin typeface="Arial" pitchFamily="34" charset="0"/>
                <a:cs typeface="Arial" pitchFamily="34" charset="0"/>
              </a:rPr>
              <a:t>và</a:t>
            </a:r>
            <a:r>
              <a:rPr lang="en-US" sz="2300" dirty="0">
                <a:latin typeface="Arial" pitchFamily="34" charset="0"/>
                <a:cs typeface="Arial" pitchFamily="34" charset="0"/>
              </a:rPr>
              <a:t> </a:t>
            </a:r>
            <a:r>
              <a:rPr lang="en-US" sz="2300" dirty="0" err="1">
                <a:latin typeface="Arial" pitchFamily="34" charset="0"/>
                <a:cs typeface="Arial" pitchFamily="34" charset="0"/>
              </a:rPr>
              <a:t>đời</a:t>
            </a:r>
            <a:r>
              <a:rPr lang="en-US" sz="2300" dirty="0">
                <a:latin typeface="Arial" pitchFamily="34" charset="0"/>
                <a:cs typeface="Arial" pitchFamily="34" charset="0"/>
              </a:rPr>
              <a:t> </a:t>
            </a:r>
            <a:r>
              <a:rPr lang="en-US" sz="2300" dirty="0" err="1">
                <a:latin typeface="Arial" pitchFamily="34" charset="0"/>
                <a:cs typeface="Arial" pitchFamily="34" charset="0"/>
              </a:rPr>
              <a:t>sống</a:t>
            </a:r>
            <a:r>
              <a:rPr lang="en-US" sz="2300" dirty="0">
                <a:latin typeface="Arial" pitchFamily="34" charset="0"/>
                <a:cs typeface="Arial" pitchFamily="34" charset="0"/>
              </a:rPr>
              <a:t>, </a:t>
            </a:r>
            <a:r>
              <a:rPr lang="en-US" sz="2300" dirty="0" err="1">
                <a:latin typeface="Arial" pitchFamily="34" charset="0"/>
                <a:cs typeface="Arial" pitchFamily="34" charset="0"/>
              </a:rPr>
              <a:t>Thủ</a:t>
            </a:r>
            <a:r>
              <a:rPr lang="en-US" sz="2300" dirty="0">
                <a:latin typeface="Arial" pitchFamily="34" charset="0"/>
                <a:cs typeface="Arial" pitchFamily="34" charset="0"/>
              </a:rPr>
              <a:t> </a:t>
            </a:r>
            <a:r>
              <a:rPr lang="en-US" sz="2300" dirty="0" err="1">
                <a:latin typeface="Arial" pitchFamily="34" charset="0"/>
                <a:cs typeface="Arial" pitchFamily="34" charset="0"/>
              </a:rPr>
              <a:t>công</a:t>
            </a:r>
            <a:r>
              <a:rPr lang="en-US" sz="2300" dirty="0">
                <a:latin typeface="Arial" pitchFamily="34" charset="0"/>
                <a:cs typeface="Arial" pitchFamily="34" charset="0"/>
              </a:rPr>
              <a:t> </a:t>
            </a:r>
            <a:r>
              <a:rPr lang="en-US" sz="2300" dirty="0" err="1">
                <a:latin typeface="Arial" pitchFamily="34" charset="0"/>
                <a:cs typeface="Arial" pitchFamily="34" charset="0"/>
              </a:rPr>
              <a:t>kĩ</a:t>
            </a:r>
            <a:r>
              <a:rPr lang="en-US" sz="2300" dirty="0">
                <a:latin typeface="Arial" pitchFamily="34" charset="0"/>
                <a:cs typeface="Arial" pitchFamily="34" charset="0"/>
              </a:rPr>
              <a:t> </a:t>
            </a:r>
            <a:r>
              <a:rPr lang="en-US" sz="2300" dirty="0" err="1">
                <a:latin typeface="Arial" pitchFamily="34" charset="0"/>
                <a:cs typeface="Arial" pitchFamily="34" charset="0"/>
              </a:rPr>
              <a:t>thuật</a:t>
            </a:r>
            <a:r>
              <a:rPr lang="en-US" sz="2300" dirty="0">
                <a:latin typeface="Arial" pitchFamily="34" charset="0"/>
                <a:cs typeface="Arial" pitchFamily="34" charset="0"/>
              </a:rPr>
              <a:t> </a:t>
            </a:r>
            <a:r>
              <a:rPr lang="en-US" sz="2300" dirty="0" err="1">
                <a:latin typeface="Arial" pitchFamily="34" charset="0"/>
                <a:cs typeface="Arial" pitchFamily="34" charset="0"/>
              </a:rPr>
              <a:t>như</a:t>
            </a:r>
            <a:r>
              <a:rPr lang="en-US" sz="2300" dirty="0">
                <a:latin typeface="Arial" pitchFamily="34" charset="0"/>
                <a:cs typeface="Arial" pitchFamily="34" charset="0"/>
              </a:rPr>
              <a:t> </a:t>
            </a:r>
            <a:r>
              <a:rPr lang="en-US" sz="2300" dirty="0" err="1">
                <a:latin typeface="Arial" pitchFamily="34" charset="0"/>
                <a:cs typeface="Arial" pitchFamily="34" charset="0"/>
              </a:rPr>
              <a:t>sử</a:t>
            </a:r>
            <a:r>
              <a:rPr lang="en-US" sz="2300" dirty="0">
                <a:latin typeface="Arial" pitchFamily="34" charset="0"/>
                <a:cs typeface="Arial" pitchFamily="34" charset="0"/>
              </a:rPr>
              <a:t> </a:t>
            </a:r>
            <a:r>
              <a:rPr lang="en-US" sz="2300" dirty="0" err="1">
                <a:latin typeface="Arial" pitchFamily="34" charset="0"/>
                <a:cs typeface="Arial" pitchFamily="34" charset="0"/>
              </a:rPr>
              <a:t>dụng</a:t>
            </a:r>
            <a:r>
              <a:rPr lang="en-US" sz="2300" dirty="0">
                <a:latin typeface="Arial" pitchFamily="34" charset="0"/>
                <a:cs typeface="Arial" pitchFamily="34" charset="0"/>
              </a:rPr>
              <a:t> </a:t>
            </a:r>
            <a:r>
              <a:rPr lang="en-US" sz="2300" dirty="0" err="1">
                <a:latin typeface="Arial" pitchFamily="34" charset="0"/>
                <a:cs typeface="Arial" pitchFamily="34" charset="0"/>
              </a:rPr>
              <a:t>các</a:t>
            </a:r>
            <a:r>
              <a:rPr lang="en-US" sz="2300" dirty="0">
                <a:latin typeface="Arial" pitchFamily="34" charset="0"/>
                <a:cs typeface="Arial" pitchFamily="34" charset="0"/>
              </a:rPr>
              <a:t> </a:t>
            </a:r>
            <a:r>
              <a:rPr lang="en-US" sz="2300" dirty="0" err="1">
                <a:latin typeface="Arial" pitchFamily="34" charset="0"/>
                <a:cs typeface="Arial" pitchFamily="34" charset="0"/>
              </a:rPr>
              <a:t>thiết</a:t>
            </a:r>
            <a:r>
              <a:rPr lang="en-US" sz="2300" dirty="0">
                <a:latin typeface="Arial" pitchFamily="34" charset="0"/>
                <a:cs typeface="Arial" pitchFamily="34" charset="0"/>
              </a:rPr>
              <a:t> </a:t>
            </a:r>
            <a:r>
              <a:rPr lang="en-US" sz="2300" dirty="0" err="1">
                <a:latin typeface="Arial" pitchFamily="34" charset="0"/>
                <a:cs typeface="Arial" pitchFamily="34" charset="0"/>
              </a:rPr>
              <a:t>bị</a:t>
            </a:r>
            <a:r>
              <a:rPr lang="en-US" sz="2300" dirty="0">
                <a:latin typeface="Arial" pitchFamily="34" charset="0"/>
                <a:cs typeface="Arial" pitchFamily="34" charset="0"/>
              </a:rPr>
              <a:t> </a:t>
            </a:r>
            <a:r>
              <a:rPr lang="en-US" sz="2300" dirty="0" err="1">
                <a:latin typeface="Arial" pitchFamily="34" charset="0"/>
                <a:cs typeface="Arial" pitchFamily="34" charset="0"/>
              </a:rPr>
              <a:t>công</a:t>
            </a:r>
            <a:r>
              <a:rPr lang="en-US" sz="2300" dirty="0">
                <a:latin typeface="Arial" pitchFamily="34" charset="0"/>
                <a:cs typeface="Arial" pitchFamily="34" charset="0"/>
              </a:rPr>
              <a:t> </a:t>
            </a:r>
            <a:r>
              <a:rPr lang="en-US" sz="2300" dirty="0" err="1">
                <a:latin typeface="Arial" pitchFamily="34" charset="0"/>
                <a:cs typeface="Arial" pitchFamily="34" charset="0"/>
              </a:rPr>
              <a:t>nghệ</a:t>
            </a:r>
            <a:r>
              <a:rPr lang="en-US" sz="2300" dirty="0">
                <a:latin typeface="Arial" pitchFamily="34" charset="0"/>
                <a:cs typeface="Arial" pitchFamily="34" charset="0"/>
              </a:rPr>
              <a:t> </a:t>
            </a:r>
            <a:r>
              <a:rPr lang="en-US" sz="2300" dirty="0" err="1">
                <a:latin typeface="Arial" pitchFamily="34" charset="0"/>
                <a:cs typeface="Arial" pitchFamily="34" charset="0"/>
              </a:rPr>
              <a:t>gần</a:t>
            </a:r>
            <a:r>
              <a:rPr lang="en-US" sz="2300" dirty="0">
                <a:latin typeface="Arial" pitchFamily="34" charset="0"/>
                <a:cs typeface="Arial" pitchFamily="34" charset="0"/>
              </a:rPr>
              <a:t> </a:t>
            </a:r>
            <a:r>
              <a:rPr lang="en-US" sz="2300" dirty="0" err="1">
                <a:latin typeface="Arial" pitchFamily="34" charset="0"/>
                <a:cs typeface="Arial" pitchFamily="34" charset="0"/>
              </a:rPr>
              <a:t>gũi</a:t>
            </a:r>
            <a:r>
              <a:rPr lang="en-US" sz="2300" dirty="0">
                <a:latin typeface="Arial" pitchFamily="34" charset="0"/>
                <a:cs typeface="Arial" pitchFamily="34" charset="0"/>
              </a:rPr>
              <a:t> </a:t>
            </a:r>
            <a:r>
              <a:rPr lang="en-US" sz="2300" dirty="0" err="1">
                <a:latin typeface="Arial" pitchFamily="34" charset="0"/>
                <a:cs typeface="Arial" pitchFamily="34" charset="0"/>
              </a:rPr>
              <a:t>trong</a:t>
            </a:r>
            <a:r>
              <a:rPr lang="en-US" sz="2300" dirty="0">
                <a:latin typeface="Arial" pitchFamily="34" charset="0"/>
                <a:cs typeface="Arial" pitchFamily="34" charset="0"/>
              </a:rPr>
              <a:t> </a:t>
            </a:r>
            <a:r>
              <a:rPr lang="en-US" sz="2300" dirty="0" err="1">
                <a:latin typeface="Arial" pitchFamily="34" charset="0"/>
                <a:cs typeface="Arial" pitchFamily="34" charset="0"/>
              </a:rPr>
              <a:t>gia</a:t>
            </a:r>
            <a:r>
              <a:rPr lang="en-US" sz="2300" dirty="0">
                <a:latin typeface="Arial" pitchFamily="34" charset="0"/>
                <a:cs typeface="Arial" pitchFamily="34" charset="0"/>
              </a:rPr>
              <a:t> </a:t>
            </a:r>
            <a:r>
              <a:rPr lang="en-US" sz="2300" dirty="0" err="1">
                <a:latin typeface="Arial" pitchFamily="34" charset="0"/>
                <a:cs typeface="Arial" pitchFamily="34" charset="0"/>
              </a:rPr>
              <a:t>đình</a:t>
            </a:r>
            <a:r>
              <a:rPr lang="en-US" sz="2300" dirty="0">
                <a:latin typeface="Arial" pitchFamily="34" charset="0"/>
                <a:cs typeface="Arial" pitchFamily="34" charset="0"/>
              </a:rPr>
              <a:t> </a:t>
            </a:r>
            <a:r>
              <a:rPr lang="en-US" sz="2300" dirty="0" err="1">
                <a:latin typeface="Arial" pitchFamily="34" charset="0"/>
                <a:cs typeface="Arial" pitchFamily="34" charset="0"/>
              </a:rPr>
              <a:t>và</a:t>
            </a:r>
            <a:r>
              <a:rPr lang="en-US" sz="2300" dirty="0">
                <a:latin typeface="Arial" pitchFamily="34" charset="0"/>
                <a:cs typeface="Arial" pitchFamily="34" charset="0"/>
              </a:rPr>
              <a:t> </a:t>
            </a:r>
            <a:r>
              <a:rPr lang="en-US" sz="2300" dirty="0" err="1">
                <a:latin typeface="Arial" pitchFamily="34" charset="0"/>
                <a:cs typeface="Arial" pitchFamily="34" charset="0"/>
              </a:rPr>
              <a:t>quá</a:t>
            </a:r>
            <a:r>
              <a:rPr lang="en-US" sz="2300" dirty="0">
                <a:latin typeface="Arial" pitchFamily="34" charset="0"/>
                <a:cs typeface="Arial" pitchFamily="34" charset="0"/>
              </a:rPr>
              <a:t> </a:t>
            </a:r>
            <a:r>
              <a:rPr lang="en-US" sz="2300" dirty="0" err="1">
                <a:latin typeface="Arial" pitchFamily="34" charset="0"/>
                <a:cs typeface="Arial" pitchFamily="34" charset="0"/>
              </a:rPr>
              <a:t>trình</a:t>
            </a:r>
            <a:r>
              <a:rPr lang="en-US" sz="2300" dirty="0">
                <a:latin typeface="Arial" pitchFamily="34" charset="0"/>
                <a:cs typeface="Arial" pitchFamily="34" charset="0"/>
              </a:rPr>
              <a:t> </a:t>
            </a:r>
            <a:r>
              <a:rPr lang="en-US" sz="2300" dirty="0" err="1">
                <a:latin typeface="Arial" pitchFamily="34" charset="0"/>
                <a:cs typeface="Arial" pitchFamily="34" charset="0"/>
              </a:rPr>
              <a:t>học</a:t>
            </a:r>
            <a:r>
              <a:rPr lang="en-US" sz="2300" dirty="0">
                <a:latin typeface="Arial" pitchFamily="34" charset="0"/>
                <a:cs typeface="Arial" pitchFamily="34" charset="0"/>
              </a:rPr>
              <a:t> </a:t>
            </a:r>
            <a:r>
              <a:rPr lang="en-US" sz="2300" dirty="0" err="1">
                <a:latin typeface="Arial" pitchFamily="34" charset="0"/>
                <a:cs typeface="Arial" pitchFamily="34" charset="0"/>
              </a:rPr>
              <a:t>tập</a:t>
            </a:r>
            <a:r>
              <a:rPr lang="en-US" sz="2300" dirty="0">
                <a:latin typeface="Arial" pitchFamily="34" charset="0"/>
                <a:cs typeface="Arial" pitchFamily="34" charset="0"/>
              </a:rPr>
              <a:t>, </a:t>
            </a:r>
            <a:r>
              <a:rPr lang="en-US" sz="2300" dirty="0" err="1">
                <a:latin typeface="Arial" pitchFamily="34" charset="0"/>
                <a:cs typeface="Arial" pitchFamily="34" charset="0"/>
              </a:rPr>
              <a:t>bước</a:t>
            </a:r>
            <a:r>
              <a:rPr lang="en-US" sz="2300" dirty="0">
                <a:latin typeface="Arial" pitchFamily="34" charset="0"/>
                <a:cs typeface="Arial" pitchFamily="34" charset="0"/>
              </a:rPr>
              <a:t> </a:t>
            </a:r>
            <a:r>
              <a:rPr lang="en-US" sz="2300" dirty="0" err="1">
                <a:latin typeface="Arial" pitchFamily="34" charset="0"/>
                <a:cs typeface="Arial" pitchFamily="34" charset="0"/>
              </a:rPr>
              <a:t>đầu</a:t>
            </a:r>
            <a:r>
              <a:rPr lang="en-US" sz="2300" dirty="0">
                <a:latin typeface="Arial" pitchFamily="34" charset="0"/>
                <a:cs typeface="Arial" pitchFamily="34" charset="0"/>
              </a:rPr>
              <a:t> </a:t>
            </a:r>
            <a:r>
              <a:rPr lang="en-US" sz="2300" dirty="0" err="1">
                <a:latin typeface="Arial" pitchFamily="34" charset="0"/>
                <a:cs typeface="Arial" pitchFamily="34" charset="0"/>
              </a:rPr>
              <a:t>đánh</a:t>
            </a:r>
            <a:r>
              <a:rPr lang="en-US" sz="2300" dirty="0">
                <a:latin typeface="Arial" pitchFamily="34" charset="0"/>
                <a:cs typeface="Arial" pitchFamily="34" charset="0"/>
              </a:rPr>
              <a:t> </a:t>
            </a:r>
            <a:r>
              <a:rPr lang="en-US" sz="2300" dirty="0" err="1" smtClean="0">
                <a:latin typeface="Arial" pitchFamily="34" charset="0"/>
                <a:cs typeface="Arial" pitchFamily="34" charset="0"/>
              </a:rPr>
              <a:t>giá</a:t>
            </a:r>
            <a:r>
              <a:rPr lang="en-US" sz="2300" dirty="0" smtClean="0">
                <a:latin typeface="Arial" pitchFamily="34" charset="0"/>
                <a:cs typeface="Arial" pitchFamily="34" charset="0"/>
              </a:rPr>
              <a:t> </a:t>
            </a:r>
            <a:r>
              <a:rPr lang="en-US" sz="2300" dirty="0" err="1">
                <a:latin typeface="Arial" pitchFamily="34" charset="0"/>
                <a:cs typeface="Arial" pitchFamily="34" charset="0"/>
              </a:rPr>
              <a:t>sản</a:t>
            </a:r>
            <a:r>
              <a:rPr lang="en-US" sz="2300" dirty="0">
                <a:latin typeface="Arial" pitchFamily="34" charset="0"/>
                <a:cs typeface="Arial" pitchFamily="34" charset="0"/>
              </a:rPr>
              <a:t> </a:t>
            </a:r>
            <a:r>
              <a:rPr lang="en-US" sz="2300" dirty="0" err="1">
                <a:latin typeface="Arial" pitchFamily="34" charset="0"/>
                <a:cs typeface="Arial" pitchFamily="34" charset="0"/>
              </a:rPr>
              <a:t>phẩm</a:t>
            </a:r>
            <a:r>
              <a:rPr lang="en-US" sz="2300" dirty="0">
                <a:latin typeface="Arial" pitchFamily="34" charset="0"/>
                <a:cs typeface="Arial" pitchFamily="34" charset="0"/>
              </a:rPr>
              <a:t> </a:t>
            </a:r>
            <a:r>
              <a:rPr lang="en-US" sz="2300" dirty="0" err="1">
                <a:latin typeface="Arial" pitchFamily="34" charset="0"/>
                <a:cs typeface="Arial" pitchFamily="34" charset="0"/>
              </a:rPr>
              <a:t>công</a:t>
            </a:r>
            <a:r>
              <a:rPr lang="en-US" sz="2300" dirty="0">
                <a:latin typeface="Arial" pitchFamily="34" charset="0"/>
                <a:cs typeface="Arial" pitchFamily="34" charset="0"/>
              </a:rPr>
              <a:t> </a:t>
            </a:r>
            <a:r>
              <a:rPr lang="en-US" sz="2300" dirty="0" err="1">
                <a:latin typeface="Arial" pitchFamily="34" charset="0"/>
                <a:cs typeface="Arial" pitchFamily="34" charset="0"/>
              </a:rPr>
              <a:t>nghệ</a:t>
            </a:r>
            <a:r>
              <a:rPr lang="en-US" sz="2300" dirty="0">
                <a:latin typeface="Arial" pitchFamily="34" charset="0"/>
                <a:cs typeface="Arial" pitchFamily="34" charset="0"/>
              </a:rPr>
              <a:t> </a:t>
            </a:r>
            <a:r>
              <a:rPr lang="en-US" sz="2300" dirty="0" err="1">
                <a:latin typeface="Arial" pitchFamily="34" charset="0"/>
                <a:cs typeface="Arial" pitchFamily="34" charset="0"/>
              </a:rPr>
              <a:t>phù</a:t>
            </a:r>
            <a:r>
              <a:rPr lang="en-US" sz="2300" dirty="0">
                <a:latin typeface="Arial" pitchFamily="34" charset="0"/>
                <a:cs typeface="Arial" pitchFamily="34" charset="0"/>
              </a:rPr>
              <a:t> </a:t>
            </a:r>
            <a:r>
              <a:rPr lang="en-US" sz="2300" dirty="0" err="1">
                <a:latin typeface="Arial" pitchFamily="34" charset="0"/>
                <a:cs typeface="Arial" pitchFamily="34" charset="0"/>
              </a:rPr>
              <a:t>hợp</a:t>
            </a:r>
            <a:r>
              <a:rPr lang="en-US" sz="2300" dirty="0">
                <a:latin typeface="Arial" pitchFamily="34" charset="0"/>
                <a:cs typeface="Arial" pitchFamily="34" charset="0"/>
              </a:rPr>
              <a:t> </a:t>
            </a:r>
            <a:r>
              <a:rPr lang="en-US" sz="2300" dirty="0" err="1">
                <a:latin typeface="Arial" pitchFamily="34" charset="0"/>
                <a:cs typeface="Arial" pitchFamily="34" charset="0"/>
              </a:rPr>
              <a:t>với</a:t>
            </a:r>
            <a:r>
              <a:rPr lang="en-US" sz="2300" dirty="0">
                <a:latin typeface="Arial" pitchFamily="34" charset="0"/>
                <a:cs typeface="Arial" pitchFamily="34" charset="0"/>
              </a:rPr>
              <a:t> ý </a:t>
            </a:r>
            <a:r>
              <a:rPr lang="en-US" sz="2300" dirty="0" err="1">
                <a:latin typeface="Arial" pitchFamily="34" charset="0"/>
                <a:cs typeface="Arial" pitchFamily="34" charset="0"/>
              </a:rPr>
              <a:t>thích</a:t>
            </a:r>
            <a:r>
              <a:rPr lang="en-US" sz="2300" dirty="0">
                <a:latin typeface="Arial" pitchFamily="34" charset="0"/>
                <a:cs typeface="Arial" pitchFamily="34" charset="0"/>
              </a:rPr>
              <a:t> </a:t>
            </a:r>
            <a:r>
              <a:rPr lang="en-US" sz="2300" dirty="0" err="1">
                <a:latin typeface="Arial" pitchFamily="34" charset="0"/>
                <a:cs typeface="Arial" pitchFamily="34" charset="0"/>
              </a:rPr>
              <a:t>và</a:t>
            </a:r>
            <a:r>
              <a:rPr lang="en-US" sz="2300" dirty="0">
                <a:latin typeface="Arial" pitchFamily="34" charset="0"/>
                <a:cs typeface="Arial" pitchFamily="34" charset="0"/>
              </a:rPr>
              <a:t> </a:t>
            </a:r>
            <a:r>
              <a:rPr lang="en-US" sz="2300" dirty="0" err="1">
                <a:latin typeface="Arial" pitchFamily="34" charset="0"/>
                <a:cs typeface="Arial" pitchFamily="34" charset="0"/>
              </a:rPr>
              <a:t>điều</a:t>
            </a:r>
            <a:r>
              <a:rPr lang="en-US" sz="2300" dirty="0">
                <a:latin typeface="Arial" pitchFamily="34" charset="0"/>
                <a:cs typeface="Arial" pitchFamily="34" charset="0"/>
              </a:rPr>
              <a:t> </a:t>
            </a:r>
            <a:r>
              <a:rPr lang="en-US" sz="2300" dirty="0" err="1">
                <a:latin typeface="Arial" pitchFamily="34" charset="0"/>
                <a:cs typeface="Arial" pitchFamily="34" charset="0"/>
              </a:rPr>
              <a:t>kiện</a:t>
            </a:r>
            <a:r>
              <a:rPr lang="en-US" sz="2300" dirty="0">
                <a:latin typeface="Arial" pitchFamily="34" charset="0"/>
                <a:cs typeface="Arial" pitchFamily="34" charset="0"/>
              </a:rPr>
              <a:t> </a:t>
            </a:r>
            <a:r>
              <a:rPr lang="en-US" sz="2300" dirty="0" err="1">
                <a:latin typeface="Arial" pitchFamily="34" charset="0"/>
                <a:cs typeface="Arial" pitchFamily="34" charset="0"/>
              </a:rPr>
              <a:t>gia</a:t>
            </a:r>
            <a:r>
              <a:rPr lang="en-US" sz="2300" dirty="0">
                <a:latin typeface="Arial" pitchFamily="34" charset="0"/>
                <a:cs typeface="Arial" pitchFamily="34" charset="0"/>
              </a:rPr>
              <a:t> </a:t>
            </a:r>
            <a:r>
              <a:rPr lang="en-US" sz="2300" dirty="0" err="1">
                <a:latin typeface="Arial" pitchFamily="34" charset="0"/>
                <a:cs typeface="Arial" pitchFamily="34" charset="0"/>
              </a:rPr>
              <a:t>đình</a:t>
            </a:r>
            <a:r>
              <a:rPr lang="en-US" sz="2300" dirty="0">
                <a:latin typeface="Arial" pitchFamily="34" charset="0"/>
                <a:cs typeface="Arial" pitchFamily="34" charset="0"/>
              </a:rPr>
              <a:t> </a:t>
            </a:r>
            <a:r>
              <a:rPr lang="en-US" sz="2300" dirty="0" err="1">
                <a:latin typeface="Arial" pitchFamily="34" charset="0"/>
                <a:cs typeface="Arial" pitchFamily="34" charset="0"/>
              </a:rPr>
              <a:t>trình</a:t>
            </a:r>
            <a:r>
              <a:rPr lang="en-US" sz="2300" dirty="0">
                <a:latin typeface="Arial" pitchFamily="34" charset="0"/>
                <a:cs typeface="Arial" pitchFamily="34" charset="0"/>
              </a:rPr>
              <a:t> </a:t>
            </a:r>
            <a:r>
              <a:rPr lang="en-US" sz="2300" dirty="0" err="1">
                <a:latin typeface="Arial" pitchFamily="34" charset="0"/>
                <a:cs typeface="Arial" pitchFamily="34" charset="0"/>
              </a:rPr>
              <a:t>bày</a:t>
            </a:r>
            <a:r>
              <a:rPr lang="en-US" sz="2300" dirty="0">
                <a:latin typeface="Arial" pitchFamily="34" charset="0"/>
                <a:cs typeface="Arial" pitchFamily="34" charset="0"/>
              </a:rPr>
              <a:t> ý </a:t>
            </a:r>
            <a:r>
              <a:rPr lang="en-US" sz="2300" dirty="0" err="1">
                <a:latin typeface="Arial" pitchFamily="34" charset="0"/>
                <a:cs typeface="Arial" pitchFamily="34" charset="0"/>
              </a:rPr>
              <a:t>tưởng</a:t>
            </a:r>
            <a:r>
              <a:rPr lang="en-US" sz="2300" dirty="0">
                <a:latin typeface="Arial" pitchFamily="34" charset="0"/>
                <a:cs typeface="Arial" pitchFamily="34" charset="0"/>
              </a:rPr>
              <a:t> </a:t>
            </a:r>
            <a:r>
              <a:rPr lang="en-US" sz="2300" dirty="0" err="1">
                <a:latin typeface="Arial" pitchFamily="34" charset="0"/>
                <a:cs typeface="Arial" pitchFamily="34" charset="0"/>
              </a:rPr>
              <a:t>của</a:t>
            </a:r>
            <a:r>
              <a:rPr lang="en-US" sz="2300" dirty="0">
                <a:latin typeface="Arial" pitchFamily="34" charset="0"/>
                <a:cs typeface="Arial" pitchFamily="34" charset="0"/>
              </a:rPr>
              <a:t> </a:t>
            </a:r>
            <a:r>
              <a:rPr lang="en-US" sz="2300" dirty="0" err="1">
                <a:latin typeface="Arial" pitchFamily="34" charset="0"/>
                <a:cs typeface="Arial" pitchFamily="34" charset="0"/>
              </a:rPr>
              <a:t>bản</a:t>
            </a:r>
            <a:r>
              <a:rPr lang="en-US" sz="2300" dirty="0">
                <a:latin typeface="Arial" pitchFamily="34" charset="0"/>
                <a:cs typeface="Arial" pitchFamily="34" charset="0"/>
              </a:rPr>
              <a:t> </a:t>
            </a:r>
            <a:r>
              <a:rPr lang="en-US" sz="2300" dirty="0" err="1">
                <a:latin typeface="Arial" pitchFamily="34" charset="0"/>
                <a:cs typeface="Arial" pitchFamily="34" charset="0"/>
              </a:rPr>
              <a:t>thân</a:t>
            </a:r>
            <a:r>
              <a:rPr lang="en-US" sz="2300" dirty="0">
                <a:latin typeface="Arial" pitchFamily="34" charset="0"/>
                <a:cs typeface="Arial" pitchFamily="34" charset="0"/>
              </a:rPr>
              <a:t> </a:t>
            </a:r>
            <a:r>
              <a:rPr lang="en-US" sz="2300" dirty="0" err="1" smtClean="0">
                <a:latin typeface="Arial" pitchFamily="34" charset="0"/>
                <a:cs typeface="Arial" pitchFamily="34" charset="0"/>
              </a:rPr>
              <a:t>và</a:t>
            </a:r>
            <a:r>
              <a:rPr lang="en-US" sz="2300" dirty="0" smtClean="0">
                <a:latin typeface="Arial" pitchFamily="34" charset="0"/>
                <a:cs typeface="Arial" pitchFamily="34" charset="0"/>
              </a:rPr>
              <a:t> </a:t>
            </a:r>
            <a:r>
              <a:rPr lang="en-US" sz="2300" dirty="0" err="1">
                <a:latin typeface="Arial" pitchFamily="34" charset="0"/>
                <a:cs typeface="Arial" pitchFamily="34" charset="0"/>
              </a:rPr>
              <a:t>thiết</a:t>
            </a:r>
            <a:r>
              <a:rPr lang="en-US" sz="2300" dirty="0">
                <a:latin typeface="Arial" pitchFamily="34" charset="0"/>
                <a:cs typeface="Arial" pitchFamily="34" charset="0"/>
              </a:rPr>
              <a:t> </a:t>
            </a:r>
            <a:r>
              <a:rPr lang="en-US" sz="2300" dirty="0" err="1">
                <a:latin typeface="Arial" pitchFamily="34" charset="0"/>
                <a:cs typeface="Arial" pitchFamily="34" charset="0"/>
              </a:rPr>
              <a:t>kế</a:t>
            </a:r>
            <a:r>
              <a:rPr lang="en-US" sz="2300" dirty="0">
                <a:latin typeface="Arial" pitchFamily="34" charset="0"/>
                <a:cs typeface="Arial" pitchFamily="34" charset="0"/>
              </a:rPr>
              <a:t> </a:t>
            </a:r>
            <a:r>
              <a:rPr lang="en-US" sz="2300" dirty="0" err="1">
                <a:latin typeface="Arial" pitchFamily="34" charset="0"/>
                <a:cs typeface="Arial" pitchFamily="34" charset="0"/>
              </a:rPr>
              <a:t>sản</a:t>
            </a:r>
            <a:r>
              <a:rPr lang="en-US" sz="2300" dirty="0">
                <a:latin typeface="Arial" pitchFamily="34" charset="0"/>
                <a:cs typeface="Arial" pitchFamily="34" charset="0"/>
              </a:rPr>
              <a:t> </a:t>
            </a:r>
            <a:r>
              <a:rPr lang="en-US" sz="2300" dirty="0" err="1">
                <a:latin typeface="Arial" pitchFamily="34" charset="0"/>
                <a:cs typeface="Arial" pitchFamily="34" charset="0"/>
              </a:rPr>
              <a:t>phẩm</a:t>
            </a:r>
            <a:r>
              <a:rPr lang="en-US" sz="2300" dirty="0">
                <a:latin typeface="Arial" pitchFamily="34" charset="0"/>
                <a:cs typeface="Arial" pitchFamily="34" charset="0"/>
              </a:rPr>
              <a:t> </a:t>
            </a:r>
            <a:r>
              <a:rPr lang="en-US" sz="2300" dirty="0" err="1">
                <a:latin typeface="Arial" pitchFamily="34" charset="0"/>
                <a:cs typeface="Arial" pitchFamily="34" charset="0"/>
              </a:rPr>
              <a:t>công</a:t>
            </a:r>
            <a:r>
              <a:rPr lang="en-US" sz="2300" dirty="0">
                <a:latin typeface="Arial" pitchFamily="34" charset="0"/>
                <a:cs typeface="Arial" pitchFamily="34" charset="0"/>
              </a:rPr>
              <a:t> </a:t>
            </a:r>
            <a:r>
              <a:rPr lang="en-US" sz="2300" dirty="0" err="1">
                <a:latin typeface="Arial" pitchFamily="34" charset="0"/>
                <a:cs typeface="Arial" pitchFamily="34" charset="0"/>
              </a:rPr>
              <a:t>nghệ</a:t>
            </a:r>
            <a:r>
              <a:rPr lang="en-US" sz="2300" dirty="0">
                <a:latin typeface="Arial" pitchFamily="34" charset="0"/>
                <a:cs typeface="Arial" pitchFamily="34" charset="0"/>
              </a:rPr>
              <a:t>, </a:t>
            </a:r>
            <a:r>
              <a:rPr lang="en-US" sz="2300" dirty="0" err="1">
                <a:latin typeface="Arial" pitchFamily="34" charset="0"/>
                <a:cs typeface="Arial" pitchFamily="34" charset="0"/>
              </a:rPr>
              <a:t>lên</a:t>
            </a:r>
            <a:r>
              <a:rPr lang="en-US" sz="2300" dirty="0">
                <a:latin typeface="Arial" pitchFamily="34" charset="0"/>
                <a:cs typeface="Arial" pitchFamily="34" charset="0"/>
              </a:rPr>
              <a:t> </a:t>
            </a:r>
            <a:r>
              <a:rPr lang="en-US" sz="2300" dirty="0" err="1">
                <a:latin typeface="Arial" pitchFamily="34" charset="0"/>
                <a:cs typeface="Arial" pitchFamily="34" charset="0"/>
              </a:rPr>
              <a:t>kế</a:t>
            </a:r>
            <a:r>
              <a:rPr lang="en-US" sz="2300" dirty="0">
                <a:latin typeface="Arial" pitchFamily="34" charset="0"/>
                <a:cs typeface="Arial" pitchFamily="34" charset="0"/>
              </a:rPr>
              <a:t> </a:t>
            </a:r>
            <a:r>
              <a:rPr lang="en-US" sz="2300" dirty="0" err="1">
                <a:latin typeface="Arial" pitchFamily="34" charset="0"/>
                <a:cs typeface="Arial" pitchFamily="34" charset="0"/>
              </a:rPr>
              <a:t>hoạch</a:t>
            </a:r>
            <a:r>
              <a:rPr lang="en-US" sz="2300" dirty="0">
                <a:latin typeface="Arial" pitchFamily="34" charset="0"/>
                <a:cs typeface="Arial" pitchFamily="34" charset="0"/>
              </a:rPr>
              <a:t> </a:t>
            </a:r>
            <a:r>
              <a:rPr lang="en-US" sz="2300" dirty="0" err="1">
                <a:latin typeface="Arial" pitchFamily="34" charset="0"/>
                <a:cs typeface="Arial" pitchFamily="34" charset="0"/>
              </a:rPr>
              <a:t>lắp</a:t>
            </a:r>
            <a:r>
              <a:rPr lang="en-US" sz="2300" dirty="0">
                <a:latin typeface="Arial" pitchFamily="34" charset="0"/>
                <a:cs typeface="Arial" pitchFamily="34" charset="0"/>
              </a:rPr>
              <a:t> </a:t>
            </a:r>
            <a:r>
              <a:rPr lang="en-US" sz="2300" dirty="0" err="1">
                <a:latin typeface="Arial" pitchFamily="34" charset="0"/>
                <a:cs typeface="Arial" pitchFamily="34" charset="0"/>
              </a:rPr>
              <a:t>ráp</a:t>
            </a:r>
            <a:r>
              <a:rPr lang="en-US" sz="2300" dirty="0">
                <a:latin typeface="Arial" pitchFamily="34" charset="0"/>
                <a:cs typeface="Arial" pitchFamily="34" charset="0"/>
              </a:rPr>
              <a:t> </a:t>
            </a:r>
            <a:r>
              <a:rPr lang="en-US" sz="2300" dirty="0" err="1">
                <a:latin typeface="Arial" pitchFamily="34" charset="0"/>
                <a:cs typeface="Arial" pitchFamily="34" charset="0"/>
              </a:rPr>
              <a:t>các</a:t>
            </a:r>
            <a:r>
              <a:rPr lang="en-US" sz="2300" dirty="0">
                <a:latin typeface="Arial" pitchFamily="34" charset="0"/>
                <a:cs typeface="Arial" pitchFamily="34" charset="0"/>
              </a:rPr>
              <a:t> </a:t>
            </a:r>
            <a:r>
              <a:rPr lang="en-US" sz="2300" dirty="0" err="1">
                <a:latin typeface="Arial" pitchFamily="34" charset="0"/>
                <a:cs typeface="Arial" pitchFamily="34" charset="0"/>
              </a:rPr>
              <a:t>sản</a:t>
            </a:r>
            <a:r>
              <a:rPr lang="en-US" sz="2300" dirty="0">
                <a:latin typeface="Arial" pitchFamily="34" charset="0"/>
                <a:cs typeface="Arial" pitchFamily="34" charset="0"/>
              </a:rPr>
              <a:t> </a:t>
            </a:r>
            <a:r>
              <a:rPr lang="en-US" sz="2300" dirty="0" err="1">
                <a:latin typeface="Arial" pitchFamily="34" charset="0"/>
                <a:cs typeface="Arial" pitchFamily="34" charset="0"/>
              </a:rPr>
              <a:t>phẩm</a:t>
            </a:r>
            <a:r>
              <a:rPr lang="en-US" sz="2300" dirty="0">
                <a:latin typeface="Arial" pitchFamily="34" charset="0"/>
                <a:cs typeface="Arial" pitchFamily="34" charset="0"/>
              </a:rPr>
              <a:t> </a:t>
            </a:r>
            <a:r>
              <a:rPr lang="en-US" sz="2300" dirty="0" err="1">
                <a:latin typeface="Arial" pitchFamily="34" charset="0"/>
                <a:cs typeface="Arial" pitchFamily="34" charset="0"/>
              </a:rPr>
              <a:t>thủ</a:t>
            </a:r>
            <a:r>
              <a:rPr lang="en-US" sz="2300" dirty="0">
                <a:latin typeface="Arial" pitchFamily="34" charset="0"/>
                <a:cs typeface="Arial" pitchFamily="34" charset="0"/>
              </a:rPr>
              <a:t> </a:t>
            </a:r>
            <a:r>
              <a:rPr lang="en-US" sz="2300" dirty="0" err="1">
                <a:latin typeface="Arial" pitchFamily="34" charset="0"/>
                <a:cs typeface="Arial" pitchFamily="34" charset="0"/>
              </a:rPr>
              <a:t>công</a:t>
            </a:r>
            <a:r>
              <a:rPr lang="en-US" sz="2300" dirty="0">
                <a:latin typeface="Arial" pitchFamily="34" charset="0"/>
                <a:cs typeface="Arial" pitchFamily="34" charset="0"/>
              </a:rPr>
              <a:t> </a:t>
            </a:r>
            <a:r>
              <a:rPr lang="en-US" sz="2300" dirty="0" err="1">
                <a:latin typeface="Arial" pitchFamily="34" charset="0"/>
                <a:cs typeface="Arial" pitchFamily="34" charset="0"/>
              </a:rPr>
              <a:t>kĩ</a:t>
            </a:r>
            <a:r>
              <a:rPr lang="en-US" sz="2300" dirty="0">
                <a:latin typeface="Arial" pitchFamily="34" charset="0"/>
                <a:cs typeface="Arial" pitchFamily="34" charset="0"/>
              </a:rPr>
              <a:t> </a:t>
            </a:r>
            <a:r>
              <a:rPr lang="en-US" sz="2300" dirty="0" err="1">
                <a:latin typeface="Arial" pitchFamily="34" charset="0"/>
                <a:cs typeface="Arial" pitchFamily="34" charset="0"/>
              </a:rPr>
              <a:t>thuật</a:t>
            </a:r>
            <a:r>
              <a:rPr lang="en-US" sz="2300" dirty="0">
                <a:latin typeface="Arial" pitchFamily="34" charset="0"/>
                <a:cs typeface="Arial" pitchFamily="34" charset="0"/>
              </a:rPr>
              <a:t>.</a:t>
            </a:r>
          </a:p>
          <a:p>
            <a:pPr algn="just"/>
            <a:r>
              <a:rPr lang="en-US" sz="2300" dirty="0" smtClean="0">
                <a:latin typeface="Arial" pitchFamily="34" charset="0"/>
                <a:cs typeface="Arial" pitchFamily="34" charset="0"/>
              </a:rPr>
              <a:t>	- </a:t>
            </a:r>
            <a:r>
              <a:rPr lang="en-US" sz="2300" dirty="0" err="1">
                <a:latin typeface="Arial" pitchFamily="34" charset="0"/>
                <a:cs typeface="Arial" pitchFamily="34" charset="0"/>
              </a:rPr>
              <a:t>Môn</a:t>
            </a:r>
            <a:r>
              <a:rPr lang="en-US" sz="2300" dirty="0">
                <a:latin typeface="Arial" pitchFamily="34" charset="0"/>
                <a:cs typeface="Arial" pitchFamily="34" charset="0"/>
              </a:rPr>
              <a:t> </a:t>
            </a:r>
            <a:r>
              <a:rPr lang="en-US" sz="2300" dirty="0" err="1">
                <a:latin typeface="Arial" pitchFamily="34" charset="0"/>
                <a:cs typeface="Arial" pitchFamily="34" charset="0"/>
              </a:rPr>
              <a:t>Công</a:t>
            </a:r>
            <a:r>
              <a:rPr lang="en-US" sz="2300" dirty="0">
                <a:latin typeface="Arial" pitchFamily="34" charset="0"/>
                <a:cs typeface="Arial" pitchFamily="34" charset="0"/>
              </a:rPr>
              <a:t> </a:t>
            </a:r>
            <a:r>
              <a:rPr lang="en-US" sz="2300" dirty="0" err="1">
                <a:latin typeface="Arial" pitchFamily="34" charset="0"/>
                <a:cs typeface="Arial" pitchFamily="34" charset="0"/>
              </a:rPr>
              <a:t>nghệ</a:t>
            </a:r>
            <a:r>
              <a:rPr lang="en-US" sz="2300" dirty="0">
                <a:latin typeface="Arial" pitchFamily="34" charset="0"/>
                <a:cs typeface="Arial" pitchFamily="34" charset="0"/>
              </a:rPr>
              <a:t> </a:t>
            </a:r>
            <a:r>
              <a:rPr lang="en-US" sz="2300" dirty="0" err="1">
                <a:latin typeface="Arial" pitchFamily="34" charset="0"/>
                <a:cs typeface="Arial" pitchFamily="34" charset="0"/>
              </a:rPr>
              <a:t>có</a:t>
            </a:r>
            <a:r>
              <a:rPr lang="en-US" sz="2300" dirty="0">
                <a:latin typeface="Arial" pitchFamily="34" charset="0"/>
                <a:cs typeface="Arial" pitchFamily="34" charset="0"/>
              </a:rPr>
              <a:t> </a:t>
            </a:r>
            <a:r>
              <a:rPr lang="en-US" sz="2300" dirty="0" err="1">
                <a:latin typeface="Arial" pitchFamily="34" charset="0"/>
                <a:cs typeface="Arial" pitchFamily="34" charset="0"/>
              </a:rPr>
              <a:t>mối</a:t>
            </a:r>
            <a:r>
              <a:rPr lang="en-US" sz="2300" dirty="0">
                <a:latin typeface="Arial" pitchFamily="34" charset="0"/>
                <a:cs typeface="Arial" pitchFamily="34" charset="0"/>
              </a:rPr>
              <a:t> </a:t>
            </a:r>
            <a:r>
              <a:rPr lang="en-US" sz="2300" dirty="0" err="1">
                <a:latin typeface="Arial" pitchFamily="34" charset="0"/>
                <a:cs typeface="Arial" pitchFamily="34" charset="0"/>
              </a:rPr>
              <a:t>liên</a:t>
            </a:r>
            <a:r>
              <a:rPr lang="en-US" sz="2300" dirty="0">
                <a:latin typeface="Arial" pitchFamily="34" charset="0"/>
                <a:cs typeface="Arial" pitchFamily="34" charset="0"/>
              </a:rPr>
              <a:t> </a:t>
            </a:r>
            <a:r>
              <a:rPr lang="en-US" sz="2300" dirty="0" err="1">
                <a:latin typeface="Arial" pitchFamily="34" charset="0"/>
                <a:cs typeface="Arial" pitchFamily="34" charset="0"/>
              </a:rPr>
              <a:t>hệ</a:t>
            </a:r>
            <a:r>
              <a:rPr lang="en-US" sz="2300" dirty="0">
                <a:latin typeface="Arial" pitchFamily="34" charset="0"/>
                <a:cs typeface="Arial" pitchFamily="34" charset="0"/>
              </a:rPr>
              <a:t> </a:t>
            </a:r>
            <a:r>
              <a:rPr lang="en-US" sz="2300" dirty="0" err="1">
                <a:latin typeface="Arial" pitchFamily="34" charset="0"/>
                <a:cs typeface="Arial" pitchFamily="34" charset="0"/>
              </a:rPr>
              <a:t>chặt</a:t>
            </a:r>
            <a:r>
              <a:rPr lang="en-US" sz="2300" dirty="0">
                <a:latin typeface="Arial" pitchFamily="34" charset="0"/>
                <a:cs typeface="Arial" pitchFamily="34" charset="0"/>
              </a:rPr>
              <a:t> </a:t>
            </a:r>
            <a:r>
              <a:rPr lang="en-US" sz="2300" dirty="0" err="1">
                <a:latin typeface="Arial" pitchFamily="34" charset="0"/>
                <a:cs typeface="Arial" pitchFamily="34" charset="0"/>
              </a:rPr>
              <a:t>chẽ</a:t>
            </a:r>
            <a:r>
              <a:rPr lang="en-US" sz="2300" dirty="0">
                <a:latin typeface="Arial" pitchFamily="34" charset="0"/>
                <a:cs typeface="Arial" pitchFamily="34" charset="0"/>
              </a:rPr>
              <a:t> </a:t>
            </a:r>
            <a:r>
              <a:rPr lang="en-US" sz="2300" dirty="0" err="1">
                <a:latin typeface="Arial" pitchFamily="34" charset="0"/>
                <a:cs typeface="Arial" pitchFamily="34" charset="0"/>
              </a:rPr>
              <a:t>về</a:t>
            </a:r>
            <a:r>
              <a:rPr lang="en-US" sz="2300" dirty="0">
                <a:latin typeface="Arial" pitchFamily="34" charset="0"/>
                <a:cs typeface="Arial" pitchFamily="34" charset="0"/>
              </a:rPr>
              <a:t> </a:t>
            </a:r>
            <a:r>
              <a:rPr lang="en-US" sz="2300" dirty="0" err="1">
                <a:latin typeface="Arial" pitchFamily="34" charset="0"/>
                <a:cs typeface="Arial" pitchFamily="34" charset="0"/>
              </a:rPr>
              <a:t>kiến</a:t>
            </a:r>
            <a:r>
              <a:rPr lang="en-US" sz="2300" dirty="0">
                <a:latin typeface="Arial" pitchFamily="34" charset="0"/>
                <a:cs typeface="Arial" pitchFamily="34" charset="0"/>
              </a:rPr>
              <a:t> </a:t>
            </a:r>
            <a:r>
              <a:rPr lang="en-US" sz="2300" dirty="0" err="1">
                <a:latin typeface="Arial" pitchFamily="34" charset="0"/>
                <a:cs typeface="Arial" pitchFamily="34" charset="0"/>
              </a:rPr>
              <a:t>thức</a:t>
            </a:r>
            <a:r>
              <a:rPr lang="en-US" sz="2300" dirty="0">
                <a:latin typeface="Arial" pitchFamily="34" charset="0"/>
                <a:cs typeface="Arial" pitchFamily="34" charset="0"/>
              </a:rPr>
              <a:t> </a:t>
            </a:r>
            <a:r>
              <a:rPr lang="en-US" sz="2300" dirty="0" err="1">
                <a:latin typeface="Arial" pitchFamily="34" charset="0"/>
                <a:cs typeface="Arial" pitchFamily="34" charset="0"/>
              </a:rPr>
              <a:t>và</a:t>
            </a:r>
            <a:r>
              <a:rPr lang="en-US" sz="2300" dirty="0">
                <a:latin typeface="Arial" pitchFamily="34" charset="0"/>
                <a:cs typeface="Arial" pitchFamily="34" charset="0"/>
              </a:rPr>
              <a:t> </a:t>
            </a:r>
            <a:r>
              <a:rPr lang="en-US" sz="2300" dirty="0" err="1">
                <a:latin typeface="Arial" pitchFamily="34" charset="0"/>
                <a:cs typeface="Arial" pitchFamily="34" charset="0"/>
              </a:rPr>
              <a:t>kĩ</a:t>
            </a:r>
            <a:r>
              <a:rPr lang="en-US" sz="2300" dirty="0">
                <a:latin typeface="Arial" pitchFamily="34" charset="0"/>
                <a:cs typeface="Arial" pitchFamily="34" charset="0"/>
              </a:rPr>
              <a:t> </a:t>
            </a:r>
            <a:r>
              <a:rPr lang="en-US" sz="2300" dirty="0" err="1">
                <a:latin typeface="Arial" pitchFamily="34" charset="0"/>
                <a:cs typeface="Arial" pitchFamily="34" charset="0"/>
              </a:rPr>
              <a:t>năng</a:t>
            </a:r>
            <a:r>
              <a:rPr lang="en-US" sz="2300" dirty="0">
                <a:latin typeface="Arial" pitchFamily="34" charset="0"/>
                <a:cs typeface="Arial" pitchFamily="34" charset="0"/>
              </a:rPr>
              <a:t> </a:t>
            </a:r>
            <a:r>
              <a:rPr lang="en-US" sz="2300" dirty="0" err="1">
                <a:latin typeface="Arial" pitchFamily="34" charset="0"/>
                <a:cs typeface="Arial" pitchFamily="34" charset="0"/>
              </a:rPr>
              <a:t>với</a:t>
            </a:r>
            <a:r>
              <a:rPr lang="en-US" sz="2300" dirty="0">
                <a:latin typeface="Arial" pitchFamily="34" charset="0"/>
                <a:cs typeface="Arial" pitchFamily="34" charset="0"/>
              </a:rPr>
              <a:t> </a:t>
            </a:r>
            <a:r>
              <a:rPr lang="en-US" sz="2300" dirty="0" err="1">
                <a:latin typeface="Arial" pitchFamily="34" charset="0"/>
                <a:cs typeface="Arial" pitchFamily="34" charset="0"/>
              </a:rPr>
              <a:t>các</a:t>
            </a:r>
            <a:r>
              <a:rPr lang="en-US" sz="2300" dirty="0">
                <a:latin typeface="Arial" pitchFamily="34" charset="0"/>
                <a:cs typeface="Arial" pitchFamily="34" charset="0"/>
              </a:rPr>
              <a:t> </a:t>
            </a:r>
            <a:r>
              <a:rPr lang="en-US" sz="2300" dirty="0" err="1">
                <a:latin typeface="Arial" pitchFamily="34" charset="0"/>
                <a:cs typeface="Arial" pitchFamily="34" charset="0"/>
              </a:rPr>
              <a:t>môn</a:t>
            </a:r>
            <a:r>
              <a:rPr lang="en-US" sz="2300" dirty="0">
                <a:latin typeface="Arial" pitchFamily="34" charset="0"/>
                <a:cs typeface="Arial" pitchFamily="34" charset="0"/>
              </a:rPr>
              <a:t> </a:t>
            </a:r>
            <a:r>
              <a:rPr lang="en-US" sz="2300" dirty="0" err="1">
                <a:latin typeface="Arial" pitchFamily="34" charset="0"/>
                <a:cs typeface="Arial" pitchFamily="34" charset="0"/>
              </a:rPr>
              <a:t>học</a:t>
            </a:r>
            <a:r>
              <a:rPr lang="en-US" sz="2300" dirty="0">
                <a:latin typeface="Arial" pitchFamily="34" charset="0"/>
                <a:cs typeface="Arial" pitchFamily="34" charset="0"/>
              </a:rPr>
              <a:t> </a:t>
            </a:r>
            <a:r>
              <a:rPr lang="en-US" sz="2300" dirty="0" err="1">
                <a:latin typeface="Arial" pitchFamily="34" charset="0"/>
                <a:cs typeface="Arial" pitchFamily="34" charset="0"/>
              </a:rPr>
              <a:t>khác</a:t>
            </a:r>
            <a:r>
              <a:rPr lang="en-US" sz="2300" dirty="0">
                <a:latin typeface="Arial" pitchFamily="34" charset="0"/>
                <a:cs typeface="Arial" pitchFamily="34" charset="0"/>
              </a:rPr>
              <a:t> ở </a:t>
            </a:r>
            <a:r>
              <a:rPr lang="en-US" sz="2300" dirty="0" err="1">
                <a:latin typeface="Arial" pitchFamily="34" charset="0"/>
                <a:cs typeface="Arial" pitchFamily="34" charset="0"/>
              </a:rPr>
              <a:t>Tiểu</a:t>
            </a:r>
            <a:r>
              <a:rPr lang="en-US" sz="2300" dirty="0">
                <a:latin typeface="Arial" pitchFamily="34" charset="0"/>
                <a:cs typeface="Arial" pitchFamily="34" charset="0"/>
              </a:rPr>
              <a:t> </a:t>
            </a:r>
            <a:r>
              <a:rPr lang="en-US" sz="2300" dirty="0" err="1">
                <a:latin typeface="Arial" pitchFamily="34" charset="0"/>
                <a:cs typeface="Arial" pitchFamily="34" charset="0"/>
              </a:rPr>
              <a:t>học</a:t>
            </a:r>
            <a:r>
              <a:rPr lang="en-US" sz="2300" dirty="0">
                <a:latin typeface="Arial" pitchFamily="34" charset="0"/>
                <a:cs typeface="Arial" pitchFamily="34" charset="0"/>
              </a:rPr>
              <a:t> </a:t>
            </a:r>
            <a:r>
              <a:rPr lang="en-US" sz="2300" dirty="0" err="1">
                <a:latin typeface="Arial" pitchFamily="34" charset="0"/>
                <a:cs typeface="Arial" pitchFamily="34" charset="0"/>
              </a:rPr>
              <a:t>như</a:t>
            </a:r>
            <a:r>
              <a:rPr lang="en-US" sz="2300" dirty="0">
                <a:latin typeface="Arial" pitchFamily="34" charset="0"/>
                <a:cs typeface="Arial" pitchFamily="34" charset="0"/>
              </a:rPr>
              <a:t> </a:t>
            </a:r>
            <a:r>
              <a:rPr lang="en-US" sz="2300" dirty="0" err="1">
                <a:latin typeface="Arial" pitchFamily="34" charset="0"/>
                <a:cs typeface="Arial" pitchFamily="34" charset="0"/>
              </a:rPr>
              <a:t>môn</a:t>
            </a:r>
            <a:r>
              <a:rPr lang="en-US" sz="2300" dirty="0">
                <a:latin typeface="Arial" pitchFamily="34" charset="0"/>
                <a:cs typeface="Arial" pitchFamily="34" charset="0"/>
              </a:rPr>
              <a:t> </a:t>
            </a:r>
            <a:r>
              <a:rPr lang="en-US" sz="2300" dirty="0" err="1">
                <a:latin typeface="Arial" pitchFamily="34" charset="0"/>
                <a:cs typeface="Arial" pitchFamily="34" charset="0"/>
              </a:rPr>
              <a:t>Khoa</a:t>
            </a:r>
            <a:r>
              <a:rPr lang="en-US" sz="2300" dirty="0">
                <a:latin typeface="Arial" pitchFamily="34" charset="0"/>
                <a:cs typeface="Arial" pitchFamily="34" charset="0"/>
              </a:rPr>
              <a:t> </a:t>
            </a:r>
            <a:r>
              <a:rPr lang="en-US" sz="2300" dirty="0" err="1">
                <a:latin typeface="Arial" pitchFamily="34" charset="0"/>
                <a:cs typeface="Arial" pitchFamily="34" charset="0"/>
              </a:rPr>
              <a:t>học</a:t>
            </a:r>
            <a:r>
              <a:rPr lang="en-US" sz="2300" dirty="0">
                <a:latin typeface="Arial" pitchFamily="34" charset="0"/>
                <a:cs typeface="Arial" pitchFamily="34" charset="0"/>
              </a:rPr>
              <a:t> </a:t>
            </a:r>
            <a:r>
              <a:rPr lang="en-US" sz="2300" dirty="0" err="1">
                <a:latin typeface="Arial" pitchFamily="34" charset="0"/>
                <a:cs typeface="Arial" pitchFamily="34" charset="0"/>
              </a:rPr>
              <a:t>tự</a:t>
            </a:r>
            <a:r>
              <a:rPr lang="en-US" sz="2300" dirty="0">
                <a:latin typeface="Arial" pitchFamily="34" charset="0"/>
                <a:cs typeface="Arial" pitchFamily="34" charset="0"/>
              </a:rPr>
              <a:t> </a:t>
            </a:r>
            <a:r>
              <a:rPr lang="en-US" sz="2300" dirty="0" err="1">
                <a:latin typeface="Arial" pitchFamily="34" charset="0"/>
                <a:cs typeface="Arial" pitchFamily="34" charset="0"/>
              </a:rPr>
              <a:t>nhiên</a:t>
            </a:r>
            <a:r>
              <a:rPr lang="en-US" sz="2300" dirty="0">
                <a:latin typeface="Arial" pitchFamily="34" charset="0"/>
                <a:cs typeface="Arial" pitchFamily="34" charset="0"/>
              </a:rPr>
              <a:t>, </a:t>
            </a:r>
            <a:r>
              <a:rPr lang="en-US" sz="2300" dirty="0" err="1">
                <a:latin typeface="Arial" pitchFamily="34" charset="0"/>
                <a:cs typeface="Arial" pitchFamily="34" charset="0"/>
              </a:rPr>
              <a:t>Mĩ</a:t>
            </a:r>
            <a:r>
              <a:rPr lang="en-US" sz="2300" dirty="0">
                <a:latin typeface="Arial" pitchFamily="34" charset="0"/>
                <a:cs typeface="Arial" pitchFamily="34" charset="0"/>
              </a:rPr>
              <a:t> </a:t>
            </a:r>
            <a:r>
              <a:rPr lang="en-US" sz="2300" dirty="0" err="1">
                <a:latin typeface="Arial" pitchFamily="34" charset="0"/>
                <a:cs typeface="Arial" pitchFamily="34" charset="0"/>
              </a:rPr>
              <a:t>thuật</a:t>
            </a:r>
            <a:r>
              <a:rPr lang="en-US" sz="2300" dirty="0">
                <a:latin typeface="Arial" pitchFamily="34" charset="0"/>
                <a:cs typeface="Arial" pitchFamily="34" charset="0"/>
              </a:rPr>
              <a:t>, </a:t>
            </a:r>
            <a:r>
              <a:rPr lang="en-US" sz="2300" dirty="0" err="1">
                <a:latin typeface="Arial" pitchFamily="34" charset="0"/>
                <a:cs typeface="Arial" pitchFamily="34" charset="0"/>
              </a:rPr>
              <a:t>Hoạt</a:t>
            </a:r>
            <a:r>
              <a:rPr lang="en-US" sz="2300" dirty="0">
                <a:latin typeface="Arial" pitchFamily="34" charset="0"/>
                <a:cs typeface="Arial" pitchFamily="34" charset="0"/>
              </a:rPr>
              <a:t> </a:t>
            </a:r>
            <a:r>
              <a:rPr lang="en-US" sz="2300" dirty="0" err="1">
                <a:latin typeface="Arial" pitchFamily="34" charset="0"/>
                <a:cs typeface="Arial" pitchFamily="34" charset="0"/>
              </a:rPr>
              <a:t>động</a:t>
            </a:r>
            <a:r>
              <a:rPr lang="en-US" sz="2300" dirty="0">
                <a:latin typeface="Arial" pitchFamily="34" charset="0"/>
                <a:cs typeface="Arial" pitchFamily="34" charset="0"/>
              </a:rPr>
              <a:t> </a:t>
            </a:r>
            <a:r>
              <a:rPr lang="en-US" sz="2300" dirty="0" err="1">
                <a:latin typeface="Arial" pitchFamily="34" charset="0"/>
                <a:cs typeface="Arial" pitchFamily="34" charset="0"/>
              </a:rPr>
              <a:t>trải</a:t>
            </a:r>
            <a:r>
              <a:rPr lang="en-US" sz="2300" dirty="0">
                <a:latin typeface="Arial" pitchFamily="34" charset="0"/>
                <a:cs typeface="Arial" pitchFamily="34" charset="0"/>
              </a:rPr>
              <a:t> </a:t>
            </a:r>
            <a:r>
              <a:rPr lang="en-US" sz="2300" dirty="0" err="1">
                <a:latin typeface="Arial" pitchFamily="34" charset="0"/>
                <a:cs typeface="Arial" pitchFamily="34" charset="0"/>
              </a:rPr>
              <a:t>nghiệm</a:t>
            </a:r>
            <a:r>
              <a:rPr lang="en-US" sz="2300" dirty="0">
                <a:latin typeface="Arial" pitchFamily="34" charset="0"/>
                <a:cs typeface="Arial" pitchFamily="34" charset="0"/>
              </a:rPr>
              <a:t> </a:t>
            </a:r>
            <a:r>
              <a:rPr lang="en-US" sz="2300" dirty="0" err="1">
                <a:latin typeface="Arial" pitchFamily="34" charset="0"/>
                <a:cs typeface="Arial" pitchFamily="34" charset="0"/>
              </a:rPr>
              <a:t>phù</a:t>
            </a:r>
            <a:r>
              <a:rPr lang="en-US" sz="2300" dirty="0">
                <a:latin typeface="Arial" pitchFamily="34" charset="0"/>
                <a:cs typeface="Arial" pitchFamily="34" charset="0"/>
              </a:rPr>
              <a:t> </a:t>
            </a:r>
            <a:r>
              <a:rPr lang="en-US" sz="2300" dirty="0" err="1">
                <a:latin typeface="Arial" pitchFamily="34" charset="0"/>
                <a:cs typeface="Arial" pitchFamily="34" charset="0"/>
              </a:rPr>
              <a:t>hợp</a:t>
            </a:r>
            <a:r>
              <a:rPr lang="en-US" sz="2300" dirty="0">
                <a:latin typeface="Arial" pitchFamily="34" charset="0"/>
                <a:cs typeface="Arial" pitchFamily="34" charset="0"/>
              </a:rPr>
              <a:t> </a:t>
            </a:r>
            <a:r>
              <a:rPr lang="en-US" sz="2300" dirty="0" err="1">
                <a:latin typeface="Arial" pitchFamily="34" charset="0"/>
                <a:cs typeface="Arial" pitchFamily="34" charset="0"/>
              </a:rPr>
              <a:t>với</a:t>
            </a:r>
            <a:r>
              <a:rPr lang="en-US" sz="2300" dirty="0">
                <a:latin typeface="Arial" pitchFamily="34" charset="0"/>
                <a:cs typeface="Arial" pitchFamily="34" charset="0"/>
              </a:rPr>
              <a:t> </a:t>
            </a:r>
            <a:r>
              <a:rPr lang="en-US" sz="2300" dirty="0" err="1">
                <a:latin typeface="Arial" pitchFamily="34" charset="0"/>
                <a:cs typeface="Arial" pitchFamily="34" charset="0"/>
              </a:rPr>
              <a:t>định</a:t>
            </a:r>
            <a:r>
              <a:rPr lang="en-US" sz="2300" dirty="0">
                <a:latin typeface="Arial" pitchFamily="34" charset="0"/>
                <a:cs typeface="Arial" pitchFamily="34" charset="0"/>
              </a:rPr>
              <a:t> </a:t>
            </a:r>
            <a:r>
              <a:rPr lang="en-US" sz="2300" dirty="0" err="1">
                <a:latin typeface="Arial" pitchFamily="34" charset="0"/>
                <a:cs typeface="Arial" pitchFamily="34" charset="0"/>
              </a:rPr>
              <a:t>hướng</a:t>
            </a:r>
            <a:r>
              <a:rPr lang="en-US" sz="2300" dirty="0">
                <a:latin typeface="Arial" pitchFamily="34" charset="0"/>
                <a:cs typeface="Arial" pitchFamily="34" charset="0"/>
              </a:rPr>
              <a:t> </a:t>
            </a:r>
            <a:r>
              <a:rPr lang="en-US" sz="2300" dirty="0" err="1">
                <a:latin typeface="Arial" pitchFamily="34" charset="0"/>
                <a:cs typeface="Arial" pitchFamily="34" charset="0"/>
              </a:rPr>
              <a:t>phát</a:t>
            </a:r>
            <a:r>
              <a:rPr lang="en-US" sz="2300" dirty="0">
                <a:latin typeface="Arial" pitchFamily="34" charset="0"/>
                <a:cs typeface="Arial" pitchFamily="34" charset="0"/>
              </a:rPr>
              <a:t> </a:t>
            </a:r>
            <a:r>
              <a:rPr lang="en-US" sz="2300" dirty="0" err="1">
                <a:latin typeface="Arial" pitchFamily="34" charset="0"/>
                <a:cs typeface="Arial" pitchFamily="34" charset="0"/>
              </a:rPr>
              <a:t>triển</a:t>
            </a:r>
            <a:r>
              <a:rPr lang="en-US" sz="2300" dirty="0">
                <a:latin typeface="Arial" pitchFamily="34" charset="0"/>
                <a:cs typeface="Arial" pitchFamily="34" charset="0"/>
              </a:rPr>
              <a:t> </a:t>
            </a:r>
            <a:r>
              <a:rPr lang="en-US" sz="2300" dirty="0" err="1">
                <a:latin typeface="Arial" pitchFamily="34" charset="0"/>
                <a:cs typeface="Arial" pitchFamily="34" charset="0"/>
              </a:rPr>
              <a:t>năng</a:t>
            </a:r>
            <a:r>
              <a:rPr lang="en-US" sz="2300" dirty="0">
                <a:latin typeface="Arial" pitchFamily="34" charset="0"/>
                <a:cs typeface="Arial" pitchFamily="34" charset="0"/>
              </a:rPr>
              <a:t> </a:t>
            </a:r>
            <a:r>
              <a:rPr lang="en-US" sz="2300" dirty="0" err="1">
                <a:latin typeface="Arial" pitchFamily="34" charset="0"/>
                <a:cs typeface="Arial" pitchFamily="34" charset="0"/>
              </a:rPr>
              <a:t>lực</a:t>
            </a:r>
            <a:r>
              <a:rPr lang="en-US" sz="2300" dirty="0">
                <a:latin typeface="Arial" pitchFamily="34" charset="0"/>
                <a:cs typeface="Arial" pitchFamily="34" charset="0"/>
              </a:rPr>
              <a:t> </a:t>
            </a:r>
            <a:r>
              <a:rPr lang="en-US" sz="2300" dirty="0" err="1">
                <a:latin typeface="Arial" pitchFamily="34" charset="0"/>
                <a:cs typeface="Arial" pitchFamily="34" charset="0"/>
              </a:rPr>
              <a:t>một</a:t>
            </a:r>
            <a:r>
              <a:rPr lang="en-US" sz="2300" dirty="0">
                <a:latin typeface="Arial" pitchFamily="34" charset="0"/>
                <a:cs typeface="Arial" pitchFamily="34" charset="0"/>
              </a:rPr>
              <a:t> </a:t>
            </a:r>
            <a:r>
              <a:rPr lang="en-US" sz="2300" dirty="0" err="1">
                <a:latin typeface="Arial" pitchFamily="34" charset="0"/>
                <a:cs typeface="Arial" pitchFamily="34" charset="0"/>
              </a:rPr>
              <a:t>cách</a:t>
            </a:r>
            <a:r>
              <a:rPr lang="en-US" sz="2300" dirty="0">
                <a:latin typeface="Arial" pitchFamily="34" charset="0"/>
                <a:cs typeface="Arial" pitchFamily="34" charset="0"/>
              </a:rPr>
              <a:t> </a:t>
            </a:r>
            <a:r>
              <a:rPr lang="en-US" sz="2300" dirty="0" err="1">
                <a:latin typeface="Arial" pitchFamily="34" charset="0"/>
                <a:cs typeface="Arial" pitchFamily="34" charset="0"/>
              </a:rPr>
              <a:t>toàn</a:t>
            </a:r>
            <a:r>
              <a:rPr lang="en-US" sz="2300" dirty="0">
                <a:latin typeface="Arial" pitchFamily="34" charset="0"/>
                <a:cs typeface="Arial" pitchFamily="34" charset="0"/>
              </a:rPr>
              <a:t> </a:t>
            </a:r>
            <a:r>
              <a:rPr lang="en-US" sz="2300" dirty="0" err="1">
                <a:latin typeface="Arial" pitchFamily="34" charset="0"/>
                <a:cs typeface="Arial" pitchFamily="34" charset="0"/>
              </a:rPr>
              <a:t>diện</a:t>
            </a:r>
            <a:r>
              <a:rPr lang="en-US" sz="2300" dirty="0">
                <a:latin typeface="Arial" pitchFamily="34" charset="0"/>
                <a:cs typeface="Arial" pitchFamily="34" charset="0"/>
              </a:rPr>
              <a:t> </a:t>
            </a:r>
            <a:r>
              <a:rPr lang="en-US" sz="2300" dirty="0" err="1">
                <a:latin typeface="Arial" pitchFamily="34" charset="0"/>
                <a:cs typeface="Arial" pitchFamily="34" charset="0"/>
              </a:rPr>
              <a:t>cho</a:t>
            </a:r>
            <a:r>
              <a:rPr lang="en-US" sz="2300" dirty="0">
                <a:latin typeface="Arial" pitchFamily="34" charset="0"/>
                <a:cs typeface="Arial" pitchFamily="34" charset="0"/>
              </a:rPr>
              <a:t> HS.</a:t>
            </a:r>
          </a:p>
          <a:p>
            <a:pPr algn="just"/>
            <a:r>
              <a:rPr lang="en-US" sz="2300" dirty="0" smtClean="0">
                <a:latin typeface="Arial" pitchFamily="34" charset="0"/>
                <a:cs typeface="Arial" pitchFamily="34" charset="0"/>
              </a:rPr>
              <a:t>	- </a:t>
            </a:r>
            <a:r>
              <a:rPr lang="en-US" sz="2300" dirty="0" err="1">
                <a:latin typeface="Arial" pitchFamily="34" charset="0"/>
                <a:cs typeface="Arial" pitchFamily="34" charset="0"/>
              </a:rPr>
              <a:t>Nội</a:t>
            </a:r>
            <a:r>
              <a:rPr lang="en-US" sz="2300" dirty="0">
                <a:latin typeface="Arial" pitchFamily="34" charset="0"/>
                <a:cs typeface="Arial" pitchFamily="34" charset="0"/>
              </a:rPr>
              <a:t> dung </a:t>
            </a:r>
            <a:r>
              <a:rPr lang="en-US" sz="2300" dirty="0" err="1">
                <a:latin typeface="Arial" pitchFamily="34" charset="0"/>
                <a:cs typeface="Arial" pitchFamily="34" charset="0"/>
              </a:rPr>
              <a:t>các</a:t>
            </a:r>
            <a:r>
              <a:rPr lang="en-US" sz="2300" dirty="0">
                <a:latin typeface="Arial" pitchFamily="34" charset="0"/>
                <a:cs typeface="Arial" pitchFamily="34" charset="0"/>
              </a:rPr>
              <a:t> </a:t>
            </a:r>
            <a:r>
              <a:rPr lang="en-US" sz="2300" dirty="0" err="1">
                <a:latin typeface="Arial" pitchFamily="34" charset="0"/>
                <a:cs typeface="Arial" pitchFamily="34" charset="0"/>
              </a:rPr>
              <a:t>chủ</a:t>
            </a:r>
            <a:r>
              <a:rPr lang="en-US" sz="2300" dirty="0">
                <a:latin typeface="Arial" pitchFamily="34" charset="0"/>
                <a:cs typeface="Arial" pitchFamily="34" charset="0"/>
              </a:rPr>
              <a:t> </a:t>
            </a:r>
            <a:r>
              <a:rPr lang="en-US" sz="2300" dirty="0" err="1">
                <a:latin typeface="Arial" pitchFamily="34" charset="0"/>
                <a:cs typeface="Arial" pitchFamily="34" charset="0"/>
              </a:rPr>
              <a:t>đề</a:t>
            </a:r>
            <a:r>
              <a:rPr lang="en-US" sz="2300" dirty="0">
                <a:latin typeface="Arial" pitchFamily="34" charset="0"/>
                <a:cs typeface="Arial" pitchFamily="34" charset="0"/>
              </a:rPr>
              <a:t> /</a:t>
            </a:r>
            <a:r>
              <a:rPr lang="en-US" sz="2300" dirty="0" err="1">
                <a:latin typeface="Arial" pitchFamily="34" charset="0"/>
                <a:cs typeface="Arial" pitchFamily="34" charset="0"/>
              </a:rPr>
              <a:t>bài</a:t>
            </a:r>
            <a:r>
              <a:rPr lang="en-US" sz="2300" dirty="0">
                <a:latin typeface="Arial" pitchFamily="34" charset="0"/>
                <a:cs typeface="Arial" pitchFamily="34" charset="0"/>
              </a:rPr>
              <a:t> </a:t>
            </a:r>
            <a:r>
              <a:rPr lang="en-US" sz="2300" dirty="0" err="1">
                <a:latin typeface="Arial" pitchFamily="34" charset="0"/>
                <a:cs typeface="Arial" pitchFamily="34" charset="0"/>
              </a:rPr>
              <a:t>học</a:t>
            </a:r>
            <a:r>
              <a:rPr lang="en-US" sz="2300" dirty="0">
                <a:latin typeface="Arial" pitchFamily="34" charset="0"/>
                <a:cs typeface="Arial" pitchFamily="34" charset="0"/>
              </a:rPr>
              <a:t> </a:t>
            </a:r>
            <a:r>
              <a:rPr lang="en-US" sz="2300" dirty="0" err="1">
                <a:latin typeface="Arial" pitchFamily="34" charset="0"/>
                <a:cs typeface="Arial" pitchFamily="34" charset="0"/>
              </a:rPr>
              <a:t>được</a:t>
            </a:r>
            <a:r>
              <a:rPr lang="en-US" sz="2300" dirty="0">
                <a:latin typeface="Arial" pitchFamily="34" charset="0"/>
                <a:cs typeface="Arial" pitchFamily="34" charset="0"/>
              </a:rPr>
              <a:t> </a:t>
            </a:r>
            <a:r>
              <a:rPr lang="en-US" sz="2300" dirty="0" err="1">
                <a:latin typeface="Arial" pitchFamily="34" charset="0"/>
                <a:cs typeface="Arial" pitchFamily="34" charset="0"/>
              </a:rPr>
              <a:t>thiết</a:t>
            </a:r>
            <a:r>
              <a:rPr lang="en-US" sz="2300" dirty="0">
                <a:latin typeface="Arial" pitchFamily="34" charset="0"/>
                <a:cs typeface="Arial" pitchFamily="34" charset="0"/>
              </a:rPr>
              <a:t> </a:t>
            </a:r>
            <a:r>
              <a:rPr lang="en-US" sz="2300" dirty="0" err="1">
                <a:latin typeface="Arial" pitchFamily="34" charset="0"/>
                <a:cs typeface="Arial" pitchFamily="34" charset="0"/>
              </a:rPr>
              <a:t>kế</a:t>
            </a:r>
            <a:r>
              <a:rPr lang="en-US" sz="2300" dirty="0">
                <a:latin typeface="Arial" pitchFamily="34" charset="0"/>
                <a:cs typeface="Arial" pitchFamily="34" charset="0"/>
              </a:rPr>
              <a:t> </a:t>
            </a:r>
            <a:r>
              <a:rPr lang="en-US" sz="2300" dirty="0" err="1">
                <a:latin typeface="Arial" pitchFamily="34" charset="0"/>
                <a:cs typeface="Arial" pitchFamily="34" charset="0"/>
              </a:rPr>
              <a:t>thể</a:t>
            </a:r>
            <a:r>
              <a:rPr lang="en-US" sz="2300" dirty="0">
                <a:latin typeface="Arial" pitchFamily="34" charset="0"/>
                <a:cs typeface="Arial" pitchFamily="34" charset="0"/>
              </a:rPr>
              <a:t> </a:t>
            </a:r>
            <a:r>
              <a:rPr lang="en-US" sz="2300" dirty="0" err="1">
                <a:latin typeface="Arial" pitchFamily="34" charset="0"/>
                <a:cs typeface="Arial" pitchFamily="34" charset="0"/>
              </a:rPr>
              <a:t>hiện</a:t>
            </a:r>
            <a:r>
              <a:rPr lang="en-US" sz="2300" dirty="0">
                <a:latin typeface="Arial" pitchFamily="34" charset="0"/>
                <a:cs typeface="Arial" pitchFamily="34" charset="0"/>
              </a:rPr>
              <a:t> </a:t>
            </a:r>
            <a:r>
              <a:rPr lang="en-US" sz="2300" dirty="0" err="1">
                <a:latin typeface="Arial" pitchFamily="34" charset="0"/>
                <a:cs typeface="Arial" pitchFamily="34" charset="0"/>
              </a:rPr>
              <a:t>tính</a:t>
            </a:r>
            <a:r>
              <a:rPr lang="en-US" sz="2300" dirty="0">
                <a:latin typeface="Arial" pitchFamily="34" charset="0"/>
                <a:cs typeface="Arial" pitchFamily="34" charset="0"/>
              </a:rPr>
              <a:t> </a:t>
            </a:r>
            <a:r>
              <a:rPr lang="en-US" sz="2300" dirty="0" err="1">
                <a:latin typeface="Arial" pitchFamily="34" charset="0"/>
                <a:cs typeface="Arial" pitchFamily="34" charset="0"/>
              </a:rPr>
              <a:t>đặc</a:t>
            </a:r>
            <a:r>
              <a:rPr lang="en-US" sz="2300" dirty="0">
                <a:latin typeface="Arial" pitchFamily="34" charset="0"/>
                <a:cs typeface="Arial" pitchFamily="34" charset="0"/>
              </a:rPr>
              <a:t> </a:t>
            </a:r>
            <a:r>
              <a:rPr lang="en-US" sz="2300" dirty="0" err="1">
                <a:latin typeface="Arial" pitchFamily="34" charset="0"/>
                <a:cs typeface="Arial" pitchFamily="34" charset="0"/>
              </a:rPr>
              <a:t>thù</a:t>
            </a:r>
            <a:r>
              <a:rPr lang="en-US" sz="2300" dirty="0">
                <a:latin typeface="Arial" pitchFamily="34" charset="0"/>
                <a:cs typeface="Arial" pitchFamily="34" charset="0"/>
              </a:rPr>
              <a:t> </a:t>
            </a:r>
            <a:r>
              <a:rPr lang="en-US" sz="2300" dirty="0" err="1">
                <a:latin typeface="Arial" pitchFamily="34" charset="0"/>
                <a:cs typeface="Arial" pitchFamily="34" charset="0"/>
              </a:rPr>
              <a:t>của</a:t>
            </a:r>
            <a:r>
              <a:rPr lang="en-US" sz="2300" dirty="0">
                <a:latin typeface="Arial" pitchFamily="34" charset="0"/>
                <a:cs typeface="Arial" pitchFamily="34" charset="0"/>
              </a:rPr>
              <a:t> </a:t>
            </a:r>
            <a:r>
              <a:rPr lang="en-US" sz="2300" dirty="0" err="1">
                <a:latin typeface="Arial" pitchFamily="34" charset="0"/>
                <a:cs typeface="Arial" pitchFamily="34" charset="0"/>
              </a:rPr>
              <a:t>công</a:t>
            </a:r>
            <a:r>
              <a:rPr lang="en-US" sz="2300" dirty="0">
                <a:latin typeface="Arial" pitchFamily="34" charset="0"/>
                <a:cs typeface="Arial" pitchFamily="34" charset="0"/>
              </a:rPr>
              <a:t> </a:t>
            </a:r>
            <a:r>
              <a:rPr lang="en-US" sz="2300" dirty="0" err="1">
                <a:latin typeface="Arial" pitchFamily="34" charset="0"/>
                <a:cs typeface="Arial" pitchFamily="34" charset="0"/>
              </a:rPr>
              <a:t>nghệ</a:t>
            </a:r>
            <a:r>
              <a:rPr lang="en-US" sz="2300" dirty="0">
                <a:latin typeface="Arial" pitchFamily="34" charset="0"/>
                <a:cs typeface="Arial" pitchFamily="34" charset="0"/>
              </a:rPr>
              <a:t> </a:t>
            </a:r>
            <a:r>
              <a:rPr lang="en-US" sz="2300" dirty="0" err="1">
                <a:latin typeface="Arial" pitchFamily="34" charset="0"/>
                <a:cs typeface="Arial" pitchFamily="34" charset="0"/>
              </a:rPr>
              <a:t>theo</a:t>
            </a:r>
            <a:r>
              <a:rPr lang="en-US" sz="2300" dirty="0">
                <a:latin typeface="Arial" pitchFamily="34" charset="0"/>
                <a:cs typeface="Arial" pitchFamily="34" charset="0"/>
              </a:rPr>
              <a:t> </a:t>
            </a:r>
            <a:r>
              <a:rPr lang="en-US" sz="2300" dirty="0" err="1">
                <a:latin typeface="Arial" pitchFamily="34" charset="0"/>
                <a:cs typeface="Arial" pitchFamily="34" charset="0"/>
              </a:rPr>
              <a:t>phương</a:t>
            </a:r>
            <a:r>
              <a:rPr lang="en-US" sz="2300" dirty="0">
                <a:latin typeface="Arial" pitchFamily="34" charset="0"/>
                <a:cs typeface="Arial" pitchFamily="34" charset="0"/>
              </a:rPr>
              <a:t> </a:t>
            </a:r>
            <a:r>
              <a:rPr lang="en-US" sz="2300" dirty="0" err="1">
                <a:latin typeface="Arial" pitchFamily="34" charset="0"/>
                <a:cs typeface="Arial" pitchFamily="34" charset="0"/>
              </a:rPr>
              <a:t>châm</a:t>
            </a:r>
            <a:r>
              <a:rPr lang="en-US" sz="2300" dirty="0">
                <a:latin typeface="Arial" pitchFamily="34" charset="0"/>
                <a:cs typeface="Arial" pitchFamily="34" charset="0"/>
              </a:rPr>
              <a:t> </a:t>
            </a:r>
            <a:r>
              <a:rPr lang="en-US" sz="2300" dirty="0" err="1">
                <a:latin typeface="Arial" pitchFamily="34" charset="0"/>
                <a:cs typeface="Arial" pitchFamily="34" charset="0"/>
              </a:rPr>
              <a:t>nhẹ</a:t>
            </a:r>
            <a:r>
              <a:rPr lang="en-US" sz="2300" dirty="0">
                <a:latin typeface="Arial" pitchFamily="34" charset="0"/>
                <a:cs typeface="Arial" pitchFamily="34" charset="0"/>
              </a:rPr>
              <a:t> </a:t>
            </a:r>
            <a:r>
              <a:rPr lang="en-US" sz="2300" dirty="0" err="1">
                <a:latin typeface="Arial" pitchFamily="34" charset="0"/>
                <a:cs typeface="Arial" pitchFamily="34" charset="0"/>
              </a:rPr>
              <a:t>nhàng</a:t>
            </a:r>
            <a:r>
              <a:rPr lang="en-US" sz="2300" dirty="0">
                <a:latin typeface="Arial" pitchFamily="34" charset="0"/>
                <a:cs typeface="Arial" pitchFamily="34" charset="0"/>
              </a:rPr>
              <a:t> – </a:t>
            </a:r>
            <a:r>
              <a:rPr lang="en-US" sz="2300" dirty="0" err="1">
                <a:latin typeface="Arial" pitchFamily="34" charset="0"/>
                <a:cs typeface="Arial" pitchFamily="34" charset="0"/>
              </a:rPr>
              <a:t>hấp</a:t>
            </a:r>
            <a:r>
              <a:rPr lang="en-US" sz="2300" dirty="0">
                <a:latin typeface="Arial" pitchFamily="34" charset="0"/>
                <a:cs typeface="Arial" pitchFamily="34" charset="0"/>
              </a:rPr>
              <a:t> </a:t>
            </a:r>
            <a:r>
              <a:rPr lang="en-US" sz="2300" dirty="0" err="1">
                <a:latin typeface="Arial" pitchFamily="34" charset="0"/>
                <a:cs typeface="Arial" pitchFamily="34" charset="0"/>
              </a:rPr>
              <a:t>dẫn</a:t>
            </a:r>
            <a:r>
              <a:rPr lang="en-US" sz="2300" dirty="0">
                <a:latin typeface="Arial" pitchFamily="34" charset="0"/>
                <a:cs typeface="Arial" pitchFamily="34" charset="0"/>
              </a:rPr>
              <a:t> </a:t>
            </a:r>
            <a:r>
              <a:rPr lang="en-US" sz="2300" dirty="0" err="1">
                <a:latin typeface="Arial" pitchFamily="34" charset="0"/>
                <a:cs typeface="Arial" pitchFamily="34" charset="0"/>
              </a:rPr>
              <a:t>thiết</a:t>
            </a:r>
            <a:r>
              <a:rPr lang="en-US" sz="2300" dirty="0">
                <a:latin typeface="Arial" pitchFamily="34" charset="0"/>
                <a:cs typeface="Arial" pitchFamily="34" charset="0"/>
              </a:rPr>
              <a:t> </a:t>
            </a:r>
            <a:r>
              <a:rPr lang="en-US" sz="2300" dirty="0" err="1">
                <a:latin typeface="Arial" pitchFamily="34" charset="0"/>
                <a:cs typeface="Arial" pitchFamily="34" charset="0"/>
              </a:rPr>
              <a:t>thực</a:t>
            </a:r>
            <a:r>
              <a:rPr lang="en-US" sz="2300" dirty="0">
                <a:latin typeface="Arial" pitchFamily="34" charset="0"/>
                <a:cs typeface="Arial" pitchFamily="34" charset="0"/>
              </a:rPr>
              <a:t>.</a:t>
            </a:r>
          </a:p>
          <a:p>
            <a:pPr algn="just"/>
            <a:endParaRPr lang="en-US" sz="2400" dirty="0">
              <a:latin typeface="Arial" pitchFamily="34" charset="0"/>
              <a:cs typeface="Arial" pitchFamily="34" charset="0"/>
            </a:endParaRPr>
          </a:p>
        </p:txBody>
      </p:sp>
      <p:sp>
        <p:nvSpPr>
          <p:cNvPr id="2" name="TextBox 1"/>
          <p:cNvSpPr txBox="1"/>
          <p:nvPr/>
        </p:nvSpPr>
        <p:spPr>
          <a:xfrm>
            <a:off x="231571" y="1508523"/>
            <a:ext cx="2881251" cy="830997"/>
          </a:xfrm>
          <a:prstGeom prst="rect">
            <a:avLst/>
          </a:prstGeom>
          <a:noFill/>
        </p:spPr>
        <p:txBody>
          <a:bodyPr wrap="square" rtlCol="0">
            <a:spAutoFit/>
          </a:bodyPr>
          <a:lstStyle/>
          <a:p>
            <a:r>
              <a:rPr lang="en-US" sz="2400" b="1" dirty="0">
                <a:latin typeface="Arial" pitchFamily="34" charset="0"/>
                <a:cs typeface="Arial" pitchFamily="34" charset="0"/>
              </a:rPr>
              <a:t>2. </a:t>
            </a:r>
            <a:r>
              <a:rPr lang="en-US" sz="2400" b="1" dirty="0" err="1">
                <a:latin typeface="Arial" pitchFamily="34" charset="0"/>
                <a:cs typeface="Arial" pitchFamily="34" charset="0"/>
              </a:rPr>
              <a:t>Đặc</a:t>
            </a:r>
            <a:r>
              <a:rPr lang="en-US" sz="2400" b="1" dirty="0">
                <a:latin typeface="Arial" pitchFamily="34" charset="0"/>
                <a:cs typeface="Arial" pitchFamily="34" charset="0"/>
              </a:rPr>
              <a:t> </a:t>
            </a:r>
            <a:r>
              <a:rPr lang="en-US" sz="2400" b="1" dirty="0" err="1">
                <a:latin typeface="Arial" pitchFamily="34" charset="0"/>
                <a:cs typeface="Arial" pitchFamily="34" charset="0"/>
              </a:rPr>
              <a:t>điểm</a:t>
            </a:r>
            <a:endParaRPr lang="en-US" sz="2400" dirty="0">
              <a:latin typeface="Arial" pitchFamily="34" charset="0"/>
              <a:cs typeface="Arial" pitchFamily="34" charset="0"/>
            </a:endParaRPr>
          </a:p>
          <a:p>
            <a:endParaRPr lang="en-US" sz="2400" b="1" dirty="0"/>
          </a:p>
        </p:txBody>
      </p:sp>
    </p:spTree>
    <p:extLst>
      <p:ext uri="{BB962C8B-B14F-4D97-AF65-F5344CB8AC3E}">
        <p14:creationId xmlns:p14="http://schemas.microsoft.com/office/powerpoint/2010/main" val="282622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171" y="304800"/>
            <a:ext cx="6539765" cy="484146"/>
          </a:xfrm>
        </p:spPr>
        <p:txBody>
          <a:bodyPr>
            <a:normAutofit fontScale="90000"/>
          </a:bodyPr>
          <a:lstStyle/>
          <a:p>
            <a:pPr algn="ct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Kiểm</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tra</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đánh</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giá</a:t>
            </a:r>
            <a:r>
              <a:rPr lang="en-US" sz="2400" b="1" dirty="0">
                <a:solidFill>
                  <a:srgbClr val="FFFF00"/>
                </a:solidFill>
                <a:effectLst>
                  <a:outerShdw blurRad="38100" dist="38100" dir="2700000" algn="tl">
                    <a:srgbClr val="000000">
                      <a:alpha val="43137"/>
                    </a:srgbClr>
                  </a:outerShdw>
                </a:effectLst>
                <a:ea typeface="+mn-ea"/>
              </a:rPr>
              <a:t/>
            </a:r>
            <a:br>
              <a:rPr lang="en-US" sz="2400" b="1" dirty="0">
                <a:solidFill>
                  <a:srgbClr val="FFFF00"/>
                </a:solidFill>
                <a:effectLst>
                  <a:outerShdw blurRad="38100" dist="38100" dir="2700000" algn="tl">
                    <a:srgbClr val="000000">
                      <a:alpha val="43137"/>
                    </a:srgbClr>
                  </a:outerShdw>
                </a:effectLst>
                <a:ea typeface="+mn-ea"/>
              </a:rPr>
            </a:br>
            <a:r>
              <a:rPr lang="en-US" sz="1950" b="1" dirty="0">
                <a:solidFill>
                  <a:srgbClr val="FF0000"/>
                </a:solidFill>
                <a:effectLst>
                  <a:outerShdw blurRad="38100" dist="38100" dir="2700000" algn="tl">
                    <a:srgbClr val="000000">
                      <a:alpha val="43137"/>
                    </a:srgbClr>
                  </a:outerShdw>
                </a:effectLst>
                <a:ea typeface="+mn-ea"/>
              </a:rPr>
              <a:t>(Theo </a:t>
            </a:r>
            <a:r>
              <a:rPr lang="en-US" sz="1950" b="1" dirty="0" err="1">
                <a:solidFill>
                  <a:srgbClr val="FF0000"/>
                </a:solidFill>
                <a:effectLst>
                  <a:outerShdw blurRad="38100" dist="38100" dir="2700000" algn="tl">
                    <a:srgbClr val="000000">
                      <a:alpha val="43137"/>
                    </a:srgbClr>
                  </a:outerShdw>
                </a:effectLst>
                <a:ea typeface="+mn-ea"/>
              </a:rPr>
              <a:t>Thông</a:t>
            </a:r>
            <a:r>
              <a:rPr lang="en-US" sz="1950" b="1" dirty="0">
                <a:solidFill>
                  <a:srgbClr val="FF0000"/>
                </a:solidFill>
                <a:effectLst>
                  <a:outerShdw blurRad="38100" dist="38100" dir="2700000" algn="tl">
                    <a:srgbClr val="000000">
                      <a:alpha val="43137"/>
                    </a:srgbClr>
                  </a:outerShdw>
                </a:effectLst>
                <a:ea typeface="+mn-ea"/>
              </a:rPr>
              <a:t> </a:t>
            </a:r>
            <a:r>
              <a:rPr lang="en-US" sz="1950" b="1" dirty="0" err="1">
                <a:solidFill>
                  <a:srgbClr val="FF0000"/>
                </a:solidFill>
                <a:effectLst>
                  <a:outerShdw blurRad="38100" dist="38100" dir="2700000" algn="tl">
                    <a:srgbClr val="000000">
                      <a:alpha val="43137"/>
                    </a:srgbClr>
                  </a:outerShdw>
                </a:effectLst>
                <a:ea typeface="+mn-ea"/>
              </a:rPr>
              <a:t>tư</a:t>
            </a:r>
            <a:r>
              <a:rPr lang="en-US" sz="1950" b="1" dirty="0">
                <a:solidFill>
                  <a:srgbClr val="FF0000"/>
                </a:solidFill>
                <a:effectLst>
                  <a:outerShdw blurRad="38100" dist="38100" dir="2700000" algn="tl">
                    <a:srgbClr val="000000">
                      <a:alpha val="43137"/>
                    </a:srgbClr>
                  </a:outerShdw>
                </a:effectLst>
                <a:ea typeface="+mn-ea"/>
              </a:rPr>
              <a:t> 27)</a:t>
            </a:r>
            <a:endParaRPr lang="en-US" dirty="0">
              <a:solidFill>
                <a:srgbClr val="FF0000"/>
              </a:solidFill>
            </a:endParaRP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60</a:t>
            </a:fld>
            <a:endParaRPr lang="vi-VN" dirty="0">
              <a:solidFill>
                <a:prstClr val="black"/>
              </a:solidFill>
            </a:endParaRPr>
          </a:p>
        </p:txBody>
      </p:sp>
      <p:sp>
        <p:nvSpPr>
          <p:cNvPr id="5" name="Rectangle 4"/>
          <p:cNvSpPr/>
          <p:nvPr/>
        </p:nvSpPr>
        <p:spPr>
          <a:xfrm>
            <a:off x="763703" y="990600"/>
            <a:ext cx="7886700" cy="3837525"/>
          </a:xfrm>
          <a:prstGeom prst="rect">
            <a:avLst/>
          </a:prstGeom>
        </p:spPr>
        <p:txBody>
          <a:bodyPr wrap="square">
            <a:spAutoFit/>
          </a:bodyPr>
          <a:lstStyle/>
          <a:p>
            <a:pPr marR="2858" indent="336947" algn="just" fontAlgn="base">
              <a:lnSpc>
                <a:spcPct val="127000"/>
              </a:lnSpc>
              <a:spcAft>
                <a:spcPts val="173"/>
              </a:spcAft>
              <a:buClr>
                <a:srgbClr val="000000"/>
              </a:buClr>
              <a:buSzPts val="1300"/>
            </a:pP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Bài</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tra</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sửa</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xét</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cho</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theo</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thang</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10,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cho</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thập</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cho</a:t>
            </a:r>
            <a:r>
              <a:rPr lang="en-US" sz="21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HS. </a:t>
            </a:r>
          </a:p>
          <a:p>
            <a:pPr marR="2858" indent="336947" algn="just" fontAlgn="base">
              <a:lnSpc>
                <a:spcPct val="127000"/>
              </a:lnSpc>
              <a:spcAft>
                <a:spcPts val="173"/>
              </a:spcAft>
              <a:buClr>
                <a:srgbClr val="000000"/>
              </a:buClr>
              <a:buSzPts val="1300"/>
            </a:pP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Điểm</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của</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bài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kiểm</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tra</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định</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kì</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không</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dùng</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để</a:t>
            </a:r>
            <a:r>
              <a:rPr lang="en-US" sz="2100" dirty="0">
                <a:solidFill>
                  <a:srgbClr val="000000"/>
                </a:solidFill>
                <a:latin typeface="Times New Roman" panose="02020603050405020304" pitchFamily="18" charset="0"/>
                <a:ea typeface="Times New Roman" panose="02020603050405020304" pitchFamily="18" charset="0"/>
              </a:rPr>
              <a:t> so </a:t>
            </a:r>
            <a:r>
              <a:rPr lang="en-US" sz="2100" dirty="0" err="1">
                <a:solidFill>
                  <a:srgbClr val="000000"/>
                </a:solidFill>
                <a:latin typeface="Times New Roman" panose="02020603050405020304" pitchFamily="18" charset="0"/>
                <a:ea typeface="Times New Roman" panose="02020603050405020304" pitchFamily="18" charset="0"/>
              </a:rPr>
              <a:t>sánh</a:t>
            </a:r>
            <a:r>
              <a:rPr lang="en-US" sz="2100" dirty="0">
                <a:solidFill>
                  <a:srgbClr val="000000"/>
                </a:solidFill>
                <a:latin typeface="Times New Roman" panose="02020603050405020304" pitchFamily="18" charset="0"/>
                <a:ea typeface="Times New Roman" panose="02020603050405020304" pitchFamily="18" charset="0"/>
              </a:rPr>
              <a:t> HS </a:t>
            </a:r>
            <a:r>
              <a:rPr lang="en-US" sz="2100" dirty="0" err="1">
                <a:solidFill>
                  <a:srgbClr val="000000"/>
                </a:solidFill>
                <a:latin typeface="Times New Roman" panose="02020603050405020304" pitchFamily="18" charset="0"/>
                <a:ea typeface="Times New Roman" panose="02020603050405020304" pitchFamily="18" charset="0"/>
              </a:rPr>
              <a:t>này</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với</a:t>
            </a:r>
            <a:r>
              <a:rPr lang="en-US" sz="2100" dirty="0">
                <a:solidFill>
                  <a:srgbClr val="000000"/>
                </a:solidFill>
                <a:latin typeface="Times New Roman" panose="02020603050405020304" pitchFamily="18" charset="0"/>
                <a:ea typeface="Times New Roman" panose="02020603050405020304" pitchFamily="18" charset="0"/>
              </a:rPr>
              <a:t> HS </a:t>
            </a:r>
            <a:r>
              <a:rPr lang="en-US" sz="2100" dirty="0" err="1">
                <a:solidFill>
                  <a:srgbClr val="000000"/>
                </a:solidFill>
                <a:latin typeface="Times New Roman" panose="02020603050405020304" pitchFamily="18" charset="0"/>
                <a:ea typeface="Times New Roman" panose="02020603050405020304" pitchFamily="18" charset="0"/>
              </a:rPr>
              <a:t>khác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Nếu</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kết</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quả</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bài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kiểm</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tra</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cuối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học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kì</a:t>
            </a:r>
            <a:r>
              <a:rPr lang="en-US" sz="2100" dirty="0">
                <a:solidFill>
                  <a:srgbClr val="000000"/>
                </a:solidFill>
                <a:latin typeface="Times New Roman" panose="02020603050405020304" pitchFamily="18" charset="0"/>
                <a:ea typeface="Times New Roman" panose="02020603050405020304" pitchFamily="18" charset="0"/>
              </a:rPr>
              <a:t> I </a:t>
            </a:r>
            <a:r>
              <a:rPr lang="en-US" sz="2100" dirty="0" err="1">
                <a:solidFill>
                  <a:srgbClr val="000000"/>
                </a:solidFill>
                <a:latin typeface="Times New Roman" panose="02020603050405020304" pitchFamily="18" charset="0"/>
                <a:ea typeface="Times New Roman" panose="02020603050405020304" pitchFamily="18" charset="0"/>
              </a:rPr>
              <a:t>và</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cuối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năm</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học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bất</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thường</a:t>
            </a:r>
            <a:r>
              <a:rPr lang="en-US" sz="2100" dirty="0">
                <a:solidFill>
                  <a:srgbClr val="000000"/>
                </a:solidFill>
                <a:latin typeface="Times New Roman" panose="02020603050405020304" pitchFamily="18" charset="0"/>
                <a:ea typeface="Times New Roman" panose="02020603050405020304" pitchFamily="18" charset="0"/>
              </a:rPr>
              <a:t> so </a:t>
            </a:r>
            <a:r>
              <a:rPr lang="en-US" sz="2100" dirty="0" err="1">
                <a:solidFill>
                  <a:srgbClr val="000000"/>
                </a:solidFill>
                <a:latin typeface="Times New Roman" panose="02020603050405020304" pitchFamily="18" charset="0"/>
                <a:ea typeface="Times New Roman" panose="02020603050405020304" pitchFamily="18" charset="0"/>
              </a:rPr>
              <a:t>với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đánh</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giá</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thường</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xuyên</a:t>
            </a:r>
            <a:r>
              <a:rPr lang="en-US" sz="2100" dirty="0">
                <a:solidFill>
                  <a:srgbClr val="000000"/>
                </a:solidFill>
                <a:latin typeface="Times New Roman" panose="02020603050405020304" pitchFamily="18" charset="0"/>
                <a:ea typeface="Times New Roman" panose="02020603050405020304" pitchFamily="18" charset="0"/>
              </a:rPr>
              <a:t>, GV </a:t>
            </a:r>
            <a:r>
              <a:rPr lang="en-US" sz="2100" dirty="0" err="1">
                <a:solidFill>
                  <a:srgbClr val="000000"/>
                </a:solidFill>
                <a:latin typeface="Times New Roman" panose="02020603050405020304" pitchFamily="18" charset="0"/>
                <a:ea typeface="Times New Roman" panose="02020603050405020304" pitchFamily="18" charset="0"/>
              </a:rPr>
              <a:t>đề</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xuất</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với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nhà</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trường</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có</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thể</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cho</a:t>
            </a:r>
            <a:r>
              <a:rPr lang="en-US" sz="2100" dirty="0">
                <a:solidFill>
                  <a:srgbClr val="000000"/>
                </a:solidFill>
                <a:latin typeface="Times New Roman" panose="02020603050405020304" pitchFamily="18" charset="0"/>
                <a:ea typeface="Times New Roman" panose="02020603050405020304" pitchFamily="18" charset="0"/>
              </a:rPr>
              <a:t> HS </a:t>
            </a:r>
            <a:r>
              <a:rPr lang="en-US" sz="2100" dirty="0" err="1">
                <a:solidFill>
                  <a:srgbClr val="000000"/>
                </a:solidFill>
                <a:latin typeface="Times New Roman" panose="02020603050405020304" pitchFamily="18" charset="0"/>
                <a:ea typeface="Times New Roman" panose="02020603050405020304" pitchFamily="18" charset="0"/>
              </a:rPr>
              <a:t>làm</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bài</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kiểm</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tra</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khác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để</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đánh</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giá</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đúng</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kết</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quả</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học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tập</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của</a:t>
            </a:r>
            <a:r>
              <a:rPr lang="en-US" sz="2100" dirty="0">
                <a:solidFill>
                  <a:srgbClr val="000000"/>
                </a:solidFill>
                <a:latin typeface="Times New Roman" panose="02020603050405020304" pitchFamily="18" charset="0"/>
                <a:ea typeface="Times New Roman" panose="02020603050405020304" pitchFamily="18" charset="0"/>
              </a:rPr>
              <a:t> HS. </a:t>
            </a:r>
          </a:p>
          <a:p>
            <a:pPr marL="98108" marR="2858" indent="249079" algn="just">
              <a:lnSpc>
                <a:spcPct val="127000"/>
              </a:lnSpc>
              <a:spcAft>
                <a:spcPts val="19"/>
              </a:spcAft>
            </a:pPr>
            <a:r>
              <a:rPr lang="en-US" sz="2100" dirty="0">
                <a:solidFill>
                  <a:srgbClr val="000000"/>
                </a:solidFill>
                <a:latin typeface="Times New Roman" panose="02020603050405020304" pitchFamily="18" charset="0"/>
                <a:ea typeface="Times New Roman" panose="02020603050405020304" pitchFamily="18" charset="0"/>
              </a:rPr>
              <a:t> Theo </a:t>
            </a:r>
            <a:r>
              <a:rPr lang="en-US" sz="2100" dirty="0" err="1">
                <a:solidFill>
                  <a:srgbClr val="000000"/>
                </a:solidFill>
                <a:latin typeface="Times New Roman" panose="02020603050405020304" pitchFamily="18" charset="0"/>
                <a:ea typeface="Times New Roman" panose="02020603050405020304" pitchFamily="18" charset="0"/>
              </a:rPr>
              <a:t>quy</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định</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trong</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Thông</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tư</a:t>
            </a:r>
            <a:r>
              <a:rPr lang="en-US" sz="2100" dirty="0">
                <a:solidFill>
                  <a:srgbClr val="000000"/>
                </a:solidFill>
                <a:latin typeface="Times New Roman" panose="02020603050405020304" pitchFamily="18" charset="0"/>
                <a:ea typeface="Times New Roman" panose="02020603050405020304" pitchFamily="18" charset="0"/>
              </a:rPr>
              <a:t> 27, </a:t>
            </a:r>
            <a:r>
              <a:rPr lang="en-US" sz="2100" dirty="0" err="1">
                <a:solidFill>
                  <a:srgbClr val="000000"/>
                </a:solidFill>
                <a:latin typeface="Times New Roman" panose="02020603050405020304" pitchFamily="18" charset="0"/>
                <a:ea typeface="Times New Roman" panose="02020603050405020304" pitchFamily="18" charset="0"/>
              </a:rPr>
              <a:t>việc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đánh</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giá</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kết</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quả</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học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tập</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môn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Công</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nghệ</a:t>
            </a:r>
            <a:r>
              <a:rPr lang="en-US" sz="2100" dirty="0">
                <a:solidFill>
                  <a:srgbClr val="000000"/>
                </a:solidFill>
                <a:latin typeface="Times New Roman" panose="02020603050405020304" pitchFamily="18" charset="0"/>
                <a:ea typeface="Times New Roman" panose="02020603050405020304" pitchFamily="18" charset="0"/>
              </a:rPr>
              <a:t> 3 </a:t>
            </a:r>
            <a:r>
              <a:rPr lang="en-US" sz="2100" dirty="0" err="1">
                <a:solidFill>
                  <a:srgbClr val="000000"/>
                </a:solidFill>
                <a:latin typeface="Times New Roman" panose="02020603050405020304" pitchFamily="18" charset="0"/>
                <a:ea typeface="Times New Roman" panose="02020603050405020304" pitchFamily="18" charset="0"/>
              </a:rPr>
              <a:t>được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thực</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hiện</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từ</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năm</a:t>
            </a:r>
            <a:r>
              <a:rPr lang="en-US" sz="2100" dirty="0">
                <a:solidFill>
                  <a:srgbClr val="000000"/>
                </a:solidFill>
                <a:latin typeface="Times New Roman" panose="02020603050405020304" pitchFamily="18" charset="0"/>
                <a:ea typeface="Times New Roman" panose="02020603050405020304" pitchFamily="18" charset="0"/>
              </a:rPr>
              <a:t> </a:t>
            </a:r>
            <a:r>
              <a:rPr lang="en-US" sz="2100" dirty="0" err="1">
                <a:solidFill>
                  <a:srgbClr val="000000"/>
                </a:solidFill>
                <a:latin typeface="Times New Roman" panose="02020603050405020304" pitchFamily="18" charset="0"/>
                <a:ea typeface="Times New Roman" panose="02020603050405020304" pitchFamily="18" charset="0"/>
              </a:rPr>
              <a:t>học</a:t>
            </a:r>
            <a:r>
              <a:rPr lang="en-US" sz="2100" dirty="0">
                <a:solidFill>
                  <a:srgbClr val="000000"/>
                </a:solidFill>
                <a:latin typeface="Times New Roman" panose="02020603050405020304" pitchFamily="18" charset="0"/>
                <a:ea typeface="Times New Roman" panose="02020603050405020304" pitchFamily="18" charset="0"/>
              </a:rPr>
              <a:t> 2022 – 2023. </a:t>
            </a:r>
          </a:p>
        </p:txBody>
      </p:sp>
    </p:spTree>
    <p:extLst>
      <p:ext uri="{BB962C8B-B14F-4D97-AF65-F5344CB8AC3E}">
        <p14:creationId xmlns:p14="http://schemas.microsoft.com/office/powerpoint/2010/main" val="34942172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971" y="1858760"/>
            <a:ext cx="7886700" cy="2103640"/>
          </a:xfrm>
        </p:spPr>
        <p:txBody>
          <a:bodyPr>
            <a:normAutofit fontScale="70000" lnSpcReduction="20000"/>
          </a:bodyPr>
          <a:lstStyle/>
          <a:p>
            <a:pPr marL="385763" indent="-385763" algn="just">
              <a:lnSpc>
                <a:spcPct val="130000"/>
              </a:lnSpc>
              <a:buAutoNum type="arabicPeriod"/>
            </a:pPr>
            <a:r>
              <a:rPr lang="en-US" sz="3100" dirty="0" err="1">
                <a:solidFill>
                  <a:srgbClr val="FF0000"/>
                </a:solidFill>
              </a:rPr>
              <a:t>Đánh</a:t>
            </a:r>
            <a:r>
              <a:rPr lang="en-US" sz="3100" dirty="0">
                <a:solidFill>
                  <a:srgbClr val="FF0000"/>
                </a:solidFill>
              </a:rPr>
              <a:t> </a:t>
            </a:r>
            <a:r>
              <a:rPr lang="en-US" sz="3100" dirty="0" err="1">
                <a:solidFill>
                  <a:srgbClr val="FF0000"/>
                </a:solidFill>
              </a:rPr>
              <a:t>giá</a:t>
            </a:r>
            <a:r>
              <a:rPr lang="en-US" sz="3100" dirty="0">
                <a:solidFill>
                  <a:srgbClr val="FF0000"/>
                </a:solidFill>
              </a:rPr>
              <a:t> </a:t>
            </a:r>
            <a:r>
              <a:rPr lang="en-US" sz="3100" dirty="0" err="1">
                <a:solidFill>
                  <a:srgbClr val="FF0000"/>
                </a:solidFill>
              </a:rPr>
              <a:t>bằng</a:t>
            </a:r>
            <a:r>
              <a:rPr lang="en-US" sz="3100" dirty="0">
                <a:solidFill>
                  <a:srgbClr val="FF0000"/>
                </a:solidFill>
              </a:rPr>
              <a:t> </a:t>
            </a:r>
            <a:r>
              <a:rPr lang="en-US" sz="3100" dirty="0" err="1">
                <a:solidFill>
                  <a:srgbClr val="FF0000"/>
                </a:solidFill>
              </a:rPr>
              <a:t>bài</a:t>
            </a:r>
            <a:r>
              <a:rPr lang="en-US" sz="3100" dirty="0">
                <a:solidFill>
                  <a:srgbClr val="FF0000"/>
                </a:solidFill>
              </a:rPr>
              <a:t> </a:t>
            </a:r>
            <a:r>
              <a:rPr lang="en-US" sz="3100" dirty="0" err="1">
                <a:solidFill>
                  <a:srgbClr val="FF0000"/>
                </a:solidFill>
              </a:rPr>
              <a:t>kiểm</a:t>
            </a:r>
            <a:r>
              <a:rPr lang="en-US" sz="3100" dirty="0">
                <a:solidFill>
                  <a:srgbClr val="FF0000"/>
                </a:solidFill>
              </a:rPr>
              <a:t> </a:t>
            </a:r>
            <a:r>
              <a:rPr lang="en-US" sz="3100" dirty="0" err="1">
                <a:solidFill>
                  <a:srgbClr val="FF0000"/>
                </a:solidFill>
              </a:rPr>
              <a:t>tra</a:t>
            </a:r>
            <a:r>
              <a:rPr lang="en-US" sz="3100" dirty="0">
                <a:solidFill>
                  <a:srgbClr val="FF0000"/>
                </a:solidFill>
              </a:rPr>
              <a:t> </a:t>
            </a:r>
            <a:r>
              <a:rPr lang="en-US" sz="3100" dirty="0" err="1">
                <a:solidFill>
                  <a:srgbClr val="FF0000"/>
                </a:solidFill>
              </a:rPr>
              <a:t>viết</a:t>
            </a:r>
            <a:r>
              <a:rPr lang="en-US" sz="3100" dirty="0">
                <a:solidFill>
                  <a:srgbClr val="FF0000"/>
                </a:solidFill>
              </a:rPr>
              <a:t> </a:t>
            </a:r>
          </a:p>
          <a:p>
            <a:pPr marL="0" indent="0" algn="just">
              <a:lnSpc>
                <a:spcPct val="130000"/>
              </a:lnSpc>
              <a:buNone/>
              <a:tabLst>
                <a:tab pos="272654" algn="l"/>
              </a:tabLst>
            </a:pPr>
            <a:r>
              <a:rPr lang="en-US" dirty="0" smtClean="0"/>
              <a:t>	</a:t>
            </a:r>
            <a:r>
              <a:rPr lang="en-US" dirty="0" err="1" smtClean="0"/>
              <a:t>Với</a:t>
            </a:r>
            <a:r>
              <a:rPr lang="en-US" dirty="0" smtClean="0"/>
              <a:t> </a:t>
            </a:r>
            <a:r>
              <a:rPr lang="en-US" dirty="0" err="1"/>
              <a:t>đặc</a:t>
            </a:r>
            <a:r>
              <a:rPr lang="en-US" dirty="0"/>
              <a:t> </a:t>
            </a:r>
            <a:r>
              <a:rPr lang="en-US" dirty="0" err="1"/>
              <a:t>điểm</a:t>
            </a:r>
            <a:r>
              <a:rPr lang="en-US" dirty="0"/>
              <a:t> </a:t>
            </a:r>
            <a:r>
              <a:rPr lang="en-US" dirty="0" err="1"/>
              <a:t>nội</a:t>
            </a:r>
            <a:r>
              <a:rPr lang="en-US" dirty="0"/>
              <a:t> dung </a:t>
            </a:r>
            <a:r>
              <a:rPr lang="en-US" dirty="0" err="1"/>
              <a:t>dạy</a:t>
            </a:r>
            <a:r>
              <a:rPr lang="en-US" dirty="0"/>
              <a:t> </a:t>
            </a:r>
            <a:r>
              <a:rPr lang="en-US" dirty="0" err="1"/>
              <a:t>học</a:t>
            </a:r>
            <a:r>
              <a:rPr lang="en-US" dirty="0"/>
              <a:t> </a:t>
            </a:r>
            <a:r>
              <a:rPr lang="en-US" dirty="0" err="1"/>
              <a:t>môn</a:t>
            </a:r>
            <a:r>
              <a:rPr lang="en-US" dirty="0"/>
              <a:t> </a:t>
            </a:r>
            <a:r>
              <a:rPr lang="en-US" dirty="0" err="1"/>
              <a:t>Công</a:t>
            </a:r>
            <a:r>
              <a:rPr lang="en-US" dirty="0"/>
              <a:t> </a:t>
            </a:r>
            <a:r>
              <a:rPr lang="en-US" dirty="0" err="1"/>
              <a:t>nghệ</a:t>
            </a:r>
            <a:r>
              <a:rPr lang="en-US" dirty="0"/>
              <a:t> 3, </a:t>
            </a:r>
            <a:r>
              <a:rPr lang="en-US" dirty="0" err="1"/>
              <a:t>đánh</a:t>
            </a:r>
            <a:r>
              <a:rPr lang="en-US" dirty="0"/>
              <a:t> </a:t>
            </a:r>
            <a:r>
              <a:rPr lang="en-US" dirty="0" err="1"/>
              <a:t>giá</a:t>
            </a:r>
            <a:r>
              <a:rPr lang="en-US" dirty="0"/>
              <a:t> </a:t>
            </a:r>
            <a:r>
              <a:rPr lang="en-US" dirty="0" err="1"/>
              <a:t>thường</a:t>
            </a:r>
            <a:r>
              <a:rPr lang="en-US" dirty="0"/>
              <a:t> </a:t>
            </a:r>
            <a:r>
              <a:rPr lang="en-US" dirty="0" err="1"/>
              <a:t>xuyên</a:t>
            </a:r>
            <a:r>
              <a:rPr lang="en-US" dirty="0"/>
              <a:t>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en-US" dirty="0" err="1"/>
              <a:t>phương</a:t>
            </a:r>
            <a:r>
              <a:rPr lang="en-US" dirty="0"/>
              <a:t> </a:t>
            </a:r>
            <a:r>
              <a:rPr lang="en-US" dirty="0" err="1"/>
              <a:t>pháp</a:t>
            </a:r>
            <a:r>
              <a:rPr lang="en-US" dirty="0"/>
              <a:t> </a:t>
            </a:r>
            <a:r>
              <a:rPr lang="en-US" dirty="0" err="1"/>
              <a:t>vấn</a:t>
            </a:r>
            <a:r>
              <a:rPr lang="en-US" dirty="0"/>
              <a:t> </a:t>
            </a:r>
            <a:r>
              <a:rPr lang="en-US" dirty="0" err="1"/>
              <a:t>đáp</a:t>
            </a:r>
            <a:r>
              <a:rPr lang="en-US" dirty="0"/>
              <a:t> (</a:t>
            </a:r>
            <a:r>
              <a:rPr lang="en-US" dirty="0" err="1"/>
              <a:t>kiểm</a:t>
            </a:r>
            <a:r>
              <a:rPr lang="en-US" dirty="0"/>
              <a:t> </a:t>
            </a:r>
            <a:r>
              <a:rPr lang="en-US" dirty="0" err="1"/>
              <a:t>tra</a:t>
            </a:r>
            <a:r>
              <a:rPr lang="en-US" dirty="0"/>
              <a:t> </a:t>
            </a:r>
            <a:r>
              <a:rPr lang="en-US" dirty="0" err="1"/>
              <a:t>miệng</a:t>
            </a:r>
            <a:r>
              <a:rPr lang="en-US" dirty="0"/>
              <a:t>), </a:t>
            </a:r>
            <a:r>
              <a:rPr lang="en-US" dirty="0" err="1"/>
              <a:t>viết</a:t>
            </a:r>
            <a:r>
              <a:rPr lang="en-US" dirty="0"/>
              <a:t> </a:t>
            </a:r>
            <a:r>
              <a:rPr lang="en-US" dirty="0" err="1"/>
              <a:t>hoặc</a:t>
            </a:r>
            <a:r>
              <a:rPr lang="en-US" dirty="0"/>
              <a:t> </a:t>
            </a:r>
            <a:r>
              <a:rPr lang="en-US" dirty="0" err="1"/>
              <a:t>đánh</a:t>
            </a:r>
            <a:r>
              <a:rPr lang="en-US" dirty="0"/>
              <a:t> </a:t>
            </a:r>
            <a:r>
              <a:rPr lang="en-US" dirty="0" err="1"/>
              <a:t>giá</a:t>
            </a:r>
            <a:r>
              <a:rPr lang="en-US" dirty="0"/>
              <a:t> </a:t>
            </a:r>
            <a:r>
              <a:rPr lang="en-US" dirty="0" err="1"/>
              <a:t>sản</a:t>
            </a:r>
            <a:r>
              <a:rPr lang="en-US" dirty="0"/>
              <a:t> </a:t>
            </a:r>
            <a:r>
              <a:rPr lang="en-US" dirty="0" err="1"/>
              <a:t>phẩm</a:t>
            </a:r>
            <a:r>
              <a:rPr lang="en-US" dirty="0"/>
              <a:t> (</a:t>
            </a:r>
            <a:r>
              <a:rPr lang="en-US" dirty="0" err="1"/>
              <a:t>đối</a:t>
            </a:r>
            <a:r>
              <a:rPr lang="en-US" dirty="0"/>
              <a:t> </a:t>
            </a:r>
            <a:r>
              <a:rPr lang="en-US" dirty="0" err="1"/>
              <a:t>với</a:t>
            </a:r>
            <a:r>
              <a:rPr lang="en-US" dirty="0"/>
              <a:t> </a:t>
            </a:r>
            <a:r>
              <a:rPr lang="en-US" dirty="0" err="1"/>
              <a:t>các</a:t>
            </a:r>
            <a:r>
              <a:rPr lang="en-US" dirty="0"/>
              <a:t> </a:t>
            </a:r>
            <a:r>
              <a:rPr lang="en-US" dirty="0" err="1"/>
              <a:t>bài</a:t>
            </a:r>
            <a:r>
              <a:rPr lang="en-US" dirty="0"/>
              <a:t> </a:t>
            </a:r>
            <a:r>
              <a:rPr lang="en-US" dirty="0" err="1"/>
              <a:t>thủ</a:t>
            </a:r>
            <a:r>
              <a:rPr lang="en-US" dirty="0"/>
              <a:t> </a:t>
            </a:r>
            <a:r>
              <a:rPr lang="en-US" dirty="0" err="1"/>
              <a:t>công</a:t>
            </a:r>
            <a:r>
              <a:rPr lang="en-US" dirty="0"/>
              <a:t> </a:t>
            </a:r>
            <a:r>
              <a:rPr lang="en-US" dirty="0" err="1"/>
              <a:t>kĩ</a:t>
            </a:r>
            <a:r>
              <a:rPr lang="en-US" dirty="0"/>
              <a:t> </a:t>
            </a:r>
            <a:r>
              <a:rPr lang="en-US" dirty="0" err="1"/>
              <a:t>thuật</a:t>
            </a:r>
            <a:r>
              <a:rPr lang="en-US" dirty="0"/>
              <a:t>); </a:t>
            </a:r>
            <a:r>
              <a:rPr lang="en-US" dirty="0" err="1"/>
              <a:t>đánh</a:t>
            </a:r>
            <a:r>
              <a:rPr lang="en-US" dirty="0"/>
              <a:t> </a:t>
            </a:r>
            <a:r>
              <a:rPr lang="en-US" dirty="0" err="1"/>
              <a:t>giá</a:t>
            </a:r>
            <a:r>
              <a:rPr lang="en-US" dirty="0"/>
              <a:t> </a:t>
            </a:r>
            <a:r>
              <a:rPr lang="en-US" dirty="0" err="1"/>
              <a:t>định</a:t>
            </a:r>
            <a:r>
              <a:rPr lang="en-US" dirty="0"/>
              <a:t> </a:t>
            </a:r>
            <a:r>
              <a:rPr lang="en-US" dirty="0" err="1"/>
              <a:t>kì</a:t>
            </a:r>
            <a:r>
              <a:rPr lang="en-US" dirty="0"/>
              <a:t> </a:t>
            </a:r>
            <a:r>
              <a:rPr lang="en-US" dirty="0" err="1"/>
              <a:t>nên</a:t>
            </a:r>
            <a:r>
              <a:rPr lang="en-US" dirty="0"/>
              <a:t> </a:t>
            </a:r>
            <a:r>
              <a:rPr lang="en-US" dirty="0" err="1"/>
              <a:t>sử</a:t>
            </a:r>
            <a:r>
              <a:rPr lang="en-US" dirty="0"/>
              <a:t> </a:t>
            </a:r>
            <a:r>
              <a:rPr lang="en-US" dirty="0" err="1"/>
              <a:t>dụng</a:t>
            </a:r>
            <a:r>
              <a:rPr lang="en-US" dirty="0"/>
              <a:t> </a:t>
            </a:r>
            <a:r>
              <a:rPr lang="en-US" dirty="0" err="1" smtClean="0"/>
              <a:t>bằng</a:t>
            </a:r>
            <a:r>
              <a:rPr lang="en-US" dirty="0" smtClean="0"/>
              <a:t> </a:t>
            </a:r>
            <a:r>
              <a:rPr lang="en-US" dirty="0" err="1" smtClean="0"/>
              <a:t>bài</a:t>
            </a:r>
            <a:r>
              <a:rPr lang="en-US" dirty="0" smtClean="0"/>
              <a:t> </a:t>
            </a:r>
            <a:r>
              <a:rPr lang="en-US" dirty="0" err="1" smtClean="0"/>
              <a:t>kiểm</a:t>
            </a:r>
            <a:r>
              <a:rPr lang="en-US" dirty="0" smtClean="0"/>
              <a:t> </a:t>
            </a:r>
            <a:r>
              <a:rPr lang="en-US" dirty="0" err="1" smtClean="0"/>
              <a:t>tra</a:t>
            </a:r>
            <a:r>
              <a:rPr lang="en-US" dirty="0" smtClean="0"/>
              <a:t> </a:t>
            </a:r>
            <a:r>
              <a:rPr lang="en-US" dirty="0" err="1" smtClean="0"/>
              <a:t>viết</a:t>
            </a:r>
            <a:r>
              <a:rPr lang="en-US" dirty="0"/>
              <a:t>. </a:t>
            </a: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61</a:t>
            </a:fld>
            <a:endParaRPr lang="vi-VN" dirty="0">
              <a:solidFill>
                <a:prstClr val="black"/>
              </a:solidFill>
            </a:endParaRPr>
          </a:p>
        </p:txBody>
      </p:sp>
      <p:sp>
        <p:nvSpPr>
          <p:cNvPr id="5" name="Title 1"/>
          <p:cNvSpPr txBox="1">
            <a:spLocks/>
          </p:cNvSpPr>
          <p:nvPr/>
        </p:nvSpPr>
        <p:spPr>
          <a:xfrm>
            <a:off x="1101457" y="533400"/>
            <a:ext cx="7033728" cy="615824"/>
          </a:xfrm>
          <a:prstGeom prst="rect">
            <a:avLst/>
          </a:prstGeom>
        </p:spPr>
        <p:txBody>
          <a:bodyPr/>
          <a:lstStyle>
            <a:lvl1pPr algn="l" defTabSz="914400" rtl="0" eaLnBrk="1" latinLnBrk="0" hangingPunct="1">
              <a:lnSpc>
                <a:spcPct val="90000"/>
              </a:lnSpc>
              <a:spcBef>
                <a:spcPct val="0"/>
              </a:spcBef>
              <a:buNone/>
              <a:defRPr sz="4200" kern="1200">
                <a:solidFill>
                  <a:schemeClr val="accent4">
                    <a:lumMod val="20000"/>
                    <a:lumOff val="80000"/>
                  </a:schemeClr>
                </a:solidFill>
                <a:latin typeface="Arial" panose="020B0604020202020204" pitchFamily="34" charset="0"/>
                <a:ea typeface="+mj-ea"/>
                <a:cs typeface="Arial" panose="020B0604020202020204" pitchFamily="34" charset="0"/>
              </a:defRPr>
            </a:lvl1pPr>
          </a:lstStyle>
          <a:p>
            <a:pPr algn="ctr"/>
            <a:r>
              <a:rPr lang="en-US" sz="2400" b="1" dirty="0" err="1">
                <a:solidFill>
                  <a:srgbClr val="FFFF00"/>
                </a:solidFill>
                <a:effectLst>
                  <a:outerShdw blurRad="38100" dist="38100" dir="2700000" algn="tl">
                    <a:srgbClr val="000000">
                      <a:alpha val="43137"/>
                    </a:srgbClr>
                  </a:outerShdw>
                </a:effectLst>
                <a:ea typeface="+mn-ea"/>
              </a:rPr>
              <a:t>Một</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số</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lưu</a:t>
            </a:r>
            <a:r>
              <a:rPr lang="en-US" sz="2400" b="1" dirty="0">
                <a:solidFill>
                  <a:srgbClr val="FFFF00"/>
                </a:solidFill>
                <a:effectLst>
                  <a:outerShdw blurRad="38100" dist="38100" dir="2700000" algn="tl">
                    <a:srgbClr val="000000">
                      <a:alpha val="43137"/>
                    </a:srgbClr>
                  </a:outerShdw>
                </a:effectLst>
                <a:ea typeface="+mn-ea"/>
              </a:rPr>
              <a:t> ý </a:t>
            </a:r>
            <a:r>
              <a:rPr lang="en-US" sz="2400" b="1" dirty="0" err="1">
                <a:solidFill>
                  <a:srgbClr val="FFFF00"/>
                </a:solidFill>
                <a:effectLst>
                  <a:outerShdw blurRad="38100" dist="38100" dir="2700000" algn="tl">
                    <a:srgbClr val="000000">
                      <a:alpha val="43137"/>
                    </a:srgbClr>
                  </a:outerShdw>
                </a:effectLst>
                <a:ea typeface="+mn-ea"/>
              </a:rPr>
              <a:t>trong</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đánh</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giá</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kết</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quả</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học</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tập</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môn</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Công</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nghệ</a:t>
            </a:r>
            <a:endParaRPr lang="en-US" sz="2400" b="1" dirty="0">
              <a:solidFill>
                <a:schemeClr val="bg1"/>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7579311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62</a:t>
            </a:fld>
            <a:endParaRPr lang="vi-VN" dirty="0">
              <a:solidFill>
                <a:prstClr val="black"/>
              </a:solidFill>
            </a:endParaRPr>
          </a:p>
        </p:txBody>
      </p:sp>
      <p:sp>
        <p:nvSpPr>
          <p:cNvPr id="6" name="Rectangle 5"/>
          <p:cNvSpPr/>
          <p:nvPr/>
        </p:nvSpPr>
        <p:spPr>
          <a:xfrm>
            <a:off x="534386" y="1118496"/>
            <a:ext cx="8284028" cy="4323235"/>
          </a:xfrm>
          <a:prstGeom prst="rect">
            <a:avLst/>
          </a:prstGeom>
        </p:spPr>
        <p:txBody>
          <a:bodyPr wrap="square">
            <a:spAutoFit/>
          </a:bodyPr>
          <a:lstStyle/>
          <a:p>
            <a:pPr algn="just">
              <a:lnSpc>
                <a:spcPct val="90000"/>
              </a:lnSpc>
              <a:spcBef>
                <a:spcPts val="750"/>
              </a:spcBef>
            </a:pPr>
            <a:r>
              <a:rPr lang="en-US" sz="2400" dirty="0">
                <a:solidFill>
                  <a:srgbClr val="FF0000"/>
                </a:solidFill>
                <a:latin typeface="Arial" panose="020B0604020202020204" pitchFamily="34" charset="0"/>
                <a:cs typeface="Arial" panose="020B0604020202020204" pitchFamily="34" charset="0"/>
              </a:rPr>
              <a:t>2. </a:t>
            </a:r>
            <a:r>
              <a:rPr lang="en-US" sz="2400" dirty="0" err="1">
                <a:solidFill>
                  <a:srgbClr val="FF0000"/>
                </a:solidFill>
                <a:latin typeface="Arial" panose="020B0604020202020204" pitchFamily="34" charset="0"/>
                <a:cs typeface="Arial" panose="020B0604020202020204" pitchFamily="34" charset="0"/>
              </a:rPr>
              <a:t>Đánh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sản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phẩm</a:t>
            </a:r>
            <a:r>
              <a:rPr lang="en-US" sz="2400" dirty="0">
                <a:solidFill>
                  <a:srgbClr val="FF0000"/>
                </a:solidFill>
                <a:latin typeface="Arial" panose="020B0604020202020204" pitchFamily="34" charset="0"/>
                <a:cs typeface="Arial" panose="020B0604020202020204" pitchFamily="34" charset="0"/>
              </a:rPr>
              <a:t> </a:t>
            </a:r>
          </a:p>
          <a:p>
            <a:pPr algn="just">
              <a:spcBef>
                <a:spcPts val="750"/>
              </a:spcBef>
            </a:pPr>
            <a:r>
              <a:rPr lang="en-US" sz="2400" dirty="0"/>
              <a:t> </a:t>
            </a:r>
            <a:r>
              <a:rPr lang="en-US" sz="2400" dirty="0" err="1"/>
              <a:t>Khi</a:t>
            </a:r>
            <a:r>
              <a:rPr lang="en-US" sz="2400" dirty="0"/>
              <a:t> </a:t>
            </a:r>
            <a:r>
              <a:rPr lang="en-US" sz="2400" dirty="0" err="1"/>
              <a:t>đánh</a:t>
            </a:r>
            <a:r>
              <a:rPr lang="en-US" sz="2400" dirty="0"/>
              <a:t> </a:t>
            </a:r>
            <a:r>
              <a:rPr lang="en-US" sz="2400" dirty="0" err="1"/>
              <a:t>giá</a:t>
            </a:r>
            <a:r>
              <a:rPr lang="en-US" sz="2400" dirty="0"/>
              <a:t> </a:t>
            </a:r>
            <a:r>
              <a:rPr lang="en-US" sz="2400" dirty="0" err="1"/>
              <a:t>sản</a:t>
            </a:r>
            <a:r>
              <a:rPr lang="en-US" sz="2400" dirty="0"/>
              <a:t> </a:t>
            </a:r>
            <a:r>
              <a:rPr lang="en-US" sz="2400" dirty="0" err="1"/>
              <a:t>phẩm</a:t>
            </a:r>
            <a:r>
              <a:rPr lang="en-US" sz="2400" dirty="0"/>
              <a:t>, GV </a:t>
            </a:r>
            <a:r>
              <a:rPr lang="en-US" sz="2400" dirty="0" err="1"/>
              <a:t>cần</a:t>
            </a:r>
            <a:r>
              <a:rPr lang="en-US" sz="2400" dirty="0"/>
              <a:t> </a:t>
            </a:r>
            <a:r>
              <a:rPr lang="en-US" sz="2400" dirty="0" err="1"/>
              <a:t>xây</a:t>
            </a:r>
            <a:r>
              <a:rPr lang="en-US" sz="2400" dirty="0"/>
              <a:t> </a:t>
            </a:r>
            <a:r>
              <a:rPr lang="en-US" sz="2400" dirty="0" err="1"/>
              <a:t>dựng</a:t>
            </a:r>
            <a:r>
              <a:rPr lang="en-US" sz="2400" dirty="0"/>
              <a:t> </a:t>
            </a:r>
            <a:r>
              <a:rPr lang="en-US" sz="2400" dirty="0" err="1"/>
              <a:t>bảng</a:t>
            </a:r>
            <a:r>
              <a:rPr lang="en-US" sz="2400" dirty="0"/>
              <a:t> </a:t>
            </a:r>
            <a:r>
              <a:rPr lang="en-US" sz="2400" dirty="0" err="1"/>
              <a:t>kiểm</a:t>
            </a:r>
            <a:r>
              <a:rPr lang="en-US" sz="2400" dirty="0"/>
              <a:t> (</a:t>
            </a:r>
            <a:r>
              <a:rPr lang="en-US" sz="2400" dirty="0" err="1"/>
              <a:t>hoặc</a:t>
            </a:r>
            <a:r>
              <a:rPr lang="en-US" sz="2400" dirty="0"/>
              <a:t> </a:t>
            </a:r>
            <a:r>
              <a:rPr lang="en-US" sz="2400" dirty="0" err="1"/>
              <a:t>còn</a:t>
            </a:r>
            <a:r>
              <a:rPr lang="en-US" sz="2400" dirty="0"/>
              <a:t> </a:t>
            </a:r>
            <a:r>
              <a:rPr lang="en-US" sz="2400" dirty="0" err="1"/>
              <a:t>gọi</a:t>
            </a:r>
            <a:r>
              <a:rPr lang="en-US" sz="2400" dirty="0"/>
              <a:t> </a:t>
            </a:r>
            <a:r>
              <a:rPr lang="en-US" sz="2400" dirty="0" err="1"/>
              <a:t>là</a:t>
            </a:r>
            <a:r>
              <a:rPr lang="en-US" sz="2400" dirty="0"/>
              <a:t> rubric) </a:t>
            </a:r>
            <a:r>
              <a:rPr lang="en-US" sz="2400" dirty="0" err="1"/>
              <a:t>với</a:t>
            </a:r>
            <a:r>
              <a:rPr lang="en-US" sz="2400" dirty="0"/>
              <a:t> </a:t>
            </a:r>
            <a:r>
              <a:rPr lang="en-US" sz="2400" dirty="0" err="1"/>
              <a:t>các</a:t>
            </a:r>
            <a:r>
              <a:rPr lang="en-US" sz="2400" dirty="0"/>
              <a:t> </a:t>
            </a:r>
            <a:r>
              <a:rPr lang="en-US" sz="2400" dirty="0" err="1"/>
              <a:t>tiêu</a:t>
            </a:r>
            <a:r>
              <a:rPr lang="en-US" sz="2400" dirty="0"/>
              <a:t> </a:t>
            </a:r>
            <a:r>
              <a:rPr lang="en-US" sz="2400" dirty="0" err="1"/>
              <a:t>chí</a:t>
            </a:r>
            <a:r>
              <a:rPr lang="en-US" sz="2400" dirty="0"/>
              <a:t> </a:t>
            </a:r>
            <a:r>
              <a:rPr lang="en-US" sz="2400" dirty="0" err="1"/>
              <a:t>rõ</a:t>
            </a:r>
            <a:r>
              <a:rPr lang="en-US" sz="2400" dirty="0"/>
              <a:t> </a:t>
            </a:r>
            <a:r>
              <a:rPr lang="en-US" sz="2400" dirty="0" err="1"/>
              <a:t>ràng</a:t>
            </a:r>
            <a:r>
              <a:rPr lang="en-US" sz="2400" dirty="0"/>
              <a:t>, </a:t>
            </a:r>
            <a:r>
              <a:rPr lang="en-US" sz="2400" dirty="0" err="1"/>
              <a:t>cụ</a:t>
            </a:r>
            <a:r>
              <a:rPr lang="en-US" sz="2400" dirty="0"/>
              <a:t> </a:t>
            </a:r>
            <a:r>
              <a:rPr lang="en-US" sz="2400" dirty="0" err="1"/>
              <a:t>thể</a:t>
            </a:r>
            <a:r>
              <a:rPr lang="en-US" sz="2400" dirty="0"/>
              <a:t>. </a:t>
            </a:r>
            <a:r>
              <a:rPr lang="en-US" sz="2400" dirty="0" err="1"/>
              <a:t>Với</a:t>
            </a:r>
            <a:r>
              <a:rPr lang="en-US" sz="2400" dirty="0"/>
              <a:t> HS </a:t>
            </a:r>
            <a:r>
              <a:rPr lang="en-US" sz="2400" dirty="0" err="1"/>
              <a:t>tiểu</a:t>
            </a:r>
            <a:r>
              <a:rPr lang="en-US" sz="2400" dirty="0"/>
              <a:t> </a:t>
            </a:r>
            <a:r>
              <a:rPr lang="en-US" sz="2400" dirty="0" err="1"/>
              <a:t>học</a:t>
            </a:r>
            <a:r>
              <a:rPr lang="en-US" sz="2400" dirty="0"/>
              <a:t>, </a:t>
            </a:r>
            <a:r>
              <a:rPr lang="en-US" sz="2400" dirty="0" err="1"/>
              <a:t>đánh</a:t>
            </a:r>
            <a:r>
              <a:rPr lang="en-US" sz="2400" dirty="0"/>
              <a:t> </a:t>
            </a:r>
            <a:r>
              <a:rPr lang="en-US" sz="2400" dirty="0" err="1"/>
              <a:t>giá</a:t>
            </a:r>
            <a:r>
              <a:rPr lang="en-US" sz="2400" dirty="0"/>
              <a:t> </a:t>
            </a:r>
            <a:r>
              <a:rPr lang="en-US" sz="2400" dirty="0" err="1"/>
              <a:t>nên</a:t>
            </a:r>
            <a:r>
              <a:rPr lang="en-US" sz="2400" dirty="0"/>
              <a:t> </a:t>
            </a:r>
            <a:r>
              <a:rPr lang="en-US" sz="2400" dirty="0" err="1"/>
              <a:t>mang</a:t>
            </a:r>
            <a:r>
              <a:rPr lang="en-US" sz="2400" dirty="0"/>
              <a:t> </a:t>
            </a:r>
            <a:r>
              <a:rPr lang="en-US" sz="2400" dirty="0" err="1"/>
              <a:t>tính</a:t>
            </a:r>
            <a:r>
              <a:rPr lang="en-US" sz="2400" dirty="0"/>
              <a:t> </a:t>
            </a:r>
            <a:r>
              <a:rPr lang="en-US" sz="2400" dirty="0" err="1"/>
              <a:t>động</a:t>
            </a:r>
            <a:r>
              <a:rPr lang="en-US" sz="2400" dirty="0"/>
              <a:t> </a:t>
            </a:r>
            <a:r>
              <a:rPr lang="en-US" sz="2400" dirty="0" err="1"/>
              <a:t>viên</a:t>
            </a:r>
            <a:r>
              <a:rPr lang="en-US" sz="2400" dirty="0"/>
              <a:t>, </a:t>
            </a:r>
            <a:r>
              <a:rPr lang="en-US" sz="2400" dirty="0" err="1"/>
              <a:t>khuyến</a:t>
            </a:r>
            <a:r>
              <a:rPr lang="en-US" sz="2400" dirty="0"/>
              <a:t> </a:t>
            </a:r>
            <a:r>
              <a:rPr lang="en-US" sz="2400" dirty="0" err="1"/>
              <a:t>khích</a:t>
            </a:r>
            <a:r>
              <a:rPr lang="en-US" sz="2400" dirty="0"/>
              <a:t> </a:t>
            </a:r>
            <a:r>
              <a:rPr lang="en-US" sz="2400" dirty="0" err="1"/>
              <a:t>nên</a:t>
            </a:r>
            <a:r>
              <a:rPr lang="en-US" sz="2400" dirty="0"/>
              <a:t> </a:t>
            </a:r>
            <a:r>
              <a:rPr lang="en-US" sz="2400" dirty="0" err="1"/>
              <a:t>có</a:t>
            </a:r>
            <a:r>
              <a:rPr lang="en-US" sz="2400" dirty="0"/>
              <a:t> </a:t>
            </a:r>
            <a:r>
              <a:rPr lang="en-US" sz="2400" dirty="0" err="1"/>
              <a:t>thể</a:t>
            </a:r>
            <a:r>
              <a:rPr lang="en-US" sz="2400" dirty="0"/>
              <a:t> </a:t>
            </a:r>
            <a:r>
              <a:rPr lang="en-US" sz="2400" dirty="0" err="1"/>
              <a:t>dùng</a:t>
            </a:r>
            <a:r>
              <a:rPr lang="en-US" sz="2400" dirty="0"/>
              <a:t> </a:t>
            </a:r>
            <a:r>
              <a:rPr lang="en-US" sz="2400" dirty="0" err="1"/>
              <a:t>cách</a:t>
            </a:r>
            <a:r>
              <a:rPr lang="en-US" sz="2400" dirty="0"/>
              <a:t> </a:t>
            </a:r>
            <a:r>
              <a:rPr lang="en-US" sz="2400" dirty="0" err="1"/>
              <a:t>đánh</a:t>
            </a:r>
            <a:r>
              <a:rPr lang="en-US" sz="2400" dirty="0"/>
              <a:t> </a:t>
            </a:r>
            <a:r>
              <a:rPr lang="en-US" sz="2400" dirty="0" err="1"/>
              <a:t>giá</a:t>
            </a:r>
            <a:r>
              <a:rPr lang="en-US" sz="2400" dirty="0"/>
              <a:t> </a:t>
            </a:r>
            <a:r>
              <a:rPr lang="en-US" sz="2400" dirty="0" err="1"/>
              <a:t>như</a:t>
            </a:r>
            <a:r>
              <a:rPr lang="en-US" sz="2400" dirty="0"/>
              <a:t> </a:t>
            </a:r>
            <a:r>
              <a:rPr lang="en-US" sz="2400" dirty="0" err="1"/>
              <a:t>sau</a:t>
            </a:r>
            <a:r>
              <a:rPr lang="en-US" sz="2400" dirty="0"/>
              <a:t> (</a:t>
            </a:r>
            <a:r>
              <a:rPr lang="en-US" sz="2400" dirty="0" err="1"/>
              <a:t>tương</a:t>
            </a:r>
            <a:r>
              <a:rPr lang="en-US" sz="2400" dirty="0"/>
              <a:t> </a:t>
            </a:r>
            <a:r>
              <a:rPr lang="en-US" sz="2400" dirty="0" err="1"/>
              <a:t>tự</a:t>
            </a:r>
            <a:r>
              <a:rPr lang="en-US" sz="2400" dirty="0"/>
              <a:t> </a:t>
            </a:r>
            <a:r>
              <a:rPr lang="en-US" sz="2400" dirty="0" err="1"/>
              <a:t>phiếu</a:t>
            </a:r>
            <a:r>
              <a:rPr lang="en-US" sz="2400" dirty="0"/>
              <a:t> </a:t>
            </a:r>
            <a:r>
              <a:rPr lang="en-US" sz="2400" dirty="0" err="1"/>
              <a:t>đánh</a:t>
            </a:r>
            <a:r>
              <a:rPr lang="en-US" sz="2400" dirty="0"/>
              <a:t> </a:t>
            </a:r>
            <a:r>
              <a:rPr lang="en-US" sz="2400" dirty="0" err="1"/>
              <a:t>giá</a:t>
            </a:r>
            <a:r>
              <a:rPr lang="en-US" sz="2400" dirty="0"/>
              <a:t> </a:t>
            </a:r>
            <a:r>
              <a:rPr lang="en-US" sz="2400" dirty="0" err="1"/>
              <a:t>trong</a:t>
            </a:r>
            <a:r>
              <a:rPr lang="en-US" sz="2400" dirty="0"/>
              <a:t> </a:t>
            </a:r>
            <a:r>
              <a:rPr lang="en-US" sz="2400" dirty="0" err="1"/>
              <a:t>các</a:t>
            </a:r>
            <a:r>
              <a:rPr lang="en-US" sz="2400" dirty="0"/>
              <a:t> </a:t>
            </a:r>
            <a:r>
              <a:rPr lang="en-US" sz="2400" dirty="0" err="1"/>
              <a:t>bài</a:t>
            </a:r>
            <a:r>
              <a:rPr lang="en-US" sz="2400" dirty="0"/>
              <a:t> </a:t>
            </a:r>
            <a:r>
              <a:rPr lang="en-US" sz="2400" dirty="0" err="1"/>
              <a:t>thủ</a:t>
            </a:r>
            <a:r>
              <a:rPr lang="en-US" sz="2400" dirty="0"/>
              <a:t> </a:t>
            </a:r>
            <a:r>
              <a:rPr lang="en-US" sz="2400" dirty="0" err="1"/>
              <a:t>công</a:t>
            </a:r>
            <a:r>
              <a:rPr lang="en-US" sz="2400" dirty="0"/>
              <a:t> </a:t>
            </a:r>
            <a:r>
              <a:rPr lang="en-US" sz="2400" dirty="0" err="1"/>
              <a:t>kĩ</a:t>
            </a:r>
            <a:r>
              <a:rPr lang="en-US" sz="2400" dirty="0"/>
              <a:t> </a:t>
            </a:r>
            <a:r>
              <a:rPr lang="en-US" sz="2400" dirty="0" err="1"/>
              <a:t>thuật</a:t>
            </a:r>
            <a:r>
              <a:rPr lang="en-US" sz="2400" dirty="0"/>
              <a:t>): </a:t>
            </a:r>
            <a:r>
              <a:rPr lang="en-US" sz="2400" dirty="0" err="1"/>
              <a:t>Mức</a:t>
            </a:r>
            <a:r>
              <a:rPr lang="en-US" sz="2400" dirty="0"/>
              <a:t> </a:t>
            </a:r>
            <a:r>
              <a:rPr lang="en-US" sz="2400" dirty="0" err="1"/>
              <a:t>tốt</a:t>
            </a:r>
            <a:r>
              <a:rPr lang="en-US" sz="2400" dirty="0"/>
              <a:t> (3 </a:t>
            </a:r>
            <a:r>
              <a:rPr lang="en-US" sz="2400" dirty="0" err="1"/>
              <a:t>ngôi</a:t>
            </a:r>
            <a:r>
              <a:rPr lang="en-US" sz="2400" dirty="0"/>
              <a:t> </a:t>
            </a:r>
            <a:r>
              <a:rPr lang="en-US" sz="2400" dirty="0" err="1"/>
              <a:t>sao</a:t>
            </a:r>
            <a:r>
              <a:rPr lang="en-US" sz="2400" dirty="0"/>
              <a:t>), </a:t>
            </a:r>
            <a:r>
              <a:rPr lang="en-US" sz="2400" dirty="0" err="1"/>
              <a:t>mức</a:t>
            </a:r>
            <a:r>
              <a:rPr lang="en-US" sz="2400" dirty="0"/>
              <a:t> </a:t>
            </a:r>
            <a:r>
              <a:rPr lang="en-US" sz="2400" dirty="0" err="1"/>
              <a:t>khá</a:t>
            </a:r>
            <a:r>
              <a:rPr lang="en-US" sz="2400" dirty="0"/>
              <a:t> (2 </a:t>
            </a:r>
            <a:r>
              <a:rPr lang="en-US" sz="2400" dirty="0" err="1"/>
              <a:t>ngôi</a:t>
            </a:r>
            <a:r>
              <a:rPr lang="en-US" sz="2400" dirty="0"/>
              <a:t> </a:t>
            </a:r>
            <a:r>
              <a:rPr lang="en-US" sz="2400" dirty="0" err="1"/>
              <a:t>sao</a:t>
            </a:r>
            <a:r>
              <a:rPr lang="en-US" sz="2400" dirty="0"/>
              <a:t>), </a:t>
            </a:r>
            <a:r>
              <a:rPr lang="en-US" sz="2400" dirty="0" err="1"/>
              <a:t>mức</a:t>
            </a:r>
            <a:r>
              <a:rPr lang="en-US" sz="2400" dirty="0"/>
              <a:t> </a:t>
            </a:r>
            <a:r>
              <a:rPr lang="en-US" sz="2400" dirty="0" err="1"/>
              <a:t>trung</a:t>
            </a:r>
            <a:r>
              <a:rPr lang="en-US" sz="2400" dirty="0"/>
              <a:t> </a:t>
            </a:r>
            <a:r>
              <a:rPr lang="en-US" sz="2400" dirty="0" err="1"/>
              <a:t>bình</a:t>
            </a:r>
            <a:r>
              <a:rPr lang="en-US" sz="2400" dirty="0"/>
              <a:t> (1 </a:t>
            </a:r>
            <a:r>
              <a:rPr lang="en-US" sz="2400" dirty="0" err="1"/>
              <a:t>ngôi</a:t>
            </a:r>
            <a:r>
              <a:rPr lang="en-US" sz="2400" dirty="0"/>
              <a:t> </a:t>
            </a:r>
            <a:r>
              <a:rPr lang="en-US" sz="2400" dirty="0" err="1"/>
              <a:t>sao</a:t>
            </a:r>
            <a:r>
              <a:rPr lang="en-US" sz="2400" dirty="0"/>
              <a:t>). </a:t>
            </a:r>
            <a:r>
              <a:rPr lang="en-US" sz="2400" dirty="0" err="1"/>
              <a:t>Sau</a:t>
            </a:r>
            <a:r>
              <a:rPr lang="en-US" sz="2400" dirty="0"/>
              <a:t> </a:t>
            </a:r>
            <a:r>
              <a:rPr lang="en-US" sz="2400" dirty="0" err="1"/>
              <a:t>khi</a:t>
            </a:r>
            <a:r>
              <a:rPr lang="en-US" sz="2400" dirty="0"/>
              <a:t> </a:t>
            </a:r>
            <a:r>
              <a:rPr lang="en-US" sz="2400" dirty="0" err="1"/>
              <a:t>tích</a:t>
            </a:r>
            <a:r>
              <a:rPr lang="en-US" sz="2400" dirty="0"/>
              <a:t> </a:t>
            </a:r>
            <a:r>
              <a:rPr lang="en-US" sz="2400" dirty="0" err="1"/>
              <a:t>đủ</a:t>
            </a:r>
            <a:r>
              <a:rPr lang="en-US" sz="2400" dirty="0"/>
              <a:t> </a:t>
            </a:r>
            <a:r>
              <a:rPr lang="en-US" sz="2400" dirty="0" err="1"/>
              <a:t>vào</a:t>
            </a:r>
            <a:r>
              <a:rPr lang="en-US" sz="2400" dirty="0"/>
              <a:t> </a:t>
            </a:r>
            <a:r>
              <a:rPr lang="en-US" sz="2400" dirty="0" err="1"/>
              <a:t>các</a:t>
            </a:r>
            <a:r>
              <a:rPr lang="en-US" sz="2400" dirty="0"/>
              <a:t> </a:t>
            </a:r>
            <a:r>
              <a:rPr lang="en-US" sz="2400" dirty="0" err="1"/>
              <a:t>hàng</a:t>
            </a:r>
            <a:r>
              <a:rPr lang="en-US" sz="2400" dirty="0"/>
              <a:t>, </a:t>
            </a:r>
            <a:r>
              <a:rPr lang="en-US" sz="2400" dirty="0" err="1"/>
              <a:t>cột</a:t>
            </a:r>
            <a:r>
              <a:rPr lang="en-US" sz="2400"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và</a:t>
            </a:r>
            <a:r>
              <a:rPr lang="en-US" sz="2400" dirty="0"/>
              <a:t> </a:t>
            </a:r>
            <a:r>
              <a:rPr lang="en-US" sz="2400" dirty="0" err="1"/>
              <a:t>mức</a:t>
            </a:r>
            <a:r>
              <a:rPr lang="en-US" sz="2400" dirty="0"/>
              <a:t> </a:t>
            </a:r>
            <a:r>
              <a:rPr lang="en-US" sz="2400" dirty="0" err="1"/>
              <a:t>sẽ</a:t>
            </a:r>
            <a:r>
              <a:rPr lang="en-US" sz="2400" dirty="0"/>
              <a:t> </a:t>
            </a:r>
            <a:r>
              <a:rPr lang="en-US" sz="2400" dirty="0" err="1"/>
              <a:t>tính</a:t>
            </a:r>
            <a:r>
              <a:rPr lang="en-US" sz="2400" dirty="0"/>
              <a:t> </a:t>
            </a:r>
            <a:r>
              <a:rPr lang="en-US" sz="2400" dirty="0" err="1"/>
              <a:t>tổng</a:t>
            </a:r>
            <a:r>
              <a:rPr lang="en-US" sz="2400" dirty="0"/>
              <a:t> </a:t>
            </a:r>
            <a:r>
              <a:rPr lang="en-US" sz="2400" dirty="0" err="1"/>
              <a:t>ngôi</a:t>
            </a:r>
            <a:r>
              <a:rPr lang="en-US" sz="2400" dirty="0"/>
              <a:t> </a:t>
            </a:r>
            <a:r>
              <a:rPr lang="en-US" sz="2400" dirty="0" err="1"/>
              <a:t>sao</a:t>
            </a:r>
            <a:r>
              <a:rPr lang="en-US" sz="2400" dirty="0"/>
              <a:t> </a:t>
            </a:r>
            <a:r>
              <a:rPr lang="en-US" sz="2400" dirty="0" err="1"/>
              <a:t>đạt</a:t>
            </a:r>
            <a:r>
              <a:rPr lang="en-US" sz="2400" dirty="0"/>
              <a:t> </a:t>
            </a:r>
            <a:r>
              <a:rPr lang="en-US" sz="2400" dirty="0" err="1"/>
              <a:t>được</a:t>
            </a:r>
            <a:r>
              <a:rPr lang="en-US" sz="2400" dirty="0"/>
              <a:t>. </a:t>
            </a:r>
            <a:r>
              <a:rPr lang="en-US" sz="2400" dirty="0" err="1"/>
              <a:t>Em</a:t>
            </a:r>
            <a:r>
              <a:rPr lang="en-US" sz="2400" dirty="0"/>
              <a:t> </a:t>
            </a:r>
            <a:r>
              <a:rPr lang="en-US" sz="2400" dirty="0" err="1"/>
              <a:t>nào</a:t>
            </a:r>
            <a:r>
              <a:rPr lang="en-US" sz="2400" dirty="0"/>
              <a:t>, </a:t>
            </a:r>
            <a:r>
              <a:rPr lang="en-US" sz="2400" dirty="0" err="1"/>
              <a:t>nhóm</a:t>
            </a:r>
            <a:r>
              <a:rPr lang="en-US" sz="2400" dirty="0"/>
              <a:t> </a:t>
            </a:r>
            <a:r>
              <a:rPr lang="en-US" sz="2400" dirty="0" err="1"/>
              <a:t>nào</a:t>
            </a:r>
            <a:r>
              <a:rPr lang="en-US" sz="2400" dirty="0"/>
              <a:t> </a:t>
            </a:r>
            <a:r>
              <a:rPr lang="en-US" sz="2400" dirty="0" err="1"/>
              <a:t>đạt</a:t>
            </a:r>
            <a:r>
              <a:rPr lang="en-US" sz="2400" dirty="0"/>
              <a:t> </a:t>
            </a:r>
            <a:r>
              <a:rPr lang="en-US" sz="2400" dirty="0" err="1"/>
              <a:t>nhiều</a:t>
            </a:r>
            <a:r>
              <a:rPr lang="en-US" sz="2400" dirty="0"/>
              <a:t> </a:t>
            </a:r>
            <a:r>
              <a:rPr lang="en-US" sz="2400" dirty="0" err="1"/>
              <a:t>ngôi</a:t>
            </a:r>
            <a:r>
              <a:rPr lang="en-US" sz="2400" dirty="0"/>
              <a:t> </a:t>
            </a:r>
            <a:r>
              <a:rPr lang="en-US" sz="2400" dirty="0" err="1"/>
              <a:t>sao</a:t>
            </a:r>
            <a:r>
              <a:rPr lang="en-US" sz="2400" dirty="0"/>
              <a:t> </a:t>
            </a:r>
            <a:r>
              <a:rPr lang="en-US" sz="2400" dirty="0" err="1"/>
              <a:t>nhất</a:t>
            </a:r>
            <a:r>
              <a:rPr lang="en-US" sz="2400" dirty="0"/>
              <a:t> </a:t>
            </a:r>
            <a:r>
              <a:rPr lang="en-US" sz="2400" dirty="0" err="1"/>
              <a:t>sẽ</a:t>
            </a:r>
            <a:r>
              <a:rPr lang="en-US" sz="2400" dirty="0"/>
              <a:t> </a:t>
            </a:r>
            <a:r>
              <a:rPr lang="en-US" sz="2400" dirty="0" err="1"/>
              <a:t>là</a:t>
            </a:r>
            <a:r>
              <a:rPr lang="en-US" sz="2400" dirty="0"/>
              <a:t> </a:t>
            </a:r>
            <a:r>
              <a:rPr lang="en-US" sz="2400" dirty="0" err="1"/>
              <a:t>người</a:t>
            </a:r>
            <a:r>
              <a:rPr lang="en-US" sz="2400" dirty="0"/>
              <a:t> </a:t>
            </a:r>
            <a:r>
              <a:rPr lang="en-US" sz="2400" dirty="0" err="1"/>
              <a:t>đạt</a:t>
            </a:r>
            <a:r>
              <a:rPr lang="en-US" sz="2400" dirty="0"/>
              <a:t> </a:t>
            </a:r>
            <a:r>
              <a:rPr lang="en-US" sz="2400" dirty="0" err="1"/>
              <a:t>kết</a:t>
            </a:r>
            <a:r>
              <a:rPr lang="en-US" sz="2400" dirty="0"/>
              <a:t> </a:t>
            </a:r>
            <a:r>
              <a:rPr lang="en-US" sz="2400" dirty="0" err="1"/>
              <a:t>quả</a:t>
            </a:r>
            <a:r>
              <a:rPr lang="en-US" sz="2400" dirty="0"/>
              <a:t> </a:t>
            </a:r>
            <a:r>
              <a:rPr lang="en-US" sz="2400" dirty="0" err="1"/>
              <a:t>cao</a:t>
            </a:r>
            <a:r>
              <a:rPr lang="en-US" sz="2400" dirty="0"/>
              <a:t> </a:t>
            </a:r>
            <a:r>
              <a:rPr lang="en-US" sz="2400" dirty="0" err="1"/>
              <a:t>hoặc</a:t>
            </a:r>
            <a:r>
              <a:rPr lang="en-US" sz="2400" dirty="0"/>
              <a:t> </a:t>
            </a:r>
            <a:r>
              <a:rPr lang="en-US" sz="2400" dirty="0" err="1"/>
              <a:t>thắng</a:t>
            </a:r>
            <a:r>
              <a:rPr lang="en-US" sz="2400" dirty="0"/>
              <a:t> </a:t>
            </a:r>
            <a:r>
              <a:rPr lang="en-US" sz="2400" dirty="0" err="1"/>
              <a:t>cuộc</a:t>
            </a:r>
            <a:r>
              <a:rPr lang="en-US" sz="2400" dirty="0"/>
              <a:t>.</a:t>
            </a:r>
            <a:endParaRPr lang="en-US" sz="2400" dirty="0">
              <a:solidFill>
                <a:prstClr val="black"/>
              </a:solidFill>
              <a:latin typeface="Arial" panose="020B0604020202020204" pitchFamily="34" charset="0"/>
              <a:cs typeface="Arial" panose="020B0604020202020204" pitchFamily="34" charset="0"/>
            </a:endParaRPr>
          </a:p>
          <a:p>
            <a:pPr algn="just">
              <a:spcBef>
                <a:spcPts val="750"/>
              </a:spcBef>
            </a:pPr>
            <a:endParaRPr lang="en-US" sz="24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475717" y="4545075"/>
            <a:ext cx="7532915" cy="896656"/>
          </a:xfrm>
          <a:prstGeom prst="rect">
            <a:avLst/>
          </a:prstGeom>
        </p:spPr>
        <p:txBody>
          <a:bodyPr wrap="square">
            <a:spAutoFit/>
          </a:bodyPr>
          <a:lstStyle/>
          <a:p>
            <a:pPr algn="just">
              <a:spcBef>
                <a:spcPts val="750"/>
              </a:spcBef>
            </a:pPr>
            <a:endParaRPr lang="en-US" sz="2400" dirty="0">
              <a:solidFill>
                <a:srgbClr val="FF0000"/>
              </a:solidFill>
              <a:latin typeface="Arial" panose="020B0604020202020204" pitchFamily="34" charset="0"/>
              <a:cs typeface="Arial" panose="020B0604020202020204" pitchFamily="34" charset="0"/>
            </a:endParaRPr>
          </a:p>
          <a:p>
            <a:pPr algn="just">
              <a:lnSpc>
                <a:spcPct val="90000"/>
              </a:lnSpc>
              <a:spcBef>
                <a:spcPts val="750"/>
              </a:spcBef>
            </a:pPr>
            <a:r>
              <a:rPr lang="en-US" sz="2400" dirty="0">
                <a:solidFill>
                  <a:srgbClr val="FF0000"/>
                </a:solidFill>
                <a:latin typeface="Arial" panose="020B0604020202020204" pitchFamily="34" charset="0"/>
                <a:cs typeface="Arial" panose="020B0604020202020204" pitchFamily="34" charset="0"/>
              </a:rPr>
              <a:t>3. </a:t>
            </a:r>
            <a:r>
              <a:rPr lang="en-US" sz="2400" dirty="0" err="1">
                <a:solidFill>
                  <a:srgbClr val="FF0000"/>
                </a:solidFill>
                <a:latin typeface="Arial" panose="020B0604020202020204" pitchFamily="34" charset="0"/>
                <a:cs typeface="Arial" panose="020B0604020202020204" pitchFamily="34" charset="0"/>
              </a:rPr>
              <a:t>Đánh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trình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thực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hiện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tạo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ra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sản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phẩm</a:t>
            </a:r>
            <a:r>
              <a:rPr lang="en-US" sz="2400" dirty="0">
                <a:solidFill>
                  <a:srgbClr val="FF0000"/>
                </a:solidFill>
                <a:latin typeface="Arial" panose="020B0604020202020204" pitchFamily="34" charset="0"/>
                <a:cs typeface="Arial" panose="020B0604020202020204" pitchFamily="34" charset="0"/>
              </a:rPr>
              <a:t> </a:t>
            </a:r>
          </a:p>
        </p:txBody>
      </p:sp>
      <p:sp>
        <p:nvSpPr>
          <p:cNvPr id="8" name="Title 1"/>
          <p:cNvSpPr txBox="1">
            <a:spLocks noGrp="1"/>
          </p:cNvSpPr>
          <p:nvPr>
            <p:ph type="title"/>
          </p:nvPr>
        </p:nvSpPr>
        <p:spPr>
          <a:xfrm>
            <a:off x="1503503" y="228600"/>
            <a:ext cx="6539765" cy="484146"/>
          </a:xfrm>
          <a:prstGeom prst="rect">
            <a:avLst/>
          </a:prstGeom>
        </p:spPr>
        <p:txBody>
          <a:bodyPr>
            <a:noAutofit/>
          </a:bodyPr>
          <a:lstStyle>
            <a:lvl1pPr algn="l" defTabSz="914400" rtl="0" eaLnBrk="1" latinLnBrk="0" hangingPunct="1">
              <a:lnSpc>
                <a:spcPct val="90000"/>
              </a:lnSpc>
              <a:spcBef>
                <a:spcPct val="0"/>
              </a:spcBef>
              <a:buNone/>
              <a:defRPr sz="4200" kern="1200">
                <a:solidFill>
                  <a:schemeClr val="accent4">
                    <a:lumMod val="20000"/>
                    <a:lumOff val="80000"/>
                  </a:schemeClr>
                </a:solidFill>
                <a:latin typeface="Arial" panose="020B0604020202020204" pitchFamily="34" charset="0"/>
                <a:ea typeface="+mj-ea"/>
                <a:cs typeface="Arial" panose="020B0604020202020204" pitchFamily="34" charset="0"/>
              </a:defRPr>
            </a:lvl1pPr>
          </a:lstStyle>
          <a:p>
            <a:pPr algn="ctr"/>
            <a:r>
              <a:rPr lang="en-US" sz="2400" b="1" dirty="0" err="1">
                <a:solidFill>
                  <a:srgbClr val="FFFF00"/>
                </a:solidFill>
                <a:effectLst>
                  <a:outerShdw blurRad="38100" dist="38100" dir="2700000" algn="tl">
                    <a:srgbClr val="000000">
                      <a:alpha val="43137"/>
                    </a:srgbClr>
                  </a:outerShdw>
                </a:effectLst>
                <a:ea typeface="+mn-ea"/>
              </a:rPr>
              <a:t>Một</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số</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lưu</a:t>
            </a:r>
            <a:r>
              <a:rPr lang="en-US" sz="2400" b="1" dirty="0">
                <a:solidFill>
                  <a:srgbClr val="FFFF00"/>
                </a:solidFill>
                <a:effectLst>
                  <a:outerShdw blurRad="38100" dist="38100" dir="2700000" algn="tl">
                    <a:srgbClr val="000000">
                      <a:alpha val="43137"/>
                    </a:srgbClr>
                  </a:outerShdw>
                </a:effectLst>
                <a:ea typeface="+mn-ea"/>
              </a:rPr>
              <a:t> ý </a:t>
            </a:r>
            <a:r>
              <a:rPr lang="en-US" sz="2400" b="1" dirty="0" err="1">
                <a:solidFill>
                  <a:srgbClr val="FFFF00"/>
                </a:solidFill>
                <a:effectLst>
                  <a:outerShdw blurRad="38100" dist="38100" dir="2700000" algn="tl">
                    <a:srgbClr val="000000">
                      <a:alpha val="43137"/>
                    </a:srgbClr>
                  </a:outerShdw>
                </a:effectLst>
                <a:ea typeface="+mn-ea"/>
              </a:rPr>
              <a:t>trong</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đánh</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giá</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kết</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quả</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học</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tập</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môn</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Công</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nghệ</a:t>
            </a:r>
            <a:endParaRPr lang="en-US" sz="2400" b="1" dirty="0">
              <a:solidFill>
                <a:schemeClr val="bg1"/>
              </a:solidFill>
              <a:effectLst>
                <a:outerShdw blurRad="38100" dist="38100" dir="2700000" algn="tl">
                  <a:srgbClr val="000000">
                    <a:alpha val="43137"/>
                  </a:srgbClr>
                </a:outerShdw>
              </a:effectLst>
              <a:ea typeface="+mn-ea"/>
            </a:endParaRPr>
          </a:p>
        </p:txBody>
      </p:sp>
    </p:spTree>
    <p:extLst>
      <p:ext uri="{BB962C8B-B14F-4D97-AF65-F5344CB8AC3E}">
        <p14:creationId xmlns:p14="http://schemas.microsoft.com/office/powerpoint/2010/main" val="2536209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172" y="1051420"/>
            <a:ext cx="7033728" cy="615824"/>
          </a:xfrm>
        </p:spPr>
        <p:txBody>
          <a:bodyPr/>
          <a:lstStyle/>
          <a:p>
            <a:pPr algn="ct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Kiểm</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tra</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đánh</a:t>
            </a:r>
            <a:r>
              <a:rPr lang="en-US" sz="2400" b="1" dirty="0">
                <a:solidFill>
                  <a:srgbClr val="FFFF00"/>
                </a:solidFill>
                <a:effectLst>
                  <a:outerShdw blurRad="38100" dist="38100" dir="2700000" algn="tl">
                    <a:srgbClr val="000000">
                      <a:alpha val="43137"/>
                    </a:srgbClr>
                  </a:outerShdw>
                </a:effectLst>
                <a:ea typeface="+mn-ea"/>
              </a:rPr>
              <a:t> </a:t>
            </a:r>
            <a:r>
              <a:rPr lang="en-US" sz="2400" b="1" dirty="0" err="1">
                <a:solidFill>
                  <a:srgbClr val="FFFF00"/>
                </a:solidFill>
                <a:effectLst>
                  <a:outerShdw blurRad="38100" dist="38100" dir="2700000" algn="tl">
                    <a:srgbClr val="000000">
                      <a:alpha val="43137"/>
                    </a:srgbClr>
                  </a:outerShdw>
                </a:effectLst>
                <a:ea typeface="+mn-ea"/>
              </a:rPr>
              <a:t>giá</a:t>
            </a:r>
            <a:endParaRPr lang="en-US" sz="2400" b="1" dirty="0">
              <a:solidFill>
                <a:srgbClr val="FFFF00"/>
              </a:solidFill>
              <a:effectLst>
                <a:outerShdw blurRad="38100" dist="38100" dir="2700000" algn="tl">
                  <a:srgbClr val="000000">
                    <a:alpha val="43137"/>
                  </a:srgbClr>
                </a:outerShdw>
              </a:effectLst>
              <a:ea typeface="+mn-ea"/>
            </a:endParaRPr>
          </a:p>
        </p:txBody>
      </p:sp>
      <p:sp>
        <p:nvSpPr>
          <p:cNvPr id="3" name="Content Placeholder 2"/>
          <p:cNvSpPr>
            <a:spLocks noGrp="1"/>
          </p:cNvSpPr>
          <p:nvPr>
            <p:ph idx="1"/>
          </p:nvPr>
        </p:nvSpPr>
        <p:spPr>
          <a:xfrm>
            <a:off x="813378" y="1680498"/>
            <a:ext cx="7972814" cy="3263504"/>
          </a:xfrm>
        </p:spPr>
        <p:txBody>
          <a:bodyPr/>
          <a:lstStyle/>
          <a:p>
            <a:pPr marL="0" indent="0" algn="just">
              <a:buNone/>
            </a:pPr>
            <a:r>
              <a:rPr lang="en-US" altLang="en-US" sz="1950" dirty="0"/>
              <a:t>     </a:t>
            </a:r>
            <a:r>
              <a:rPr lang="en-US" altLang="en-US" sz="1950" dirty="0" err="1"/>
              <a:t>Khi</a:t>
            </a:r>
            <a:r>
              <a:rPr lang="en-US" altLang="en-US" sz="1950" dirty="0"/>
              <a:t> </a:t>
            </a:r>
            <a:r>
              <a:rPr lang="en-US" altLang="en-US" sz="1950" dirty="0" err="1"/>
              <a:t>biên</a:t>
            </a:r>
            <a:r>
              <a:rPr lang="en-US" altLang="en-US" sz="1950" dirty="0"/>
              <a:t> </a:t>
            </a:r>
            <a:r>
              <a:rPr lang="en-US" altLang="en-US" sz="1950" dirty="0" err="1"/>
              <a:t>soạn</a:t>
            </a:r>
            <a:r>
              <a:rPr lang="en-US" altLang="en-US" sz="1950" dirty="0"/>
              <a:t> </a:t>
            </a:r>
            <a:r>
              <a:rPr lang="en-US" altLang="en-US" sz="1950" dirty="0" err="1"/>
              <a:t>đề</a:t>
            </a:r>
            <a:r>
              <a:rPr lang="en-US" altLang="en-US" sz="1950" dirty="0"/>
              <a:t> </a:t>
            </a:r>
            <a:r>
              <a:rPr lang="en-US" altLang="en-US" sz="1950" dirty="0" err="1"/>
              <a:t>kiểm</a:t>
            </a:r>
            <a:r>
              <a:rPr lang="en-US" altLang="en-US" sz="1950" dirty="0"/>
              <a:t> </a:t>
            </a:r>
            <a:r>
              <a:rPr lang="en-US" altLang="en-US" sz="1950" dirty="0" err="1"/>
              <a:t>tra</a:t>
            </a:r>
            <a:r>
              <a:rPr lang="en-US" altLang="en-US" sz="1950" dirty="0"/>
              <a:t> </a:t>
            </a:r>
            <a:r>
              <a:rPr lang="en-US" altLang="en-US" sz="1950" dirty="0" err="1"/>
              <a:t>định</a:t>
            </a:r>
            <a:r>
              <a:rPr lang="en-US" altLang="en-US" sz="1950" dirty="0"/>
              <a:t> </a:t>
            </a:r>
            <a:r>
              <a:rPr lang="en-US" altLang="en-US" sz="1950" dirty="0" err="1"/>
              <a:t>kì</a:t>
            </a:r>
            <a:r>
              <a:rPr lang="en-US" altLang="en-US" sz="1950" dirty="0"/>
              <a:t> </a:t>
            </a:r>
            <a:r>
              <a:rPr lang="en-US" altLang="en-US" sz="1950" dirty="0" err="1"/>
              <a:t>có</a:t>
            </a:r>
            <a:r>
              <a:rPr lang="en-US" altLang="en-US" sz="1950" dirty="0"/>
              <a:t> </a:t>
            </a:r>
            <a:r>
              <a:rPr lang="en-US" altLang="en-US" sz="1950" dirty="0" err="1"/>
              <a:t>thể</a:t>
            </a:r>
            <a:r>
              <a:rPr lang="en-US" altLang="en-US" sz="1950" dirty="0"/>
              <a:t> </a:t>
            </a:r>
            <a:r>
              <a:rPr lang="en-US" altLang="en-US" sz="1950" dirty="0" err="1"/>
              <a:t>tham</a:t>
            </a:r>
            <a:r>
              <a:rPr lang="en-US" altLang="en-US" sz="1950" dirty="0"/>
              <a:t> </a:t>
            </a:r>
            <a:r>
              <a:rPr lang="en-US" altLang="en-US" sz="1950" dirty="0" err="1"/>
              <a:t>khảo</a:t>
            </a:r>
            <a:r>
              <a:rPr lang="en-US" altLang="en-US" sz="1950" dirty="0"/>
              <a:t>, </a:t>
            </a:r>
            <a:r>
              <a:rPr lang="en-US" altLang="en-US" sz="1950" dirty="0" err="1"/>
              <a:t>khai</a:t>
            </a:r>
            <a:r>
              <a:rPr lang="en-US" altLang="en-US" sz="1950" dirty="0"/>
              <a:t> </a:t>
            </a:r>
            <a:r>
              <a:rPr lang="en-US" altLang="en-US" sz="1950" dirty="0" err="1"/>
              <a:t>thác</a:t>
            </a:r>
            <a:r>
              <a:rPr lang="en-US" altLang="en-US" sz="1950" dirty="0"/>
              <a:t> </a:t>
            </a:r>
            <a:r>
              <a:rPr lang="en-US" altLang="en-US" sz="1950" dirty="0" err="1"/>
              <a:t>tư</a:t>
            </a:r>
            <a:r>
              <a:rPr lang="en-US" altLang="en-US" sz="1950" dirty="0"/>
              <a:t> </a:t>
            </a:r>
            <a:r>
              <a:rPr lang="en-US" altLang="en-US" sz="1950" dirty="0" err="1"/>
              <a:t>liệu</a:t>
            </a:r>
            <a:r>
              <a:rPr lang="en-US" altLang="en-US" sz="1950" dirty="0"/>
              <a:t> </a:t>
            </a:r>
            <a:r>
              <a:rPr lang="en-US" altLang="en-US" sz="1950" dirty="0" err="1"/>
              <a:t>trong</a:t>
            </a:r>
            <a:r>
              <a:rPr lang="en-US" altLang="en-US" sz="1950" dirty="0"/>
              <a:t> </a:t>
            </a:r>
            <a:r>
              <a:rPr lang="en-US" altLang="en-US" sz="1950" dirty="0" err="1"/>
              <a:t>Vở</a:t>
            </a:r>
            <a:r>
              <a:rPr lang="en-US" altLang="en-US" sz="1950" dirty="0"/>
              <a:t> </a:t>
            </a:r>
            <a:r>
              <a:rPr lang="en-US" altLang="en-US" sz="1950" dirty="0" err="1"/>
              <a:t>bài</a:t>
            </a:r>
            <a:r>
              <a:rPr lang="en-US" altLang="en-US" sz="1950" dirty="0"/>
              <a:t> </a:t>
            </a:r>
            <a:r>
              <a:rPr lang="en-US" altLang="en-US" sz="1950" dirty="0" err="1"/>
              <a:t>tập</a:t>
            </a:r>
            <a:r>
              <a:rPr lang="en-US" altLang="en-US" sz="1950" dirty="0"/>
              <a:t> </a:t>
            </a:r>
            <a:r>
              <a:rPr lang="en-US" altLang="en-US" sz="1950" dirty="0" err="1"/>
              <a:t>dành</a:t>
            </a:r>
            <a:r>
              <a:rPr lang="en-US" altLang="en-US" sz="1950" dirty="0"/>
              <a:t> </a:t>
            </a:r>
            <a:r>
              <a:rPr lang="en-US" altLang="en-US" sz="1950" dirty="0" err="1"/>
              <a:t>cho</a:t>
            </a:r>
            <a:r>
              <a:rPr lang="en-US" altLang="en-US" sz="1950" dirty="0"/>
              <a:t> </a:t>
            </a:r>
            <a:r>
              <a:rPr lang="en-US" altLang="en-US" sz="1950" dirty="0" err="1"/>
              <a:t>học</a:t>
            </a:r>
            <a:r>
              <a:rPr lang="en-US" altLang="en-US" sz="1950" dirty="0"/>
              <a:t> </a:t>
            </a:r>
            <a:r>
              <a:rPr lang="en-US" altLang="en-US" sz="1950" dirty="0" err="1"/>
              <a:t>sinh</a:t>
            </a:r>
            <a:r>
              <a:rPr lang="en-US" altLang="en-US" sz="1950" dirty="0"/>
              <a:t> </a:t>
            </a:r>
            <a:r>
              <a:rPr lang="en-US" altLang="en-US" sz="1950" dirty="0" err="1"/>
              <a:t>học</a:t>
            </a:r>
            <a:r>
              <a:rPr lang="en-US" altLang="en-US" sz="1950" dirty="0"/>
              <a:t> </a:t>
            </a:r>
            <a:r>
              <a:rPr lang="en-US" altLang="en-US" sz="1950" dirty="0" err="1"/>
              <a:t>môn</a:t>
            </a:r>
            <a:r>
              <a:rPr lang="en-US" altLang="en-US" sz="1950" dirty="0"/>
              <a:t> </a:t>
            </a:r>
            <a:r>
              <a:rPr lang="en-US" altLang="en-US" sz="1950" dirty="0" err="1"/>
              <a:t>Công</a:t>
            </a:r>
            <a:r>
              <a:rPr lang="en-US" altLang="en-US" sz="1950" dirty="0"/>
              <a:t> </a:t>
            </a:r>
            <a:r>
              <a:rPr lang="en-US" altLang="en-US" sz="1950" dirty="0" err="1"/>
              <a:t>nghệ</a:t>
            </a:r>
            <a:r>
              <a:rPr lang="en-US" altLang="en-US" sz="1950" dirty="0"/>
              <a:t> 3.</a:t>
            </a:r>
          </a:p>
          <a:p>
            <a:pPr marL="0" indent="0" algn="just">
              <a:buNone/>
            </a:pPr>
            <a:r>
              <a:rPr lang="en-US" sz="1950" b="1" dirty="0" err="1">
                <a:solidFill>
                  <a:srgbClr val="FF0000"/>
                </a:solidFill>
              </a:rPr>
              <a:t>Ví</a:t>
            </a:r>
            <a:r>
              <a:rPr lang="en-US" sz="1950" b="1" dirty="0">
                <a:solidFill>
                  <a:srgbClr val="FF0000"/>
                </a:solidFill>
              </a:rPr>
              <a:t> </a:t>
            </a:r>
            <a:r>
              <a:rPr lang="en-US" sz="1950" b="1" dirty="0" err="1">
                <a:solidFill>
                  <a:srgbClr val="FF0000"/>
                </a:solidFill>
              </a:rPr>
              <a:t>dụ</a:t>
            </a:r>
            <a:r>
              <a:rPr lang="en-US" sz="1950" b="1" dirty="0">
                <a:solidFill>
                  <a:srgbClr val="FF0000"/>
                </a:solidFill>
              </a:rPr>
              <a:t>:</a:t>
            </a:r>
            <a:r>
              <a:rPr lang="en-US" sz="1950" dirty="0"/>
              <a:t> </a:t>
            </a:r>
            <a:r>
              <a:rPr lang="en-US" sz="1950" i="1" dirty="0" err="1"/>
              <a:t>Đánh</a:t>
            </a:r>
            <a:r>
              <a:rPr lang="en-US" sz="1950" i="1" dirty="0"/>
              <a:t> </a:t>
            </a:r>
            <a:r>
              <a:rPr lang="en-US" sz="1950" i="1" dirty="0" err="1"/>
              <a:t>dấu</a:t>
            </a:r>
            <a:r>
              <a:rPr lang="en-US" sz="1950" i="1" dirty="0"/>
              <a:t> “X” </a:t>
            </a:r>
            <a:r>
              <a:rPr lang="en-US" sz="1950" i="1" dirty="0" err="1"/>
              <a:t>vào</a:t>
            </a:r>
            <a:r>
              <a:rPr lang="en-US" sz="1950" i="1" dirty="0"/>
              <a:t> ô </a:t>
            </a:r>
            <a:r>
              <a:rPr lang="en-US" sz="1950" i="1" dirty="0" err="1"/>
              <a:t>trống</a:t>
            </a:r>
            <a:r>
              <a:rPr lang="en-US" sz="1950" i="1" dirty="0"/>
              <a:t> </a:t>
            </a:r>
            <a:r>
              <a:rPr lang="en-US" sz="1950" i="1" dirty="0" err="1"/>
              <a:t>chỉ</a:t>
            </a:r>
            <a:r>
              <a:rPr lang="en-US" sz="1950" i="1" dirty="0"/>
              <a:t> </a:t>
            </a:r>
            <a:r>
              <a:rPr lang="en-US" sz="1950" i="1" dirty="0" err="1"/>
              <a:t>việc</a:t>
            </a:r>
            <a:r>
              <a:rPr lang="en-US" sz="1950" i="1" dirty="0"/>
              <a:t> </a:t>
            </a:r>
            <a:r>
              <a:rPr lang="en-US" sz="1950" i="1" dirty="0" err="1"/>
              <a:t>nên</a:t>
            </a:r>
            <a:r>
              <a:rPr lang="en-US" sz="1950" i="1" dirty="0"/>
              <a:t> </a:t>
            </a:r>
            <a:r>
              <a:rPr lang="en-US" sz="1950" i="1" dirty="0" err="1"/>
              <a:t>làm</a:t>
            </a:r>
            <a:r>
              <a:rPr lang="en-US" sz="1950" i="1" dirty="0"/>
              <a:t> </a:t>
            </a:r>
            <a:r>
              <a:rPr lang="en-US" sz="1950" i="1" dirty="0" err="1"/>
              <a:t>khi</a:t>
            </a:r>
            <a:r>
              <a:rPr lang="en-US" sz="1950" i="1" dirty="0"/>
              <a:t> </a:t>
            </a:r>
            <a:r>
              <a:rPr lang="en-US" sz="1950" i="1" dirty="0" err="1"/>
              <a:t>sử</a:t>
            </a:r>
            <a:r>
              <a:rPr lang="en-US" sz="1950" i="1" dirty="0"/>
              <a:t> </a:t>
            </a:r>
            <a:r>
              <a:rPr lang="en-US" sz="1950" i="1" dirty="0" err="1"/>
              <a:t>dụng</a:t>
            </a:r>
            <a:r>
              <a:rPr lang="en-US" sz="1950" i="1" dirty="0"/>
              <a:t> </a:t>
            </a:r>
            <a:r>
              <a:rPr lang="en-US" sz="1950" i="1" dirty="0" err="1"/>
              <a:t>quạt</a:t>
            </a:r>
            <a:r>
              <a:rPr lang="en-US" sz="1950" i="1" dirty="0"/>
              <a:t> </a:t>
            </a:r>
            <a:r>
              <a:rPr lang="en-US" sz="1950" i="1" dirty="0" err="1"/>
              <a:t>điện</a:t>
            </a:r>
            <a:r>
              <a:rPr lang="en-US" sz="1950" i="1" dirty="0"/>
              <a:t> an </a:t>
            </a:r>
            <a:r>
              <a:rPr lang="en-US" sz="1950" i="1" dirty="0" err="1"/>
              <a:t>toàn</a:t>
            </a:r>
            <a:endParaRPr lang="en-US" altLang="en-US" sz="1950" i="1" dirty="0"/>
          </a:p>
          <a:p>
            <a:pPr marL="0" indent="0" algn="just">
              <a:buNone/>
            </a:pPr>
            <a:endParaRPr lang="en-US" altLang="en-US" sz="1950" dirty="0"/>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63</a:t>
            </a:fld>
            <a:endParaRPr lang="vi-VN" dirty="0">
              <a:solidFill>
                <a:prstClr val="black"/>
              </a:solidFill>
            </a:endParaRPr>
          </a:p>
        </p:txBody>
      </p:sp>
      <p:pic>
        <p:nvPicPr>
          <p:cNvPr id="5" name="Picture 4"/>
          <p:cNvPicPr/>
          <p:nvPr/>
        </p:nvPicPr>
        <p:blipFill>
          <a:blip r:embed="rId2"/>
          <a:stretch>
            <a:fillRect/>
          </a:stretch>
        </p:blipFill>
        <p:spPr>
          <a:xfrm>
            <a:off x="813378" y="2881374"/>
            <a:ext cx="7833665" cy="2557815"/>
          </a:xfrm>
          <a:prstGeom prst="rect">
            <a:avLst/>
          </a:prstGeom>
        </p:spPr>
      </p:pic>
    </p:spTree>
    <p:extLst>
      <p:ext uri="{BB962C8B-B14F-4D97-AF65-F5344CB8AC3E}">
        <p14:creationId xmlns:p14="http://schemas.microsoft.com/office/powerpoint/2010/main" val="38565394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lstStyle/>
          <a:p>
            <a:r>
              <a:rPr lang="en-US" sz="1950" b="1" dirty="0" err="1">
                <a:solidFill>
                  <a:srgbClr val="FFFF00"/>
                </a:solidFill>
              </a:rPr>
              <a:t>Ví</a:t>
            </a:r>
            <a:r>
              <a:rPr lang="en-US" sz="1950" b="1" dirty="0">
                <a:solidFill>
                  <a:srgbClr val="FFFF00"/>
                </a:solidFill>
              </a:rPr>
              <a:t> </a:t>
            </a:r>
            <a:r>
              <a:rPr lang="en-US" sz="1950" b="1" dirty="0" err="1">
                <a:solidFill>
                  <a:srgbClr val="FFFF00"/>
                </a:solidFill>
              </a:rPr>
              <a:t>dụ</a:t>
            </a:r>
            <a:r>
              <a:rPr lang="en-US" sz="1950" b="1" dirty="0">
                <a:solidFill>
                  <a:srgbClr val="FFFF00"/>
                </a:solidFill>
              </a:rPr>
              <a:t>:</a:t>
            </a:r>
            <a:r>
              <a:rPr lang="en-US" sz="1950" dirty="0"/>
              <a:t> </a:t>
            </a:r>
            <a:r>
              <a:rPr lang="en-US" sz="1950" dirty="0" err="1"/>
              <a:t>Nối</a:t>
            </a:r>
            <a:r>
              <a:rPr lang="en-US" sz="1950" dirty="0"/>
              <a:t> </a:t>
            </a:r>
            <a:r>
              <a:rPr lang="en-US" sz="1950" dirty="0" err="1"/>
              <a:t>hình</a:t>
            </a:r>
            <a:r>
              <a:rPr lang="en-US" sz="1950" dirty="0"/>
              <a:t> </a:t>
            </a:r>
            <a:r>
              <a:rPr lang="en-US" sz="1950" dirty="0" err="1"/>
              <a:t>ảnh</a:t>
            </a:r>
            <a:r>
              <a:rPr lang="en-US" sz="1950" dirty="0"/>
              <a:t> </a:t>
            </a:r>
            <a:r>
              <a:rPr lang="en-US" sz="1950" dirty="0" err="1"/>
              <a:t>biển</a:t>
            </a:r>
            <a:r>
              <a:rPr lang="en-US" sz="1950" dirty="0"/>
              <a:t> </a:t>
            </a:r>
            <a:r>
              <a:rPr lang="en-US" sz="1950" dirty="0" err="1"/>
              <a:t>báo</a:t>
            </a:r>
            <a:r>
              <a:rPr lang="en-US" sz="1950" dirty="0"/>
              <a:t> </a:t>
            </a:r>
            <a:r>
              <a:rPr lang="en-US" sz="1950" dirty="0" err="1"/>
              <a:t>với</a:t>
            </a:r>
            <a:r>
              <a:rPr lang="en-US" sz="1950" dirty="0"/>
              <a:t> ý </a:t>
            </a:r>
            <a:r>
              <a:rPr lang="en-US" sz="1950" dirty="0" err="1"/>
              <a:t>nghĩa</a:t>
            </a:r>
            <a:r>
              <a:rPr lang="en-US" sz="1950" dirty="0"/>
              <a:t> </a:t>
            </a:r>
            <a:r>
              <a:rPr lang="en-US" sz="1950" dirty="0" err="1"/>
              <a:t>của</a:t>
            </a:r>
            <a:r>
              <a:rPr lang="en-US" sz="1950" dirty="0"/>
              <a:t> </a:t>
            </a:r>
            <a:r>
              <a:rPr lang="en-US" sz="1950" dirty="0" err="1"/>
              <a:t>chúng</a:t>
            </a:r>
            <a:r>
              <a:rPr lang="en-US" sz="1950" dirty="0"/>
              <a:t> </a:t>
            </a:r>
            <a:r>
              <a:rPr lang="en-US" sz="1950" dirty="0" err="1"/>
              <a:t>thành</a:t>
            </a:r>
            <a:r>
              <a:rPr lang="en-US" sz="1950" dirty="0"/>
              <a:t> </a:t>
            </a:r>
            <a:r>
              <a:rPr lang="en-US" sz="1950" dirty="0" err="1"/>
              <a:t>từng</a:t>
            </a:r>
            <a:r>
              <a:rPr lang="en-US" sz="1950" dirty="0"/>
              <a:t> </a:t>
            </a:r>
            <a:r>
              <a:rPr lang="en-US" sz="1950" dirty="0" err="1"/>
              <a:t>cặp</a:t>
            </a:r>
            <a:r>
              <a:rPr lang="en-US" sz="1950" dirty="0"/>
              <a:t> </a:t>
            </a:r>
            <a:r>
              <a:rPr lang="en-US" sz="1950" dirty="0" err="1"/>
              <a:t>cho</a:t>
            </a:r>
            <a:r>
              <a:rPr lang="en-US" sz="1950" dirty="0"/>
              <a:t> </a:t>
            </a:r>
            <a:r>
              <a:rPr lang="en-US" sz="1950" dirty="0" err="1"/>
              <a:t>phù</a:t>
            </a:r>
            <a:r>
              <a:rPr lang="en-US" sz="1950" dirty="0"/>
              <a:t> </a:t>
            </a:r>
            <a:r>
              <a:rPr lang="en-US" sz="1950" dirty="0" err="1"/>
              <a:t>hợp</a:t>
            </a:r>
            <a:r>
              <a:rPr lang="en-US" sz="1950" dirty="0"/>
              <a:t>.</a:t>
            </a:r>
            <a:endParaRPr lang="en-US" altLang="en-US" sz="1950" i="1" dirty="0"/>
          </a:p>
        </p:txBody>
      </p:sp>
      <p:graphicFrame>
        <p:nvGraphicFramePr>
          <p:cNvPr id="5" name="Content Placeholder 4"/>
          <p:cNvGraphicFramePr>
            <a:graphicFrameLocks noGrp="1"/>
          </p:cNvGraphicFramePr>
          <p:nvPr>
            <p:ph idx="1"/>
            <p:extLst/>
          </p:nvPr>
        </p:nvGraphicFramePr>
        <p:xfrm>
          <a:off x="844827" y="1592746"/>
          <a:ext cx="7474227" cy="4097849"/>
        </p:xfrm>
        <a:graphic>
          <a:graphicData uri="http://schemas.openxmlformats.org/drawingml/2006/table">
            <a:tbl>
              <a:tblPr firstRow="1" firstCol="1" bandRow="1">
                <a:tableStyleId>{5C22544A-7EE6-4342-B048-85BDC9FD1C3A}</a:tableStyleId>
              </a:tblPr>
              <a:tblGrid>
                <a:gridCol w="1050896">
                  <a:extLst>
                    <a:ext uri="{9D8B030D-6E8A-4147-A177-3AD203B41FA5}">
                      <a16:colId xmlns:a16="http://schemas.microsoft.com/office/drawing/2014/main" val="390435574"/>
                    </a:ext>
                  </a:extLst>
                </a:gridCol>
                <a:gridCol w="2090218">
                  <a:extLst>
                    <a:ext uri="{9D8B030D-6E8A-4147-A177-3AD203B41FA5}">
                      <a16:colId xmlns:a16="http://schemas.microsoft.com/office/drawing/2014/main" val="3431941165"/>
                    </a:ext>
                  </a:extLst>
                </a:gridCol>
                <a:gridCol w="1212596">
                  <a:extLst>
                    <a:ext uri="{9D8B030D-6E8A-4147-A177-3AD203B41FA5}">
                      <a16:colId xmlns:a16="http://schemas.microsoft.com/office/drawing/2014/main" val="597647396"/>
                    </a:ext>
                  </a:extLst>
                </a:gridCol>
                <a:gridCol w="3120517">
                  <a:extLst>
                    <a:ext uri="{9D8B030D-6E8A-4147-A177-3AD203B41FA5}">
                      <a16:colId xmlns:a16="http://schemas.microsoft.com/office/drawing/2014/main" val="2235321427"/>
                    </a:ext>
                  </a:extLst>
                </a:gridCol>
              </a:tblGrid>
              <a:tr h="189736">
                <a:tc>
                  <a:txBody>
                    <a:bodyPr/>
                    <a:lstStyle/>
                    <a:p>
                      <a:pPr>
                        <a:lnSpc>
                          <a:spcPct val="107000"/>
                        </a:lnSpc>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41593619"/>
                  </a:ext>
                </a:extLst>
              </a:tr>
              <a:tr h="807244">
                <a:tc>
                  <a:txBody>
                    <a:bodyPr/>
                    <a:lstStyle/>
                    <a:p>
                      <a:pPr>
                        <a:lnSpc>
                          <a:spcPct val="107000"/>
                        </a:lnSpc>
                        <a:spcAft>
                          <a:spcPts val="0"/>
                        </a:spcAft>
                      </a:pPr>
                      <a:r>
                        <a:rPr lang="en-US" sz="1500" dirty="0">
                          <a:effectLst/>
                          <a:latin typeface="Arial" panose="020B0604020202020204" pitchFamily="34" charset="0"/>
                          <a:cs typeface="Arial" panose="020B0604020202020204" pitchFamily="34" charset="0"/>
                        </a:rPr>
                        <a:t>1.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700" dirty="0">
                          <a:effectLst/>
                          <a:latin typeface="Arial" panose="020B0604020202020204" pitchFamily="34" charset="0"/>
                          <a:cs typeface="Arial" panose="020B0604020202020204" pitchFamily="34" charset="0"/>
                        </a:rPr>
                        <a:t>a. </a:t>
                      </a:r>
                      <a:r>
                        <a:rPr lang="en-US" sz="1700" dirty="0" err="1">
                          <a:effectLst/>
                          <a:latin typeface="Arial" panose="020B0604020202020204" pitchFamily="34" charset="0"/>
                          <a:cs typeface="Arial" panose="020B0604020202020204" pitchFamily="34" charset="0"/>
                        </a:rPr>
                        <a:t>Cấm</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xe</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đạp</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lưu</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thông</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500">
                          <a:effectLst/>
                          <a:latin typeface="Arial" panose="020B0604020202020204" pitchFamily="34" charset="0"/>
                          <a:cs typeface="Arial" panose="020B0604020202020204" pitchFamily="34" charset="0"/>
                        </a:rPr>
                        <a:t>5. </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700" dirty="0">
                          <a:effectLst/>
                          <a:latin typeface="Arial" panose="020B0604020202020204" pitchFamily="34" charset="0"/>
                          <a:cs typeface="Arial" panose="020B0604020202020204" pitchFamily="34" charset="0"/>
                        </a:rPr>
                        <a:t>e. </a:t>
                      </a:r>
                      <a:r>
                        <a:rPr lang="en-US" sz="1700" dirty="0" err="1">
                          <a:effectLst/>
                          <a:latin typeface="Arial" panose="020B0604020202020204" pitchFamily="34" charset="0"/>
                          <a:cs typeface="Arial" panose="020B0604020202020204" pitchFamily="34" charset="0"/>
                        </a:rPr>
                        <a:t>báo</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cho</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các</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loại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xe</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phải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chạy</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vòng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theo</a:t>
                      </a:r>
                      <a:r>
                        <a:rPr lang="en-US" sz="1700" dirty="0">
                          <a:effectLst/>
                          <a:latin typeface="Arial" panose="020B0604020202020204" pitchFamily="34" charset="0"/>
                          <a:cs typeface="Arial" panose="020B0604020202020204" pitchFamily="34" charset="0"/>
                        </a:rPr>
                        <a:t> ở </a:t>
                      </a:r>
                      <a:r>
                        <a:rPr lang="en-US" sz="1700" dirty="0" err="1">
                          <a:effectLst/>
                          <a:latin typeface="Arial" panose="020B0604020202020204" pitchFamily="34" charset="0"/>
                          <a:cs typeface="Arial" panose="020B0604020202020204" pitchFamily="34" charset="0"/>
                        </a:rPr>
                        <a:t>nơi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đường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giao</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nhau</a:t>
                      </a:r>
                      <a:r>
                        <a:rPr lang="en-US" sz="1700" dirty="0" smtClean="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77166317"/>
                  </a:ext>
                </a:extLst>
              </a:tr>
              <a:tr h="1076325">
                <a:tc>
                  <a:txBody>
                    <a:bodyPr/>
                    <a:lstStyle/>
                    <a:p>
                      <a:pPr>
                        <a:lnSpc>
                          <a:spcPct val="107000"/>
                        </a:lnSpc>
                        <a:spcAft>
                          <a:spcPts val="0"/>
                        </a:spcAft>
                      </a:pPr>
                      <a:r>
                        <a:rPr lang="en-US" sz="1500" dirty="0">
                          <a:effectLst/>
                          <a:latin typeface="Arial" panose="020B0604020202020204" pitchFamily="34" charset="0"/>
                          <a:cs typeface="Arial" panose="020B0604020202020204" pitchFamily="34" charset="0"/>
                        </a:rPr>
                        <a:t>2.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700" dirty="0">
                          <a:effectLst/>
                          <a:latin typeface="Arial" panose="020B0604020202020204" pitchFamily="34" charset="0"/>
                          <a:cs typeface="Arial" panose="020B0604020202020204" pitchFamily="34" charset="0"/>
                        </a:rPr>
                        <a:t>b. </a:t>
                      </a:r>
                      <a:r>
                        <a:rPr lang="en-US" sz="1700" dirty="0" err="1">
                          <a:effectLst/>
                          <a:latin typeface="Arial" panose="020B0604020202020204" pitchFamily="34" charset="0"/>
                          <a:cs typeface="Arial" panose="020B0604020202020204" pitchFamily="34" charset="0"/>
                        </a:rPr>
                        <a:t>Cấm</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các</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loại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phương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tiên</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cả</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hai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hướng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trừ</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xe</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ưu</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tiên</a:t>
                      </a:r>
                      <a:r>
                        <a:rPr lang="en-US" sz="1700" dirty="0">
                          <a:effectLst/>
                          <a:latin typeface="Arial" panose="020B0604020202020204" pitchFamily="34" charset="0"/>
                          <a:cs typeface="Arial" panose="020B0604020202020204" pitchFamily="34" charset="0"/>
                        </a:rPr>
                        <a:t>. </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500" dirty="0">
                          <a:effectLst/>
                          <a:latin typeface="Arial" panose="020B0604020202020204" pitchFamily="34" charset="0"/>
                          <a:cs typeface="Arial" panose="020B0604020202020204" pitchFamily="34" charset="0"/>
                        </a:rPr>
                        <a:t>6.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700" dirty="0">
                          <a:effectLst/>
                          <a:latin typeface="Arial" panose="020B0604020202020204" pitchFamily="34" charset="0"/>
                          <a:cs typeface="Arial" panose="020B0604020202020204" pitchFamily="34" charset="0"/>
                        </a:rPr>
                        <a:t>g. </a:t>
                      </a:r>
                      <a:r>
                        <a:rPr lang="en-US" sz="1700" dirty="0" err="1">
                          <a:effectLst/>
                          <a:latin typeface="Arial" panose="020B0604020202020204" pitchFamily="34" charset="0"/>
                          <a:cs typeface="Arial" panose="020B0604020202020204" pitchFamily="34" charset="0"/>
                        </a:rPr>
                        <a:t>bắt</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buộc</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các</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loại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xe</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thô</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sơ</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phải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dùng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đường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dành</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riêng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này</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448010835"/>
                  </a:ext>
                </a:extLst>
              </a:tr>
              <a:tr h="983713">
                <a:tc>
                  <a:txBody>
                    <a:bodyPr/>
                    <a:lstStyle/>
                    <a:p>
                      <a:pPr>
                        <a:lnSpc>
                          <a:spcPct val="107000"/>
                        </a:lnSpc>
                        <a:spcAft>
                          <a:spcPts val="0"/>
                        </a:spcAft>
                      </a:pPr>
                      <a:r>
                        <a:rPr lang="en-US" sz="1500" dirty="0">
                          <a:effectLst/>
                          <a:latin typeface="Arial" panose="020B0604020202020204" pitchFamily="34" charset="0"/>
                          <a:cs typeface="Arial" panose="020B0604020202020204" pitchFamily="34" charset="0"/>
                        </a:rPr>
                        <a:t>3.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700" dirty="0">
                          <a:effectLst/>
                          <a:latin typeface="Arial" panose="020B0604020202020204" pitchFamily="34" charset="0"/>
                          <a:cs typeface="Arial" panose="020B0604020202020204" pitchFamily="34" charset="0"/>
                        </a:rPr>
                        <a:t>c. </a:t>
                      </a:r>
                      <a:r>
                        <a:rPr lang="en-US" sz="1700" dirty="0" err="1">
                          <a:effectLst/>
                          <a:latin typeface="Arial" panose="020B0604020202020204" pitchFamily="34" charset="0"/>
                          <a:cs typeface="Arial" panose="020B0604020202020204" pitchFamily="34" charset="0"/>
                        </a:rPr>
                        <a:t>Báo</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trước</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sắp</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đến</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nơi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giao</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nhau</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với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đường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ưu</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tiên</a:t>
                      </a:r>
                      <a:r>
                        <a:rPr lang="en-US"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500">
                          <a:effectLst/>
                          <a:latin typeface="Arial" panose="020B0604020202020204" pitchFamily="34" charset="0"/>
                          <a:cs typeface="Arial" panose="020B0604020202020204" pitchFamily="34" charset="0"/>
                        </a:rPr>
                        <a:t>7. </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700" dirty="0">
                          <a:effectLst/>
                          <a:latin typeface="Arial" panose="020B0604020202020204" pitchFamily="34" charset="0"/>
                          <a:cs typeface="Arial" panose="020B0604020202020204" pitchFamily="34" charset="0"/>
                        </a:rPr>
                        <a:t>h. </a:t>
                      </a:r>
                      <a:r>
                        <a:rPr lang="en-US" sz="1700" dirty="0" err="1">
                          <a:effectLst/>
                          <a:latin typeface="Arial" panose="020B0604020202020204" pitchFamily="34" charset="0"/>
                          <a:cs typeface="Arial" panose="020B0604020202020204" pitchFamily="34" charset="0"/>
                        </a:rPr>
                        <a:t>Biển</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báo</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giao</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thông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để</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chỉ</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dẫn</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nơi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dành</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cho</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người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bộ</a:t>
                      </a:r>
                      <a:r>
                        <a:rPr lang="en-US" sz="1700" dirty="0">
                          <a:effectLst/>
                          <a:latin typeface="Arial" panose="020B0604020202020204" pitchFamily="34" charset="0"/>
                          <a:cs typeface="Arial" panose="020B0604020202020204" pitchFamily="34" charset="0"/>
                        </a:rPr>
                        <a:t> sang </a:t>
                      </a:r>
                      <a:r>
                        <a:rPr lang="en-US" sz="1700" dirty="0" err="1">
                          <a:effectLst/>
                          <a:latin typeface="Arial" panose="020B0604020202020204" pitchFamily="34" charset="0"/>
                          <a:cs typeface="Arial" panose="020B0604020202020204" pitchFamily="34" charset="0"/>
                        </a:rPr>
                        <a:t>ngang</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3846069911"/>
                  </a:ext>
                </a:extLst>
              </a:tr>
              <a:tr h="983713">
                <a:tc>
                  <a:txBody>
                    <a:bodyPr/>
                    <a:lstStyle/>
                    <a:p>
                      <a:pPr>
                        <a:lnSpc>
                          <a:spcPct val="107000"/>
                        </a:lnSpc>
                        <a:spcAft>
                          <a:spcPts val="0"/>
                        </a:spcAft>
                      </a:pPr>
                      <a:r>
                        <a:rPr lang="en-US" sz="1500" dirty="0">
                          <a:effectLst/>
                          <a:latin typeface="Arial" panose="020B0604020202020204" pitchFamily="34" charset="0"/>
                          <a:cs typeface="Arial" panose="020B0604020202020204" pitchFamily="34" charset="0"/>
                        </a:rPr>
                        <a:t>4.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700" dirty="0">
                          <a:effectLst/>
                          <a:latin typeface="Arial" panose="020B0604020202020204" pitchFamily="34" charset="0"/>
                          <a:cs typeface="Arial" panose="020B0604020202020204" pitchFamily="34" charset="0"/>
                        </a:rPr>
                        <a:t>d. </a:t>
                      </a:r>
                      <a:r>
                        <a:rPr lang="en-US" sz="1700" dirty="0" err="1">
                          <a:effectLst/>
                          <a:latin typeface="Arial" panose="020B0604020202020204" pitchFamily="34" charset="0"/>
                          <a:cs typeface="Arial" panose="020B0604020202020204" pitchFamily="34" charset="0"/>
                        </a:rPr>
                        <a:t>Hiển</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thị</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sắp</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đến</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đoạn</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đường</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có</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trở</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ngại</a:t>
                      </a:r>
                      <a:r>
                        <a:rPr lang="en-US" sz="1700" dirty="0">
                          <a:effectLst/>
                          <a:latin typeface="Arial" panose="020B0604020202020204" pitchFamily="34" charset="0"/>
                          <a:cs typeface="Arial" panose="020B0604020202020204" pitchFamily="34" charset="0"/>
                        </a:rPr>
                        <a:t> </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500" dirty="0">
                          <a:effectLst/>
                          <a:latin typeface="Arial" panose="020B0604020202020204" pitchFamily="34" charset="0"/>
                          <a:cs typeface="Arial" panose="020B0604020202020204" pitchFamily="34" charset="0"/>
                        </a:rPr>
                        <a:t>8.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en-US" sz="1700" dirty="0" err="1">
                          <a:effectLst/>
                          <a:latin typeface="Arial" panose="020B0604020202020204" pitchFamily="34" charset="0"/>
                          <a:cs typeface="Arial" panose="020B0604020202020204" pitchFamily="34" charset="0"/>
                        </a:rPr>
                        <a:t>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Ưu</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tiên</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cho</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người</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khuyết</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tật</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lưu</a:t>
                      </a:r>
                      <a:r>
                        <a:rPr lang="en-US" sz="1700" dirty="0">
                          <a:effectLst/>
                          <a:latin typeface="Arial" panose="020B0604020202020204" pitchFamily="34" charset="0"/>
                          <a:cs typeface="Arial" panose="020B0604020202020204" pitchFamily="34" charset="0"/>
                        </a:rPr>
                        <a:t> </a:t>
                      </a:r>
                      <a:r>
                        <a:rPr lang="en-US" sz="1700" dirty="0" err="1">
                          <a:effectLst/>
                          <a:latin typeface="Arial" panose="020B0604020202020204" pitchFamily="34" charset="0"/>
                          <a:cs typeface="Arial" panose="020B0604020202020204" pitchFamily="34" charset="0"/>
                        </a:rPr>
                        <a:t>thông</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2957757814"/>
                  </a:ext>
                </a:extLst>
              </a:tr>
            </a:tbl>
          </a:graphicData>
        </a:graphic>
      </p:graphicFrame>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64</a:t>
            </a:fld>
            <a:endParaRPr lang="vi-VN" dirty="0">
              <a:solidFill>
                <a:prstClr val="black"/>
              </a:solidFill>
            </a:endParaRPr>
          </a:p>
        </p:txBody>
      </p:sp>
      <p:pic>
        <p:nvPicPr>
          <p:cNvPr id="2056"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498" y="1816688"/>
            <a:ext cx="771059" cy="7615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386" y="4629462"/>
            <a:ext cx="925931" cy="8501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18" y="2581999"/>
            <a:ext cx="818252" cy="8097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8322" y="2591940"/>
            <a:ext cx="954293" cy="7997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680" y="3635548"/>
            <a:ext cx="800877" cy="8693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28321" y="3645487"/>
            <a:ext cx="915995" cy="8885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7680" y="4639402"/>
            <a:ext cx="812409" cy="93878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8390" y="1796810"/>
            <a:ext cx="850567" cy="76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423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857250"/>
            <a:ext cx="9144000" cy="51435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78821" y="4223919"/>
            <a:ext cx="326570" cy="331754"/>
          </a:xfrm>
          <a:prstGeom prst="rect">
            <a:avLst/>
          </a:prstGeom>
        </p:spPr>
      </p:pic>
      <p:sp>
        <p:nvSpPr>
          <p:cNvPr id="85" name="圆角矩形 84"/>
          <p:cNvSpPr/>
          <p:nvPr/>
        </p:nvSpPr>
        <p:spPr>
          <a:xfrm>
            <a:off x="558060" y="1009303"/>
            <a:ext cx="8068589" cy="4464094"/>
          </a:xfrm>
          <a:prstGeom prst="roundRect">
            <a:avLst>
              <a:gd name="adj" fmla="val 732"/>
            </a:avLst>
          </a:prstGeom>
          <a:solidFill>
            <a:schemeClr val="bg1"/>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8100538" y="3705445"/>
            <a:ext cx="326570" cy="331754"/>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6548034" y="5377732"/>
            <a:ext cx="247317" cy="251243"/>
          </a:xfrm>
          <a:prstGeom prst="rect">
            <a:avLst/>
          </a:prstGeom>
        </p:spPr>
      </p:pic>
      <p:grpSp>
        <p:nvGrpSpPr>
          <p:cNvPr id="37" name="组合 36"/>
          <p:cNvGrpSpPr/>
          <p:nvPr/>
        </p:nvGrpSpPr>
        <p:grpSpPr>
          <a:xfrm rot="2224307">
            <a:off x="8170569" y="4183597"/>
            <a:ext cx="416878" cy="409212"/>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grpSp>
      <p:pic>
        <p:nvPicPr>
          <p:cNvPr id="45" name="图片 44"/>
          <p:cNvPicPr>
            <a:picLocks noChangeAspect="1"/>
          </p:cNvPicPr>
          <p:nvPr/>
        </p:nvPicPr>
        <p:blipFill rotWithShape="1">
          <a:blip r:embed="rId6" cstate="print">
            <a:extLst>
              <a:ext uri="{28A0092B-C50C-407E-A947-70E740481C1C}">
                <a14:useLocalDpi xmlns:a14="http://schemas.microsoft.com/office/drawing/2010/main" val="0"/>
              </a:ext>
            </a:extLst>
          </a:blip>
          <a:srcRect l="63492" t="19496" r="20058" b="16370"/>
          <a:stretch/>
        </p:blipFill>
        <p:spPr>
          <a:xfrm>
            <a:off x="-152400" y="3365682"/>
            <a:ext cx="990915" cy="2173061"/>
          </a:xfrm>
          <a:prstGeom prst="rect">
            <a:avLst/>
          </a:prstGeom>
        </p:spPr>
      </p:pic>
      <p:grpSp>
        <p:nvGrpSpPr>
          <p:cNvPr id="74" name="组合 73"/>
          <p:cNvGrpSpPr/>
          <p:nvPr/>
        </p:nvGrpSpPr>
        <p:grpSpPr>
          <a:xfrm>
            <a:off x="0" y="4303834"/>
            <a:ext cx="4760194" cy="1696916"/>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grpSp>
        <p:nvGrpSpPr>
          <p:cNvPr id="24" name="组合 23"/>
          <p:cNvGrpSpPr/>
          <p:nvPr/>
        </p:nvGrpSpPr>
        <p:grpSpPr>
          <a:xfrm>
            <a:off x="7982280" y="4463194"/>
            <a:ext cx="861085" cy="1111943"/>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solidFill>
                    <a:srgbClr val="FFFFFF"/>
                  </a:solidFill>
                </a:endParaRPr>
              </a:p>
            </p:txBody>
          </p:sp>
        </p:grpSp>
      </p:grpSp>
      <p:grpSp>
        <p:nvGrpSpPr>
          <p:cNvPr id="86" name="组合 85"/>
          <p:cNvGrpSpPr/>
          <p:nvPr/>
        </p:nvGrpSpPr>
        <p:grpSpPr>
          <a:xfrm flipH="1">
            <a:off x="7173377" y="4933452"/>
            <a:ext cx="1672841" cy="1049201"/>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grpSp>
      <p:sp>
        <p:nvSpPr>
          <p:cNvPr id="47" name="Rectangle 46"/>
          <p:cNvSpPr/>
          <p:nvPr/>
        </p:nvSpPr>
        <p:spPr>
          <a:xfrm>
            <a:off x="508137" y="1469345"/>
            <a:ext cx="8042942" cy="3323987"/>
          </a:xfrm>
          <a:prstGeom prst="rect">
            <a:avLst/>
          </a:prstGeom>
          <a:no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NỘI DUNG 4: </a:t>
            </a:r>
          </a:p>
          <a:p>
            <a:pPr algn="ctr">
              <a:lnSpc>
                <a:spcPct val="150000"/>
              </a:lnSpc>
            </a:pPr>
            <a:r>
              <a:rPr lang="vi-VN" sz="2800" b="1" dirty="0">
                <a:solidFill>
                  <a:srgbClr val="FF0000"/>
                </a:solidFill>
                <a:latin typeface="Times New Roman" panose="02020603050405020304" pitchFamily="18" charset="0"/>
                <a:cs typeface="Times New Roman" panose="02020603050405020304" pitchFamily="18" charset="0"/>
              </a:rPr>
              <a:t>XÂY DỰNG KẾ </a:t>
            </a:r>
            <a:r>
              <a:rPr lang="vi-VN" sz="2800" b="1" dirty="0" smtClean="0">
                <a:solidFill>
                  <a:srgbClr val="FF0000"/>
                </a:solidFill>
                <a:latin typeface="Times New Roman" panose="02020603050405020304" pitchFamily="18" charset="0"/>
                <a:cs typeface="Times New Roman" panose="02020603050405020304" pitchFamily="18" charset="0"/>
              </a:rPr>
              <a:t>HOẠCH</a:t>
            </a:r>
            <a:r>
              <a:rPr lang="en-US" sz="2800" b="1" dirty="0" smtClean="0">
                <a:solidFill>
                  <a:srgbClr val="FF0000"/>
                </a:solidFill>
                <a:latin typeface="Times New Roman" panose="02020603050405020304" pitchFamily="18" charset="0"/>
                <a:cs typeface="Times New Roman" panose="02020603050405020304" pitchFamily="18" charset="0"/>
              </a:rPr>
              <a:t> MÔN HỌC VÀ </a:t>
            </a:r>
          </a:p>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KẾ HOẠCH</a:t>
            </a: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BÀI DẠY </a:t>
            </a:r>
            <a:r>
              <a:rPr lang="vi-VN" sz="2800" b="1" dirty="0">
                <a:solidFill>
                  <a:srgbClr val="FF0000"/>
                </a:solidFill>
                <a:latin typeface="Times New Roman" panose="02020603050405020304" pitchFamily="18" charset="0"/>
                <a:cs typeface="Times New Roman" panose="02020603050405020304" pitchFamily="18" charset="0"/>
              </a:rPr>
              <a:t>MÔN CÔNG NGHỆ </a:t>
            </a:r>
            <a:endParaRPr lang="en-US" sz="280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vi-VN" sz="2800" b="1" dirty="0">
                <a:solidFill>
                  <a:srgbClr val="FF0000"/>
                </a:solidFill>
                <a:latin typeface="Times New Roman" panose="02020603050405020304" pitchFamily="18" charset="0"/>
                <a:cs typeface="Times New Roman" panose="02020603050405020304" pitchFamily="18" charset="0"/>
              </a:rPr>
              <a:t>THEO HƯỚNG PHÁT TRIỂN PHẨM CHẤT, NĂNG LỰC HỌC SINH</a:t>
            </a:r>
            <a:r>
              <a:rPr lang="en-US" sz="2800" b="1" dirty="0">
                <a:solidFill>
                  <a:srgbClr val="FF0000"/>
                </a:solidFill>
                <a:latin typeface="Times New Roman" panose="02020603050405020304" pitchFamily="18" charset="0"/>
                <a:cs typeface="Times New Roman" panose="02020603050405020304" pitchFamily="18" charset="0"/>
              </a:rPr>
              <a:t> (BỘ SÁCH CÁCH DIỀU)</a:t>
            </a:r>
          </a:p>
        </p:txBody>
      </p:sp>
    </p:spTree>
    <p:custDataLst>
      <p:tags r:id="rId1"/>
    </p:custDataLst>
    <p:extLst>
      <p:ext uri="{BB962C8B-B14F-4D97-AF65-F5344CB8AC3E}">
        <p14:creationId xmlns:p14="http://schemas.microsoft.com/office/powerpoint/2010/main" val="381533431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4942" y="3098437"/>
            <a:ext cx="2214923" cy="738664"/>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2100" b="1" dirty="0" err="1">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Nguyên</a:t>
            </a:r>
            <a:r>
              <a:rPr lang="en-US" sz="21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tắc</a:t>
            </a:r>
            <a:endParaRPr lang="en-US" sz="21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ctr"/>
            <a:r>
              <a:rPr lang="en-US" sz="21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xây</a:t>
            </a:r>
            <a:r>
              <a:rPr lang="en-US" sz="21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100" b="1" dirty="0" err="1">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dựng</a:t>
            </a:r>
            <a:endParaRPr lang="en-US" sz="2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917FA98-EB97-4384-A046-32B01AA60A62}"/>
              </a:ext>
            </a:extLst>
          </p:cNvPr>
          <p:cNvSpPr txBox="1"/>
          <p:nvPr/>
        </p:nvSpPr>
        <p:spPr>
          <a:xfrm>
            <a:off x="1405582" y="976498"/>
            <a:ext cx="6471773" cy="403957"/>
          </a:xfrm>
          <a:prstGeom prst="rect">
            <a:avLst/>
          </a:prstGeom>
          <a:noFill/>
        </p:spPr>
        <p:txBody>
          <a:bodyPr wrap="none" rtlCol="0">
            <a:spAutoFit/>
          </a:bodyPr>
          <a:lstStyle/>
          <a:p>
            <a:pPr algn="ctr">
              <a:lnSpc>
                <a:spcPct val="150000"/>
              </a:lnSpc>
            </a:pPr>
            <a:r>
              <a:rPr lang="vi-VN" sz="1350" b="1" dirty="0">
                <a:solidFill>
                  <a:schemeClr val="bg1"/>
                </a:solidFill>
                <a:latin typeface="Arial" panose="020B0604020202020204" pitchFamily="34" charset="0"/>
                <a:cs typeface="Arial" panose="020B0604020202020204" pitchFamily="34" charset="0"/>
              </a:rPr>
              <a:t>XÂY DỰNG </a:t>
            </a:r>
            <a:r>
              <a:rPr lang="en-US" sz="1350" b="1" dirty="0">
                <a:solidFill>
                  <a:schemeClr val="bg1"/>
                </a:solidFill>
                <a:latin typeface="Arial" panose="020B0604020202020204" pitchFamily="34" charset="0"/>
                <a:cs typeface="Arial" panose="020B0604020202020204" pitchFamily="34" charset="0"/>
              </a:rPr>
              <a:t>KHDH </a:t>
            </a:r>
            <a:r>
              <a:rPr lang="vi-VN" sz="1350" b="1" dirty="0">
                <a:solidFill>
                  <a:schemeClr val="bg1"/>
                </a:solidFill>
                <a:latin typeface="Arial" panose="020B0604020202020204" pitchFamily="34" charset="0"/>
                <a:cs typeface="Arial" panose="020B0604020202020204" pitchFamily="34" charset="0"/>
              </a:rPr>
              <a:t>MÔN CÔNG NGHỆ THEO HƯỚNG PHÁT TRIỂN </a:t>
            </a:r>
            <a:r>
              <a:rPr lang="en-US" sz="1350" b="1" dirty="0">
                <a:solidFill>
                  <a:schemeClr val="bg1"/>
                </a:solidFill>
                <a:latin typeface="Arial" panose="020B0604020202020204" pitchFamily="34" charset="0"/>
                <a:cs typeface="Arial" panose="020B0604020202020204" pitchFamily="34" charset="0"/>
              </a:rPr>
              <a:t>PC, NL HS</a:t>
            </a:r>
          </a:p>
        </p:txBody>
      </p:sp>
      <p:grpSp>
        <p:nvGrpSpPr>
          <p:cNvPr id="52" name="Google Shape;831;p32"/>
          <p:cNvGrpSpPr/>
          <p:nvPr/>
        </p:nvGrpSpPr>
        <p:grpSpPr>
          <a:xfrm flipH="1">
            <a:off x="1037457" y="2043637"/>
            <a:ext cx="3201931" cy="958417"/>
            <a:chOff x="4860575" y="633850"/>
            <a:chExt cx="3351925" cy="938825"/>
          </a:xfrm>
        </p:grpSpPr>
        <p:sp>
          <p:nvSpPr>
            <p:cNvPr id="53"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548625" tIns="68569" rIns="205725" bIns="68569" anchor="ctr" anchorCtr="0">
              <a:noAutofit/>
            </a:bodyPr>
            <a:lstStyle/>
            <a:p>
              <a:pPr lvl="0" algn="ctr">
                <a:buClr>
                  <a:schemeClr val="dk1"/>
                </a:buClr>
                <a:buSzPts val="1100"/>
              </a:pPr>
              <a:r>
                <a:rPr lang="de-DE" sz="1650" i="1" dirty="0">
                  <a:latin typeface="Arial" panose="020B0604020202020204" pitchFamily="34" charset="0"/>
                  <a:cs typeface="Arial" panose="020B0604020202020204" pitchFamily="34" charset="0"/>
                </a:rPr>
                <a:t>Đảm bảo tính </a:t>
              </a:r>
            </a:p>
            <a:p>
              <a:pPr lvl="0" algn="ctr">
                <a:buClr>
                  <a:schemeClr val="dk1"/>
                </a:buClr>
                <a:buSzPts val="1100"/>
              </a:pPr>
              <a:r>
                <a:rPr lang="de-DE" sz="1650" i="1" dirty="0">
                  <a:latin typeface="Arial" panose="020B0604020202020204" pitchFamily="34" charset="0"/>
                  <a:cs typeface="Arial" panose="020B0604020202020204" pitchFamily="34" charset="0"/>
                </a:rPr>
                <a:t>pháp lí</a:t>
              </a:r>
              <a:endParaRPr sz="1650" dirty="0">
                <a:solidFill>
                  <a:srgbClr val="FFFFFF"/>
                </a:solidFill>
                <a:latin typeface="Arial" panose="020B0604020202020204" pitchFamily="34" charset="0"/>
                <a:ea typeface="Roboto"/>
                <a:cs typeface="Arial" panose="020B0604020202020204" pitchFamily="34" charset="0"/>
                <a:sym typeface="Roboto"/>
              </a:endParaRPr>
            </a:p>
          </p:txBody>
        </p:sp>
        <p:sp>
          <p:nvSpPr>
            <p:cNvPr id="56"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57"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58"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59"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68569" tIns="68569" rIns="68569" bIns="68569" anchor="ctr" anchorCtr="0">
              <a:noAutofit/>
            </a:bodyPr>
            <a:lstStyle/>
            <a:p>
              <a:pPr algn="ctr"/>
              <a:r>
                <a:rPr lang="en" sz="165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01</a:t>
              </a:r>
              <a:endParaRPr sz="165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grpSp>
      <p:grpSp>
        <p:nvGrpSpPr>
          <p:cNvPr id="60" name="Google Shape;837;p32"/>
          <p:cNvGrpSpPr/>
          <p:nvPr/>
        </p:nvGrpSpPr>
        <p:grpSpPr>
          <a:xfrm flipV="1">
            <a:off x="1100575" y="3875399"/>
            <a:ext cx="3201931" cy="1028775"/>
            <a:chOff x="4859375" y="1605400"/>
            <a:chExt cx="3351925" cy="938525"/>
          </a:xfrm>
        </p:grpSpPr>
        <p:sp>
          <p:nvSpPr>
            <p:cNvPr id="61"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05725" tIns="68569" rIns="548625" bIns="68569" anchor="ctr" anchorCtr="0">
              <a:noAutofit/>
            </a:bodyPr>
            <a:lstStyle/>
            <a:p>
              <a:pPr lvl="0" algn="ctr">
                <a:buClr>
                  <a:schemeClr val="dk1"/>
                </a:buClr>
                <a:buSzPts val="1100"/>
              </a:pPr>
              <a:endParaRPr sz="1650" dirty="0">
                <a:solidFill>
                  <a:srgbClr val="FFFFFF"/>
                </a:solidFill>
                <a:latin typeface="Arial" panose="020B0604020202020204" pitchFamily="34" charset="0"/>
                <a:cs typeface="Arial" panose="020B0604020202020204" pitchFamily="34" charset="0"/>
              </a:endParaRPr>
            </a:p>
          </p:txBody>
        </p:sp>
        <p:sp>
          <p:nvSpPr>
            <p:cNvPr id="62"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63"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64"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65" name="Google Shape;842;p32"/>
            <p:cNvSpPr/>
            <p:nvPr/>
          </p:nvSpPr>
          <p:spPr>
            <a:xfrm flipV="1">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68569" tIns="68569" rIns="68569" bIns="68569" anchor="ctr" anchorCtr="0">
              <a:noAutofit/>
            </a:bodyPr>
            <a:lstStyle/>
            <a:p>
              <a:pPr algn="ctr"/>
              <a:r>
                <a:rPr lang="en" sz="165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02</a:t>
              </a:r>
              <a:endParaRPr sz="165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grpSp>
      <p:grpSp>
        <p:nvGrpSpPr>
          <p:cNvPr id="66" name="Google Shape;843;p32"/>
          <p:cNvGrpSpPr/>
          <p:nvPr/>
        </p:nvGrpSpPr>
        <p:grpSpPr>
          <a:xfrm>
            <a:off x="5006656" y="2042033"/>
            <a:ext cx="3201931" cy="958431"/>
            <a:chOff x="4860575" y="2599575"/>
            <a:chExt cx="3351925" cy="938525"/>
          </a:xfrm>
        </p:grpSpPr>
        <p:sp>
          <p:nvSpPr>
            <p:cNvPr id="67"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548625" tIns="68569" rIns="205725" bIns="68569" anchor="ctr" anchorCtr="0">
              <a:noAutofit/>
            </a:bodyPr>
            <a:lstStyle/>
            <a:p>
              <a:pPr lvl="0" algn="ctr">
                <a:buClr>
                  <a:schemeClr val="dk1"/>
                </a:buClr>
                <a:buSzPts val="1100"/>
              </a:pPr>
              <a:r>
                <a:rPr lang="de-DE" sz="1650" i="1" dirty="0">
                  <a:solidFill>
                    <a:schemeClr val="bg1"/>
                  </a:solidFill>
                  <a:latin typeface="Arial" panose="020B0604020202020204" pitchFamily="34" charset="0"/>
                  <a:cs typeface="Arial" panose="020B0604020202020204" pitchFamily="34" charset="0"/>
                </a:rPr>
                <a:t>Đảm bảo tính </a:t>
              </a:r>
            </a:p>
            <a:p>
              <a:pPr lvl="0" algn="ctr">
                <a:buClr>
                  <a:schemeClr val="dk1"/>
                </a:buClr>
                <a:buSzPts val="1100"/>
              </a:pPr>
              <a:r>
                <a:rPr lang="de-DE" sz="1650" i="1" dirty="0">
                  <a:solidFill>
                    <a:schemeClr val="bg1"/>
                  </a:solidFill>
                  <a:latin typeface="Arial" panose="020B0604020202020204" pitchFamily="34" charset="0"/>
                  <a:cs typeface="Arial" panose="020B0604020202020204" pitchFamily="34" charset="0"/>
                </a:rPr>
                <a:t>khả thi</a:t>
              </a:r>
              <a:endParaRPr sz="1650" dirty="0">
                <a:solidFill>
                  <a:schemeClr val="bg1"/>
                </a:solidFill>
                <a:latin typeface="Arial" panose="020B0604020202020204" pitchFamily="34" charset="0"/>
                <a:cs typeface="Arial" panose="020B0604020202020204" pitchFamily="34" charset="0"/>
              </a:endParaRPr>
            </a:p>
          </p:txBody>
        </p:sp>
        <p:sp>
          <p:nvSpPr>
            <p:cNvPr id="68"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69"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70"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71"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68569" tIns="68569" rIns="68569" bIns="68569" anchor="ctr" anchorCtr="0">
              <a:noAutofit/>
            </a:bodyPr>
            <a:lstStyle/>
            <a:p>
              <a:pPr algn="ctr"/>
              <a:r>
                <a:rPr lang="en" sz="165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04</a:t>
              </a:r>
              <a:endParaRPr sz="165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grpSp>
      <p:grpSp>
        <p:nvGrpSpPr>
          <p:cNvPr id="72" name="Google Shape;849;p32"/>
          <p:cNvGrpSpPr/>
          <p:nvPr/>
        </p:nvGrpSpPr>
        <p:grpSpPr>
          <a:xfrm flipH="1" flipV="1">
            <a:off x="5006656" y="3942570"/>
            <a:ext cx="3201931" cy="961633"/>
            <a:chOff x="4859375" y="3571100"/>
            <a:chExt cx="3351925" cy="938550"/>
          </a:xfrm>
        </p:grpSpPr>
        <p:sp>
          <p:nvSpPr>
            <p:cNvPr id="73" name="Google Shape;850;p32"/>
            <p:cNvSpPr/>
            <p:nvPr/>
          </p:nvSpPr>
          <p:spPr>
            <a:xfrm>
              <a:off x="4859375" y="3636900"/>
              <a:ext cx="2882525" cy="806975"/>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05725" tIns="68569" rIns="548625" bIns="68569" anchor="ctr" anchorCtr="0">
              <a:noAutofit/>
            </a:bodyPr>
            <a:lstStyle/>
            <a:p>
              <a:pPr lvl="0" algn="ctr">
                <a:buClr>
                  <a:schemeClr val="dk1"/>
                </a:buClr>
                <a:buSzPts val="1100"/>
              </a:pPr>
              <a:endParaRPr sz="1650" dirty="0">
                <a:solidFill>
                  <a:schemeClr val="bg1"/>
                </a:solidFill>
                <a:latin typeface="Arial" panose="020B0604020202020204" pitchFamily="34" charset="0"/>
                <a:ea typeface="Roboto"/>
                <a:cs typeface="Arial" panose="020B0604020202020204" pitchFamily="34" charset="0"/>
                <a:sym typeface="Roboto"/>
              </a:endParaRPr>
            </a:p>
          </p:txBody>
        </p:sp>
        <p:sp>
          <p:nvSpPr>
            <p:cNvPr id="74"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75"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76" name="Google Shape;853;p32"/>
            <p:cNvSpPr/>
            <p:nvPr/>
          </p:nvSpPr>
          <p:spPr>
            <a:xfrm>
              <a:off x="7338550" y="3636900"/>
              <a:ext cx="806675"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68569" tIns="68569" rIns="68569" bIns="68569" anchor="ctr" anchorCtr="0">
              <a:noAutofit/>
            </a:bodyPr>
            <a:lstStyle/>
            <a:p>
              <a:endParaRPr sz="1650">
                <a:latin typeface="Arial" panose="020B0604020202020204" pitchFamily="34" charset="0"/>
                <a:cs typeface="Arial" panose="020B0604020202020204" pitchFamily="34" charset="0"/>
              </a:endParaRPr>
            </a:p>
          </p:txBody>
        </p:sp>
        <p:sp>
          <p:nvSpPr>
            <p:cNvPr id="77" name="Google Shape;854;p32"/>
            <p:cNvSpPr/>
            <p:nvPr/>
          </p:nvSpPr>
          <p:spPr>
            <a:xfrm flipV="1">
              <a:off x="7446599" y="3745249"/>
              <a:ext cx="590575"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68569" tIns="68569" rIns="68569" bIns="68569" anchor="ctr" anchorCtr="0">
              <a:noAutofit/>
            </a:bodyPr>
            <a:lstStyle/>
            <a:p>
              <a:pPr algn="ctr"/>
              <a:r>
                <a:rPr lang="en" sz="165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03</a:t>
              </a:r>
              <a:endParaRPr sz="165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grpSp>
      <p:sp>
        <p:nvSpPr>
          <p:cNvPr id="4" name="Rectangle 3"/>
          <p:cNvSpPr/>
          <p:nvPr/>
        </p:nvSpPr>
        <p:spPr>
          <a:xfrm>
            <a:off x="1545703" y="4113120"/>
            <a:ext cx="1667351" cy="600164"/>
          </a:xfrm>
          <a:prstGeom prst="rect">
            <a:avLst/>
          </a:prstGeom>
        </p:spPr>
        <p:txBody>
          <a:bodyPr wrap="square">
            <a:spAutoFit/>
          </a:bodyPr>
          <a:lstStyle/>
          <a:p>
            <a:pPr lvl="0" algn="ctr">
              <a:buClr>
                <a:schemeClr val="dk1"/>
              </a:buClr>
              <a:buSzPts val="1100"/>
            </a:pPr>
            <a:r>
              <a:rPr lang="de-DE" sz="1650" i="1" dirty="0">
                <a:latin typeface="Arial" panose="020B0604020202020204" pitchFamily="34" charset="0"/>
                <a:cs typeface="Arial" panose="020B0604020202020204" pitchFamily="34" charset="0"/>
              </a:rPr>
              <a:t>Đảm bảo tính </a:t>
            </a:r>
          </a:p>
          <a:p>
            <a:pPr lvl="0" algn="ctr">
              <a:buClr>
                <a:schemeClr val="dk1"/>
              </a:buClr>
              <a:buSzPts val="1100"/>
            </a:pPr>
            <a:r>
              <a:rPr lang="de-DE" sz="1650" i="1" dirty="0">
                <a:latin typeface="Arial" panose="020B0604020202020204" pitchFamily="34" charset="0"/>
                <a:cs typeface="Arial" panose="020B0604020202020204" pitchFamily="34" charset="0"/>
              </a:rPr>
              <a:t>khoa học</a:t>
            </a:r>
            <a:endParaRPr lang="de-DE" sz="1650"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5993092" y="4039496"/>
            <a:ext cx="2007746" cy="854080"/>
          </a:xfrm>
          <a:prstGeom prst="rect">
            <a:avLst/>
          </a:prstGeom>
        </p:spPr>
        <p:txBody>
          <a:bodyPr wrap="square">
            <a:spAutoFit/>
          </a:bodyPr>
          <a:lstStyle/>
          <a:p>
            <a:pPr lvl="0" algn="ctr">
              <a:buClr>
                <a:schemeClr val="dk1"/>
              </a:buClr>
              <a:buSzPts val="1100"/>
            </a:pPr>
            <a:r>
              <a:rPr lang="de-DE" sz="1650" i="1" dirty="0">
                <a:latin typeface="Arial" panose="020B0604020202020204" pitchFamily="34" charset="0"/>
                <a:cs typeface="Arial" panose="020B0604020202020204" pitchFamily="34" charset="0"/>
              </a:rPr>
              <a:t> </a:t>
            </a:r>
            <a:r>
              <a:rPr lang="de-DE" sz="1650" i="1" dirty="0">
                <a:solidFill>
                  <a:schemeClr val="bg1"/>
                </a:solidFill>
                <a:latin typeface="Arial" panose="020B0604020202020204" pitchFamily="34" charset="0"/>
                <a:cs typeface="Arial" panose="020B0604020202020204" pitchFamily="34" charset="0"/>
              </a:rPr>
              <a:t>Huy động, khai</a:t>
            </a:r>
          </a:p>
          <a:p>
            <a:pPr lvl="0" algn="ctr">
              <a:buClr>
                <a:schemeClr val="dk1"/>
              </a:buClr>
              <a:buSzPts val="1100"/>
            </a:pPr>
            <a:r>
              <a:rPr lang="de-DE" sz="1650" i="1" dirty="0">
                <a:solidFill>
                  <a:schemeClr val="bg1"/>
                </a:solidFill>
                <a:latin typeface="Arial" panose="020B0604020202020204" pitchFamily="34" charset="0"/>
                <a:cs typeface="Arial" panose="020B0604020202020204" pitchFamily="34" charset="0"/>
              </a:rPr>
              <a:t>    thác hiệu quả các nguồn lực </a:t>
            </a:r>
            <a:endParaRPr lang="en-US" sz="1650" dirty="0"/>
          </a:p>
        </p:txBody>
      </p:sp>
    </p:spTree>
    <p:extLst>
      <p:ext uri="{BB962C8B-B14F-4D97-AF65-F5344CB8AC3E}">
        <p14:creationId xmlns:p14="http://schemas.microsoft.com/office/powerpoint/2010/main" val="36194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circle(in)">
                                      <p:cBhvr>
                                        <p:cTn id="15" dur="20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barn(inVertical)">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02550" y="759844"/>
            <a:ext cx="6626578" cy="4281941"/>
          </a:xfrm>
          <a:prstGeom prst="rect">
            <a:avLst/>
          </a:prstGeom>
          <a:noFill/>
          <a:ln>
            <a:noFill/>
          </a:ln>
        </p:spPr>
        <p:txBody>
          <a:bodyPr wrap="square">
            <a:spAutoFit/>
          </a:bodyPr>
          <a:lstStyle/>
          <a:p>
            <a:pPr marL="257175" indent="-257175" algn="just">
              <a:lnSpc>
                <a:spcPct val="150000"/>
              </a:lnSpc>
              <a:buFont typeface="Arial" panose="020B0604020202020204" pitchFamily="34" charset="0"/>
              <a:buChar char="•"/>
            </a:pPr>
            <a:r>
              <a:rPr lang="en-US" sz="1650" dirty="0" err="1">
                <a:latin typeface="Arial" panose="020B0604020202020204" pitchFamily="34" charset="0"/>
                <a:cs typeface="Arial" panose="020B0604020202020204" pitchFamily="34" charset="0"/>
              </a:rPr>
              <a:t>Nghiên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cứu</a:t>
            </a:r>
            <a:r>
              <a:rPr lang="en-US" sz="1650" dirty="0">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chương</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trình</a:t>
            </a:r>
            <a:r>
              <a:rPr lang="en-US" sz="1650" b="1" dirty="0">
                <a:solidFill>
                  <a:srgbClr val="FF0000"/>
                </a:solidFill>
                <a:latin typeface="Arial" panose="020B0604020202020204" pitchFamily="34" charset="0"/>
                <a:cs typeface="Arial" panose="020B0604020202020204" pitchFamily="34" charset="0"/>
              </a:rPr>
              <a:t> GDPT </a:t>
            </a:r>
            <a:r>
              <a:rPr lang="en-US" sz="1650" b="1" dirty="0" err="1">
                <a:solidFill>
                  <a:srgbClr val="FF0000"/>
                </a:solidFill>
                <a:latin typeface="Arial" panose="020B0604020202020204" pitchFamily="34" charset="0"/>
                <a:cs typeface="Arial" panose="020B0604020202020204" pitchFamily="34" charset="0"/>
              </a:rPr>
              <a:t>môn</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Công</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nghệ</a:t>
            </a:r>
            <a:r>
              <a:rPr lang="en-US" sz="1650" b="1" dirty="0">
                <a:solidFill>
                  <a:srgbClr val="FF0000"/>
                </a:solidFill>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cấp</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tiểu</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học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Nội</a:t>
            </a:r>
            <a:r>
              <a:rPr lang="en-US" sz="1650" dirty="0">
                <a:latin typeface="Arial" panose="020B0604020202020204" pitchFamily="34" charset="0"/>
                <a:cs typeface="Arial" panose="020B0604020202020204" pitchFamily="34" charset="0"/>
              </a:rPr>
              <a:t> dung </a:t>
            </a:r>
            <a:r>
              <a:rPr lang="en-US" sz="1650" dirty="0" err="1">
                <a:latin typeface="Arial" panose="020B0604020202020204" pitchFamily="34" charset="0"/>
                <a:cs typeface="Arial" panose="020B0604020202020204" pitchFamily="34" charset="0"/>
              </a:rPr>
              <a:t>cụ</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thể</a:t>
            </a:r>
            <a:r>
              <a:rPr lang="en-US" sz="1650" dirty="0">
                <a:latin typeface="Arial" panose="020B0604020202020204" pitchFamily="34" charset="0"/>
                <a:cs typeface="Arial" panose="020B0604020202020204" pitchFamily="34" charset="0"/>
              </a:rPr>
              <a:t>, YCCĐ; </a:t>
            </a:r>
            <a:r>
              <a:rPr lang="en-US" sz="1650" dirty="0" err="1">
                <a:latin typeface="Arial" panose="020B0604020202020204" pitchFamily="34" charset="0"/>
                <a:cs typeface="Arial" panose="020B0604020202020204" pitchFamily="34" charset="0"/>
              </a:rPr>
              <a:t>Thời</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lượng</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thực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hiện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chương</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trình</a:t>
            </a:r>
            <a:r>
              <a:rPr lang="en-US" sz="1650" dirty="0">
                <a:latin typeface="Arial" panose="020B0604020202020204" pitchFamily="34" charset="0"/>
                <a:cs typeface="Arial" panose="020B0604020202020204" pitchFamily="34" charset="0"/>
              </a:rPr>
              <a:t>)</a:t>
            </a:r>
          </a:p>
          <a:p>
            <a:pPr marL="257175" indent="-257175" algn="just">
              <a:lnSpc>
                <a:spcPct val="150000"/>
              </a:lnSpc>
              <a:buFont typeface="Arial" panose="020B0604020202020204" pitchFamily="34" charset="0"/>
              <a:buChar char="•"/>
            </a:pPr>
            <a:r>
              <a:rPr lang="en-US" sz="1650" dirty="0" err="1">
                <a:latin typeface="Arial" panose="020B0604020202020204" pitchFamily="34" charset="0"/>
                <a:cs typeface="Arial" panose="020B0604020202020204" pitchFamily="34" charset="0"/>
              </a:rPr>
              <a:t>Nghiên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cứu</a:t>
            </a:r>
            <a:r>
              <a:rPr lang="en-US" sz="1650" dirty="0">
                <a:latin typeface="Arial" panose="020B0604020202020204" pitchFamily="34" charset="0"/>
                <a:cs typeface="Arial" panose="020B0604020202020204" pitchFamily="34" charset="0"/>
              </a:rPr>
              <a:t> </a:t>
            </a:r>
            <a:r>
              <a:rPr lang="en-US" sz="1650" b="1" dirty="0">
                <a:solidFill>
                  <a:srgbClr val="FF0000"/>
                </a:solidFill>
                <a:latin typeface="Arial" panose="020B0604020202020204" pitchFamily="34" charset="0"/>
                <a:cs typeface="Arial" panose="020B0604020202020204" pitchFamily="34" charset="0"/>
              </a:rPr>
              <a:t>SGK </a:t>
            </a:r>
            <a:r>
              <a:rPr lang="en-US" sz="1650" b="1" dirty="0" err="1">
                <a:solidFill>
                  <a:srgbClr val="FF0000"/>
                </a:solidFill>
                <a:latin typeface="Arial" panose="020B0604020202020204" pitchFamily="34" charset="0"/>
                <a:cs typeface="Arial" panose="020B0604020202020204" pitchFamily="34" charset="0"/>
              </a:rPr>
              <a:t>sử</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dụng</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nhà</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trường</a:t>
            </a:r>
            <a:r>
              <a:rPr lang="en-US" sz="1650" dirty="0">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tham</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khảo</a:t>
            </a:r>
            <a:r>
              <a:rPr lang="en-US" sz="1650" b="1" dirty="0">
                <a:solidFill>
                  <a:srgbClr val="FF0000"/>
                </a:solidFill>
                <a:latin typeface="Arial" panose="020B0604020202020204" pitchFamily="34" charset="0"/>
                <a:cs typeface="Arial" panose="020B0604020202020204" pitchFamily="34" charset="0"/>
              </a:rPr>
              <a:t> SGK </a:t>
            </a:r>
            <a:r>
              <a:rPr lang="en-US" sz="1650" dirty="0" err="1">
                <a:latin typeface="Arial" panose="020B0604020202020204" pitchFamily="34" charset="0"/>
                <a:cs typeface="Arial" panose="020B0604020202020204" pitchFamily="34" charset="0"/>
              </a:rPr>
              <a:t>khác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trong</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danh</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mục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được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phê</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duyệt</a:t>
            </a:r>
            <a:endParaRPr lang="en-US" sz="1650" dirty="0">
              <a:latin typeface="Arial" panose="020B0604020202020204" pitchFamily="34" charset="0"/>
              <a:cs typeface="Arial" panose="020B0604020202020204" pitchFamily="34" charset="0"/>
            </a:endParaRPr>
          </a:p>
          <a:p>
            <a:pPr marL="257175" indent="-257175" algn="just">
              <a:lnSpc>
                <a:spcPct val="150000"/>
              </a:lnSpc>
              <a:buFont typeface="Arial" panose="020B0604020202020204" pitchFamily="34" charset="0"/>
              <a:buChar char="•"/>
            </a:pPr>
            <a:r>
              <a:rPr lang="en-US" sz="1650" dirty="0" err="1">
                <a:latin typeface="Arial" panose="020B0604020202020204" pitchFamily="34" charset="0"/>
                <a:cs typeface="Arial" panose="020B0604020202020204" pitchFamily="34" charset="0"/>
              </a:rPr>
              <a:t>Nghiên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cứu</a:t>
            </a:r>
            <a:r>
              <a:rPr lang="en-US" sz="1650" dirty="0">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thời</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gian</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thực</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hiện</a:t>
            </a:r>
            <a:r>
              <a:rPr lang="en-US" sz="1650" b="1" dirty="0">
                <a:solidFill>
                  <a:srgbClr val="FF0000"/>
                </a:solidFill>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chương</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trình</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các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môn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học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kế</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hoạch</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giáo</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dục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nhà</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trường</a:t>
            </a:r>
            <a:r>
              <a:rPr lang="en-US" sz="1650" dirty="0">
                <a:latin typeface="Arial" panose="020B0604020202020204" pitchFamily="34" charset="0"/>
                <a:cs typeface="Arial" panose="020B0604020202020204" pitchFamily="34" charset="0"/>
              </a:rPr>
              <a:t>)</a:t>
            </a:r>
          </a:p>
          <a:p>
            <a:pPr marL="257175" indent="-257175" algn="just">
              <a:lnSpc>
                <a:spcPct val="150000"/>
              </a:lnSpc>
              <a:buFont typeface="Arial" panose="020B0604020202020204" pitchFamily="34" charset="0"/>
              <a:buChar char="•"/>
            </a:pPr>
            <a:r>
              <a:rPr lang="en-US" sz="1650" dirty="0" err="1">
                <a:latin typeface="Arial" panose="020B0604020202020204" pitchFamily="34" charset="0"/>
                <a:cs typeface="Arial" panose="020B0604020202020204" pitchFamily="34" charset="0"/>
              </a:rPr>
              <a:t>Nghiên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cứu</a:t>
            </a:r>
            <a:r>
              <a:rPr lang="en-US" sz="1650" dirty="0">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điều</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kiện</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tổ</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chức</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dạy</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học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đội</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ngũ</a:t>
            </a:r>
            <a:r>
              <a:rPr lang="en-US" sz="1650" dirty="0">
                <a:latin typeface="Arial" panose="020B0604020202020204" pitchFamily="34" charset="0"/>
                <a:cs typeface="Arial" panose="020B0604020202020204" pitchFamily="34" charset="0"/>
              </a:rPr>
              <a:t> GV, </a:t>
            </a:r>
            <a:r>
              <a:rPr lang="en-US" sz="1650" dirty="0" err="1">
                <a:latin typeface="Arial" panose="020B0604020202020204" pitchFamily="34" charset="0"/>
                <a:cs typeface="Arial" panose="020B0604020202020204" pitchFamily="34" charset="0"/>
              </a:rPr>
              <a:t>nguồn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học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liệu</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thiết</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bị</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dạy</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học</a:t>
            </a:r>
            <a:r>
              <a:rPr lang="en-US" sz="1650" dirty="0">
                <a:latin typeface="Arial" panose="020B0604020202020204" pitchFamily="34" charset="0"/>
                <a:cs typeface="Arial" panose="020B0604020202020204" pitchFamily="34" charset="0"/>
              </a:rPr>
              <a:t>, CSVC..</a:t>
            </a:r>
          </a:p>
          <a:p>
            <a:pPr marL="257175" indent="-257175" algn="just">
              <a:lnSpc>
                <a:spcPct val="150000"/>
              </a:lnSpc>
              <a:buFont typeface="Arial" panose="020B0604020202020204" pitchFamily="34" charset="0"/>
              <a:buChar char="•"/>
            </a:pPr>
            <a:r>
              <a:rPr lang="en-US" sz="1650" dirty="0" err="1">
                <a:latin typeface="Arial" panose="020B0604020202020204" pitchFamily="34" charset="0"/>
                <a:cs typeface="Arial" panose="020B0604020202020204" pitchFamily="34" charset="0"/>
              </a:rPr>
              <a:t>Nghiên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cứu</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điều</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kiện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thực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tế</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đặc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điểm</a:t>
            </a:r>
            <a:r>
              <a:rPr lang="en-US" sz="1650" dirty="0">
                <a:latin typeface="Arial" panose="020B0604020202020204" pitchFamily="34" charset="0"/>
                <a:cs typeface="Arial" panose="020B0604020202020204" pitchFamily="34" charset="0"/>
              </a:rPr>
              <a:t> HS (</a:t>
            </a:r>
            <a:r>
              <a:rPr lang="en-US" sz="1650" dirty="0" err="1">
                <a:latin typeface="Arial" panose="020B0604020202020204" pitchFamily="34" charset="0"/>
                <a:cs typeface="Arial" panose="020B0604020202020204" pitchFamily="34" charset="0"/>
              </a:rPr>
              <a:t>vùng</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miền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điều</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kiện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kinh</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tế</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đặc</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điểm</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tâm</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sinh</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lí</a:t>
            </a:r>
            <a:r>
              <a:rPr lang="en-US" sz="1650" dirty="0">
                <a:latin typeface="Arial" panose="020B0604020202020204" pitchFamily="34" charset="0"/>
                <a:cs typeface="Arial" panose="020B0604020202020204" pitchFamily="34" charset="0"/>
              </a:rPr>
              <a:t>…)</a:t>
            </a:r>
          </a:p>
          <a:p>
            <a:pPr marL="257175" indent="-257175" algn="just">
              <a:lnSpc>
                <a:spcPct val="150000"/>
              </a:lnSpc>
              <a:buFont typeface="Arial" panose="020B0604020202020204" pitchFamily="34" charset="0"/>
              <a:buChar char="•"/>
            </a:pPr>
            <a:r>
              <a:rPr lang="en-US" sz="1650" b="1" dirty="0" err="1">
                <a:solidFill>
                  <a:srgbClr val="FF0000"/>
                </a:solidFill>
                <a:latin typeface="Arial" panose="020B0604020202020204" pitchFamily="34" charset="0"/>
                <a:cs typeface="Arial" panose="020B0604020202020204" pitchFamily="34" charset="0"/>
              </a:rPr>
              <a:t>Văn</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bản</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pháp</a:t>
            </a:r>
            <a:r>
              <a:rPr lang="en-US" sz="1650" b="1" dirty="0">
                <a:solidFill>
                  <a:srgbClr val="FF0000"/>
                </a:solidFill>
                <a:latin typeface="Arial" panose="020B0604020202020204" pitchFamily="34" charset="0"/>
                <a:cs typeface="Arial" panose="020B0604020202020204" pitchFamily="34" charset="0"/>
              </a:rPr>
              <a:t> </a:t>
            </a:r>
            <a:r>
              <a:rPr lang="en-US" sz="1650" b="1" dirty="0" err="1">
                <a:solidFill>
                  <a:srgbClr val="FF0000"/>
                </a:solidFill>
                <a:latin typeface="Arial" panose="020B0604020202020204" pitchFamily="34" charset="0"/>
                <a:cs typeface="Arial" panose="020B0604020202020204" pitchFamily="34" charset="0"/>
              </a:rPr>
              <a:t>quy</a:t>
            </a:r>
            <a:r>
              <a:rPr lang="en-US" sz="1650" b="1" dirty="0">
                <a:solidFill>
                  <a:srgbClr val="FF0000"/>
                </a:solidFill>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hướng</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dẫn</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Thông</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tư</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Công</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văn</a:t>
            </a:r>
            <a:r>
              <a:rPr lang="en-US" sz="1650" dirty="0">
                <a:latin typeface="Arial" panose="020B0604020202020204" pitchFamily="34" charset="0"/>
                <a:cs typeface="Arial" panose="020B0604020202020204" pitchFamily="34" charset="0"/>
              </a:rPr>
              <a:t>..)</a:t>
            </a:r>
          </a:p>
        </p:txBody>
      </p:sp>
      <p:grpSp>
        <p:nvGrpSpPr>
          <p:cNvPr id="14" name="Group 13"/>
          <p:cNvGrpSpPr/>
          <p:nvPr/>
        </p:nvGrpSpPr>
        <p:grpSpPr>
          <a:xfrm>
            <a:off x="372674" y="1611735"/>
            <a:ext cx="1755737" cy="1379892"/>
            <a:chOff x="1097472" y="6495880"/>
            <a:chExt cx="2340982" cy="1839856"/>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574" y="7419210"/>
              <a:ext cx="1153899" cy="916526"/>
            </a:xfrm>
            <a:prstGeom prst="rect">
              <a:avLst/>
            </a:prstGeom>
          </p:spPr>
        </p:pic>
        <p:sp>
          <p:nvSpPr>
            <p:cNvPr id="16" name="Rectangle 15"/>
            <p:cNvSpPr/>
            <p:nvPr/>
          </p:nvSpPr>
          <p:spPr>
            <a:xfrm>
              <a:off x="1097472" y="6495880"/>
              <a:ext cx="2340982" cy="954108"/>
            </a:xfrm>
            <a:prstGeom prst="rect">
              <a:avLst/>
            </a:prstGeom>
          </p:spPr>
          <p:txBody>
            <a:bodyPr wrap="none">
              <a:spAutoFit/>
            </a:bodyPr>
            <a:lstStyle/>
            <a:p>
              <a:pPr algn="ctr"/>
              <a:r>
                <a:rPr lang="en-US" altLang="en-US" sz="1350" b="1" dirty="0">
                  <a:solidFill>
                    <a:srgbClr val="7030A0"/>
                  </a:solidFill>
                  <a:latin typeface="Arial" panose="020B0604020202020204" pitchFamily="34" charset="0"/>
                  <a:cs typeface="Arial" panose="020B0604020202020204" pitchFamily="34" charset="0"/>
                </a:rPr>
                <a:t>PHỤ LỤC 2</a:t>
              </a:r>
            </a:p>
            <a:p>
              <a:pPr algn="ctr"/>
              <a:r>
                <a:rPr lang="en-US" altLang="en-US" sz="1350" i="1" dirty="0" err="1">
                  <a:solidFill>
                    <a:srgbClr val="7030A0"/>
                  </a:solidFill>
                  <a:latin typeface="Arial" panose="020B0604020202020204" pitchFamily="34" charset="0"/>
                  <a:cs typeface="Arial" panose="020B0604020202020204" pitchFamily="34" charset="0"/>
                </a:rPr>
                <a:t>Công</a:t>
              </a:r>
              <a:r>
                <a:rPr lang="en-US" altLang="en-US" sz="1350" i="1" dirty="0">
                  <a:solidFill>
                    <a:srgbClr val="7030A0"/>
                  </a:solidFill>
                  <a:latin typeface="Arial" panose="020B0604020202020204" pitchFamily="34" charset="0"/>
                  <a:cs typeface="Arial" panose="020B0604020202020204" pitchFamily="34" charset="0"/>
                </a:rPr>
                <a:t> </a:t>
              </a:r>
              <a:r>
                <a:rPr lang="en-US" altLang="en-US" sz="1350" i="1" dirty="0" err="1">
                  <a:solidFill>
                    <a:srgbClr val="7030A0"/>
                  </a:solidFill>
                  <a:latin typeface="Arial" panose="020B0604020202020204" pitchFamily="34" charset="0"/>
                  <a:cs typeface="Arial" panose="020B0604020202020204" pitchFamily="34" charset="0"/>
                </a:rPr>
                <a:t>văn</a:t>
              </a:r>
              <a:r>
                <a:rPr lang="en-US" altLang="en-US" sz="1350" i="1" dirty="0">
                  <a:solidFill>
                    <a:srgbClr val="7030A0"/>
                  </a:solidFill>
                  <a:latin typeface="Arial" panose="020B0604020202020204" pitchFamily="34" charset="0"/>
                  <a:cs typeface="Arial" panose="020B0604020202020204" pitchFamily="34" charset="0"/>
                </a:rPr>
                <a:t> </a:t>
              </a:r>
            </a:p>
            <a:p>
              <a:pPr algn="ctr"/>
              <a:r>
                <a:rPr lang="en-US" altLang="en-US" sz="1350" i="1" dirty="0">
                  <a:solidFill>
                    <a:srgbClr val="7030A0"/>
                  </a:solidFill>
                  <a:latin typeface="Arial" panose="020B0604020202020204" pitchFamily="34" charset="0"/>
                  <a:cs typeface="Arial" panose="020B0604020202020204" pitchFamily="34" charset="0"/>
                </a:rPr>
                <a:t>2345/BGDĐT-GDTH</a:t>
              </a:r>
              <a:endParaRPr lang="en-US" sz="1350" i="1" dirty="0">
                <a:solidFill>
                  <a:srgbClr val="7030A0"/>
                </a:solidFill>
              </a:endParaRPr>
            </a:p>
          </p:txBody>
        </p:sp>
      </p:grpSp>
      <p:sp>
        <p:nvSpPr>
          <p:cNvPr id="17" name="TextBox 16">
            <a:extLst>
              <a:ext uri="{FF2B5EF4-FFF2-40B4-BE49-F238E27FC236}">
                <a16:creationId xmlns:a16="http://schemas.microsoft.com/office/drawing/2014/main" id="{C917FA98-EB97-4384-A046-32B01AA60A62}"/>
              </a:ext>
            </a:extLst>
          </p:cNvPr>
          <p:cNvSpPr txBox="1"/>
          <p:nvPr/>
        </p:nvSpPr>
        <p:spPr>
          <a:xfrm>
            <a:off x="1405582" y="200639"/>
            <a:ext cx="6471773" cy="403957"/>
          </a:xfrm>
          <a:prstGeom prst="rect">
            <a:avLst/>
          </a:prstGeom>
          <a:noFill/>
        </p:spPr>
        <p:txBody>
          <a:bodyPr wrap="none" rtlCol="0">
            <a:spAutoFit/>
          </a:bodyPr>
          <a:lstStyle/>
          <a:p>
            <a:pPr algn="ctr">
              <a:lnSpc>
                <a:spcPct val="150000"/>
              </a:lnSpc>
            </a:pPr>
            <a:r>
              <a:rPr lang="vi-VN" sz="1350" b="1" dirty="0">
                <a:solidFill>
                  <a:schemeClr val="bg1"/>
                </a:solidFill>
                <a:latin typeface="Arial" panose="020B0604020202020204" pitchFamily="34" charset="0"/>
                <a:cs typeface="Arial" panose="020B0604020202020204" pitchFamily="34" charset="0"/>
              </a:rPr>
              <a:t>XÂY DỰNG </a:t>
            </a:r>
            <a:r>
              <a:rPr lang="en-US" sz="1350" b="1" dirty="0">
                <a:solidFill>
                  <a:schemeClr val="bg1"/>
                </a:solidFill>
                <a:latin typeface="Arial" panose="020B0604020202020204" pitchFamily="34" charset="0"/>
                <a:cs typeface="Arial" panose="020B0604020202020204" pitchFamily="34" charset="0"/>
              </a:rPr>
              <a:t>KHDH </a:t>
            </a:r>
            <a:r>
              <a:rPr lang="vi-VN" sz="1350" b="1" dirty="0">
                <a:solidFill>
                  <a:schemeClr val="bg1"/>
                </a:solidFill>
                <a:latin typeface="Arial" panose="020B0604020202020204" pitchFamily="34" charset="0"/>
                <a:cs typeface="Arial" panose="020B0604020202020204" pitchFamily="34" charset="0"/>
              </a:rPr>
              <a:t>MÔN CÔNG NGHỆ THEO HƯỚNG PHÁT TRIỂN </a:t>
            </a:r>
            <a:r>
              <a:rPr lang="en-US" sz="1350" b="1" dirty="0">
                <a:solidFill>
                  <a:schemeClr val="bg1"/>
                </a:solidFill>
                <a:latin typeface="Arial" panose="020B0604020202020204" pitchFamily="34" charset="0"/>
                <a:cs typeface="Arial" panose="020B0604020202020204" pitchFamily="34" charset="0"/>
              </a:rPr>
              <a:t>PC, NL HS</a:t>
            </a:r>
          </a:p>
        </p:txBody>
      </p:sp>
      <p:sp>
        <p:nvSpPr>
          <p:cNvPr id="18" name="Rectangle 17"/>
          <p:cNvSpPr/>
          <p:nvPr/>
        </p:nvSpPr>
        <p:spPr>
          <a:xfrm>
            <a:off x="589648" y="2996730"/>
            <a:ext cx="1557161" cy="992579"/>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lnSpc>
                <a:spcPct val="150000"/>
              </a:lnSpc>
            </a:pPr>
            <a:r>
              <a:rPr lang="en-US" sz="195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Cơ</a:t>
            </a:r>
            <a:r>
              <a:rPr lang="en-US" sz="195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195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sở</a:t>
            </a:r>
            <a:r>
              <a:rPr lang="en-US" sz="195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195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xây</a:t>
            </a:r>
            <a:r>
              <a:rPr lang="en-US" sz="195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195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dựng</a:t>
            </a:r>
            <a:endParaRPr lang="en-US" sz="195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00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96" y="914526"/>
            <a:ext cx="6784241" cy="484146"/>
          </a:xfrm>
        </p:spPr>
        <p:txBody>
          <a:bodyPr>
            <a:normAutofit fontScale="90000"/>
          </a:bodyPr>
          <a:lstStyle/>
          <a:p>
            <a:pPr algn="ctr"/>
            <a:r>
              <a:rPr lang="en-US" altLang="en-US" sz="2100" b="1" dirty="0">
                <a:solidFill>
                  <a:srgbClr val="FF0000"/>
                </a:solidFill>
                <a:latin typeface="Arial"/>
                <a:ea typeface="Arial Unicode MS"/>
                <a:cs typeface="Times New Roman" panose="02020603050405020304" pitchFamily="18" charset="0"/>
              </a:rPr>
              <a:t> KẾ HOẠCH DẠY HỌC MÔN CÔNG NGHỆ 3</a:t>
            </a:r>
            <a:br>
              <a:rPr lang="en-US" altLang="en-US" sz="2100" b="1" dirty="0">
                <a:solidFill>
                  <a:srgbClr val="FF0000"/>
                </a:solidFill>
                <a:latin typeface="Arial"/>
                <a:ea typeface="Arial Unicode MS"/>
                <a:cs typeface="Times New Roman" panose="02020603050405020304" pitchFamily="18" charset="0"/>
              </a:rPr>
            </a:br>
            <a:r>
              <a:rPr lang="en-US" altLang="en-US" sz="2100" dirty="0">
                <a:solidFill>
                  <a:srgbClr val="FF0000"/>
                </a:solidFill>
                <a:latin typeface="Arial"/>
                <a:ea typeface="Arial Unicode MS"/>
                <a:cs typeface="Times New Roman" panose="02020603050405020304" pitchFamily="18" charset="0"/>
              </a:rPr>
              <a:t>(</a:t>
            </a:r>
            <a:r>
              <a:rPr lang="en-US" altLang="en-US" sz="2100" dirty="0" err="1">
                <a:solidFill>
                  <a:srgbClr val="FF0000"/>
                </a:solidFill>
                <a:latin typeface="Arial"/>
                <a:ea typeface="Arial Unicode MS"/>
                <a:cs typeface="Times New Roman" panose="02020603050405020304" pitchFamily="18" charset="0"/>
              </a:rPr>
              <a:t>phần</a:t>
            </a:r>
            <a:r>
              <a:rPr lang="en-US" altLang="en-US" sz="2100" dirty="0">
                <a:solidFill>
                  <a:srgbClr val="FF0000"/>
                </a:solidFill>
                <a:latin typeface="Arial"/>
                <a:ea typeface="Arial Unicode MS"/>
                <a:cs typeface="Times New Roman" panose="02020603050405020304" pitchFamily="18" charset="0"/>
              </a:rPr>
              <a:t> </a:t>
            </a:r>
            <a:r>
              <a:rPr lang="en-US" altLang="en-US" sz="2100" dirty="0" err="1">
                <a:solidFill>
                  <a:srgbClr val="FF0000"/>
                </a:solidFill>
                <a:latin typeface="Arial"/>
                <a:ea typeface="Arial Unicode MS"/>
                <a:cs typeface="Times New Roman" panose="02020603050405020304" pitchFamily="18" charset="0"/>
              </a:rPr>
              <a:t>Công</a:t>
            </a:r>
            <a:r>
              <a:rPr lang="en-US" altLang="en-US" sz="2100" dirty="0">
                <a:solidFill>
                  <a:srgbClr val="FF0000"/>
                </a:solidFill>
                <a:latin typeface="Arial"/>
                <a:ea typeface="Arial Unicode MS"/>
                <a:cs typeface="Times New Roman" panose="02020603050405020304" pitchFamily="18" charset="0"/>
              </a:rPr>
              <a:t> </a:t>
            </a:r>
            <a:r>
              <a:rPr lang="en-US" altLang="en-US" sz="2100" dirty="0" err="1">
                <a:solidFill>
                  <a:srgbClr val="FF0000"/>
                </a:solidFill>
                <a:latin typeface="Arial"/>
                <a:ea typeface="Arial Unicode MS"/>
                <a:cs typeface="Times New Roman" panose="02020603050405020304" pitchFamily="18" charset="0"/>
              </a:rPr>
              <a:t>nghệ</a:t>
            </a:r>
            <a:r>
              <a:rPr lang="en-US" altLang="en-US" sz="2100" dirty="0">
                <a:solidFill>
                  <a:srgbClr val="FF0000"/>
                </a:solidFill>
                <a:latin typeface="Arial"/>
                <a:ea typeface="Arial Unicode MS"/>
                <a:cs typeface="Times New Roman" panose="02020603050405020304" pitchFamily="18" charset="0"/>
              </a:rPr>
              <a:t> </a:t>
            </a:r>
            <a:r>
              <a:rPr lang="en-US" altLang="en-US" sz="2100" dirty="0" err="1">
                <a:solidFill>
                  <a:srgbClr val="FF0000"/>
                </a:solidFill>
                <a:latin typeface="Arial"/>
                <a:ea typeface="Arial Unicode MS"/>
                <a:cs typeface="Times New Roman" panose="02020603050405020304" pitchFamily="18" charset="0"/>
              </a:rPr>
              <a:t>thực</a:t>
            </a:r>
            <a:r>
              <a:rPr lang="en-US" altLang="en-US" sz="2100" dirty="0">
                <a:solidFill>
                  <a:srgbClr val="FF0000"/>
                </a:solidFill>
                <a:latin typeface="Arial"/>
                <a:ea typeface="Arial Unicode MS"/>
                <a:cs typeface="Times New Roman" panose="02020603050405020304" pitchFamily="18" charset="0"/>
              </a:rPr>
              <a:t> </a:t>
            </a:r>
            <a:r>
              <a:rPr lang="en-US" altLang="en-US" sz="2100" dirty="0" err="1">
                <a:solidFill>
                  <a:srgbClr val="FF0000"/>
                </a:solidFill>
                <a:latin typeface="Arial"/>
                <a:ea typeface="Arial Unicode MS"/>
                <a:cs typeface="Times New Roman" panose="02020603050405020304" pitchFamily="18" charset="0"/>
              </a:rPr>
              <a:t>hiện</a:t>
            </a:r>
            <a:r>
              <a:rPr lang="en-US" altLang="en-US" sz="2100" dirty="0">
                <a:solidFill>
                  <a:srgbClr val="FF0000"/>
                </a:solidFill>
                <a:latin typeface="Arial"/>
                <a:ea typeface="Arial Unicode MS"/>
                <a:cs typeface="Times New Roman" panose="02020603050405020304" pitchFamily="18" charset="0"/>
              </a:rPr>
              <a:t> </a:t>
            </a:r>
            <a:r>
              <a:rPr lang="en-US" altLang="en-US" sz="2100" dirty="0" err="1">
                <a:solidFill>
                  <a:srgbClr val="FF0000"/>
                </a:solidFill>
                <a:latin typeface="Arial"/>
                <a:ea typeface="Arial Unicode MS"/>
                <a:cs typeface="Times New Roman" panose="02020603050405020304" pitchFamily="18" charset="0"/>
              </a:rPr>
              <a:t>trong</a:t>
            </a:r>
            <a:r>
              <a:rPr lang="en-US" altLang="en-US" sz="2100" dirty="0">
                <a:solidFill>
                  <a:srgbClr val="FF0000"/>
                </a:solidFill>
                <a:latin typeface="Arial"/>
                <a:ea typeface="Arial Unicode MS"/>
                <a:cs typeface="Times New Roman" panose="02020603050405020304" pitchFamily="18" charset="0"/>
              </a:rPr>
              <a:t> </a:t>
            </a:r>
            <a:r>
              <a:rPr lang="en-US" altLang="en-US" sz="2100" dirty="0" err="1">
                <a:solidFill>
                  <a:srgbClr val="FF0000"/>
                </a:solidFill>
                <a:latin typeface="Arial"/>
                <a:ea typeface="Arial Unicode MS"/>
                <a:cs typeface="Times New Roman" panose="02020603050405020304" pitchFamily="18" charset="0"/>
              </a:rPr>
              <a:t>cả</a:t>
            </a:r>
            <a:r>
              <a:rPr lang="en-US" altLang="en-US" sz="2100" dirty="0">
                <a:solidFill>
                  <a:srgbClr val="FF0000"/>
                </a:solidFill>
                <a:latin typeface="Arial"/>
                <a:ea typeface="Arial Unicode MS"/>
                <a:cs typeface="Times New Roman" panose="02020603050405020304" pitchFamily="18" charset="0"/>
              </a:rPr>
              <a:t> </a:t>
            </a:r>
            <a:r>
              <a:rPr lang="en-US" altLang="en-US" sz="2100" dirty="0" err="1">
                <a:solidFill>
                  <a:srgbClr val="FF0000"/>
                </a:solidFill>
                <a:latin typeface="Arial"/>
                <a:ea typeface="Arial Unicode MS"/>
                <a:cs typeface="Times New Roman" panose="02020603050405020304" pitchFamily="18" charset="0"/>
              </a:rPr>
              <a:t>năm</a:t>
            </a:r>
            <a:r>
              <a:rPr lang="en-US" altLang="en-US" sz="2100" dirty="0">
                <a:solidFill>
                  <a:srgbClr val="FF0000"/>
                </a:solidFill>
                <a:latin typeface="Arial"/>
                <a:ea typeface="Arial Unicode MS"/>
                <a:cs typeface="Times New Roman" panose="02020603050405020304" pitchFamily="18" charset="0"/>
              </a:rPr>
              <a:t> </a:t>
            </a:r>
            <a:r>
              <a:rPr lang="en-US" altLang="en-US" sz="2100" dirty="0" err="1">
                <a:solidFill>
                  <a:srgbClr val="FF0000"/>
                </a:solidFill>
                <a:latin typeface="Arial"/>
                <a:ea typeface="Arial Unicode MS"/>
                <a:cs typeface="Times New Roman" panose="02020603050405020304" pitchFamily="18" charset="0"/>
              </a:rPr>
              <a:t>học</a:t>
            </a:r>
            <a:r>
              <a:rPr lang="en-US" altLang="en-US" sz="2100" dirty="0">
                <a:solidFill>
                  <a:srgbClr val="FF0000"/>
                </a:solidFill>
                <a:latin typeface="Arial"/>
                <a:ea typeface="Arial Unicode MS"/>
                <a:cs typeface="Times New Roman" panose="02020603050405020304" pitchFamily="18" charset="0"/>
              </a:rPr>
              <a:t>)</a:t>
            </a:r>
            <a:endParaRPr lang="en-US" sz="2100" dirty="0">
              <a:solidFill>
                <a:srgbClr val="FF0000"/>
              </a:solidFill>
            </a:endParaRPr>
          </a:p>
        </p:txBody>
      </p:sp>
      <p:graphicFrame>
        <p:nvGraphicFramePr>
          <p:cNvPr id="5" name="Content Placeholder 4"/>
          <p:cNvGraphicFramePr>
            <a:graphicFrameLocks noGrp="1"/>
          </p:cNvGraphicFramePr>
          <p:nvPr>
            <p:ph idx="1"/>
            <p:extLst/>
          </p:nvPr>
        </p:nvGraphicFramePr>
        <p:xfrm>
          <a:off x="831056" y="1572866"/>
          <a:ext cx="6931404" cy="4160184"/>
        </p:xfrm>
        <a:graphic>
          <a:graphicData uri="http://schemas.openxmlformats.org/drawingml/2006/table">
            <a:tbl>
              <a:tblPr firstRow="1" bandRow="1">
                <a:tableStyleId>{5C22544A-7EE6-4342-B048-85BDC9FD1C3A}</a:tableStyleId>
              </a:tblPr>
              <a:tblGrid>
                <a:gridCol w="955507">
                  <a:extLst>
                    <a:ext uri="{9D8B030D-6E8A-4147-A177-3AD203B41FA5}">
                      <a16:colId xmlns:a16="http://schemas.microsoft.com/office/drawing/2014/main" val="3648046941"/>
                    </a:ext>
                  </a:extLst>
                </a:gridCol>
                <a:gridCol w="3491115">
                  <a:extLst>
                    <a:ext uri="{9D8B030D-6E8A-4147-A177-3AD203B41FA5}">
                      <a16:colId xmlns:a16="http://schemas.microsoft.com/office/drawing/2014/main" val="3871675681"/>
                    </a:ext>
                  </a:extLst>
                </a:gridCol>
                <a:gridCol w="834887">
                  <a:extLst>
                    <a:ext uri="{9D8B030D-6E8A-4147-A177-3AD203B41FA5}">
                      <a16:colId xmlns:a16="http://schemas.microsoft.com/office/drawing/2014/main" val="4171657024"/>
                    </a:ext>
                  </a:extLst>
                </a:gridCol>
                <a:gridCol w="1649895">
                  <a:extLst>
                    <a:ext uri="{9D8B030D-6E8A-4147-A177-3AD203B41FA5}">
                      <a16:colId xmlns:a16="http://schemas.microsoft.com/office/drawing/2014/main" val="1731600227"/>
                    </a:ext>
                  </a:extLst>
                </a:gridCol>
              </a:tblGrid>
              <a:tr h="297156">
                <a:tc>
                  <a:txBody>
                    <a:bodyPr/>
                    <a:lstStyle/>
                    <a:p>
                      <a:pPr algn="ctr">
                        <a:lnSpc>
                          <a:spcPct val="100000"/>
                        </a:lnSpc>
                      </a:pPr>
                      <a:r>
                        <a:rPr lang="en-US" sz="1500" dirty="0" err="1" smtClean="0">
                          <a:solidFill>
                            <a:srgbClr val="FF0000"/>
                          </a:solidFill>
                          <a:latin typeface="Arial" panose="020B0604020202020204" pitchFamily="34" charset="0"/>
                          <a:cs typeface="Arial" panose="020B0604020202020204" pitchFamily="34" charset="0"/>
                        </a:rPr>
                        <a:t>Tuần</a:t>
                      </a: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500" dirty="0" err="1" smtClean="0">
                          <a:solidFill>
                            <a:srgbClr val="FF0000"/>
                          </a:solidFill>
                          <a:latin typeface="Arial" panose="020B0604020202020204" pitchFamily="34" charset="0"/>
                          <a:cs typeface="Arial" panose="020B0604020202020204" pitchFamily="34" charset="0"/>
                        </a:rPr>
                        <a:t>Bài</a:t>
                      </a:r>
                      <a:r>
                        <a:rPr lang="en-US" sz="1500" baseline="0" dirty="0" smtClean="0">
                          <a:solidFill>
                            <a:srgbClr val="FF0000"/>
                          </a:solidFill>
                          <a:latin typeface="Arial" panose="020B0604020202020204" pitchFamily="34" charset="0"/>
                          <a:cs typeface="Arial" panose="020B0604020202020204" pitchFamily="34" charset="0"/>
                        </a:rPr>
                        <a:t> </a:t>
                      </a:r>
                      <a:r>
                        <a:rPr lang="en-US" sz="1500" baseline="0" dirty="0" err="1" smtClean="0">
                          <a:solidFill>
                            <a:srgbClr val="FF0000"/>
                          </a:solidFill>
                          <a:latin typeface="Arial" panose="020B0604020202020204" pitchFamily="34" charset="0"/>
                          <a:cs typeface="Arial" panose="020B0604020202020204" pitchFamily="34" charset="0"/>
                        </a:rPr>
                        <a:t>học</a:t>
                      </a: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500" dirty="0" err="1" smtClean="0">
                          <a:solidFill>
                            <a:srgbClr val="FF0000"/>
                          </a:solidFill>
                          <a:latin typeface="Arial" panose="020B0604020202020204" pitchFamily="34" charset="0"/>
                          <a:cs typeface="Arial" panose="020B0604020202020204" pitchFamily="34" charset="0"/>
                        </a:rPr>
                        <a:t>Số</a:t>
                      </a:r>
                      <a:r>
                        <a:rPr lang="en-US" sz="1500" baseline="0" dirty="0" smtClean="0">
                          <a:solidFill>
                            <a:srgbClr val="FF0000"/>
                          </a:solidFill>
                          <a:latin typeface="Arial" panose="020B0604020202020204" pitchFamily="34" charset="0"/>
                          <a:cs typeface="Arial" panose="020B0604020202020204" pitchFamily="34" charset="0"/>
                        </a:rPr>
                        <a:t> </a:t>
                      </a:r>
                      <a:r>
                        <a:rPr lang="en-US" sz="1500" baseline="0" dirty="0" err="1" smtClean="0">
                          <a:solidFill>
                            <a:srgbClr val="FF0000"/>
                          </a:solidFill>
                          <a:latin typeface="Arial" panose="020B0604020202020204" pitchFamily="34" charset="0"/>
                          <a:cs typeface="Arial" panose="020B0604020202020204" pitchFamily="34" charset="0"/>
                        </a:rPr>
                        <a:t>tiết</a:t>
                      </a: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500" dirty="0" err="1" smtClean="0">
                          <a:solidFill>
                            <a:srgbClr val="FF0000"/>
                          </a:solidFill>
                          <a:latin typeface="Arial" panose="020B0604020202020204" pitchFamily="34" charset="0"/>
                          <a:cs typeface="Arial" panose="020B0604020202020204" pitchFamily="34" charset="0"/>
                        </a:rPr>
                        <a:t>Ghi</a:t>
                      </a:r>
                      <a:r>
                        <a:rPr lang="en-US" sz="1500" dirty="0" smtClean="0">
                          <a:solidFill>
                            <a:srgbClr val="FF0000"/>
                          </a:solidFill>
                          <a:latin typeface="Arial" panose="020B0604020202020204" pitchFamily="34" charset="0"/>
                          <a:cs typeface="Arial" panose="020B0604020202020204" pitchFamily="34" charset="0"/>
                        </a:rPr>
                        <a:t> </a:t>
                      </a:r>
                      <a:r>
                        <a:rPr lang="en-US" sz="1500" dirty="0" err="1" smtClean="0">
                          <a:solidFill>
                            <a:srgbClr val="FF0000"/>
                          </a:solidFill>
                          <a:latin typeface="Arial" panose="020B0604020202020204" pitchFamily="34" charset="0"/>
                          <a:cs typeface="Arial" panose="020B0604020202020204" pitchFamily="34" charset="0"/>
                        </a:rPr>
                        <a:t>chú</a:t>
                      </a: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9989969"/>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1, 2</a:t>
                      </a:r>
                      <a:endParaRPr lang="en-US" sz="1500" b="1"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200"/>
                        </a:spcAft>
                      </a:pPr>
                      <a:r>
                        <a:rPr lang="en-US" sz="1500" dirty="0" err="1" smtClean="0">
                          <a:effectLst/>
                          <a:latin typeface="Arial" panose="020B0604020202020204" pitchFamily="34" charset="0"/>
                          <a:cs typeface="Arial" panose="020B0604020202020204" pitchFamily="34" charset="0"/>
                        </a:rPr>
                        <a:t>Bài</a:t>
                      </a:r>
                      <a:r>
                        <a:rPr lang="en-US" sz="1500" baseline="0" dirty="0" smtClean="0">
                          <a:effectLst/>
                          <a:latin typeface="Arial" panose="020B0604020202020204" pitchFamily="34" charset="0"/>
                          <a:cs typeface="Arial" panose="020B0604020202020204" pitchFamily="34" charset="0"/>
                        </a:rPr>
                        <a:t> 1.</a:t>
                      </a:r>
                      <a:r>
                        <a:rPr lang="en-US" sz="1500" dirty="0" smtClean="0">
                          <a:effectLst/>
                          <a:latin typeface="Arial" panose="020B0604020202020204" pitchFamily="34" charset="0"/>
                          <a:cs typeface="Arial" panose="020B0604020202020204" pitchFamily="34" charset="0"/>
                        </a:rPr>
                        <a:t> </a:t>
                      </a:r>
                      <a:r>
                        <a:rPr lang="en-US" sz="1500" dirty="0" err="1" smtClean="0">
                          <a:effectLst/>
                          <a:latin typeface="Arial" panose="020B0604020202020204" pitchFamily="34" charset="0"/>
                          <a:cs typeface="Arial" panose="020B0604020202020204" pitchFamily="34" charset="0"/>
                        </a:rPr>
                        <a:t>Tự</a:t>
                      </a:r>
                      <a:r>
                        <a:rPr lang="en-US" sz="1500" dirty="0" smtClean="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nhiên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và</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công</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nghệ</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200"/>
                        </a:spcAft>
                      </a:pPr>
                      <a:r>
                        <a:rPr lang="en-US" sz="1500" dirty="0" smtClean="0">
                          <a:effectLst/>
                          <a:latin typeface="Arial" panose="020B0604020202020204" pitchFamily="34" charset="0"/>
                          <a:cs typeface="Arial" panose="020B0604020202020204" pitchFamily="34" charset="0"/>
                        </a:rPr>
                        <a:t> 2</a:t>
                      </a:r>
                      <a:r>
                        <a:rPr lang="en-US" sz="1500" dirty="0">
                          <a:effectLst/>
                          <a:latin typeface="Arial" panose="020B0604020202020204" pitchFamily="34"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6187166"/>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3 - 5 </a:t>
                      </a:r>
                      <a:endParaRPr lang="en-US" sz="1500" b="1"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200"/>
                        </a:spcAft>
                      </a:pPr>
                      <a:r>
                        <a:rPr lang="en-US" sz="1500" dirty="0" err="1" smtClean="0">
                          <a:effectLst/>
                          <a:latin typeface="Arial" panose="020B0604020202020204" pitchFamily="34" charset="0"/>
                          <a:cs typeface="Arial" panose="020B0604020202020204" pitchFamily="34" charset="0"/>
                        </a:rPr>
                        <a:t>Bài</a:t>
                      </a:r>
                      <a:r>
                        <a:rPr lang="en-US" sz="1500" baseline="0" dirty="0" smtClean="0">
                          <a:effectLst/>
                          <a:latin typeface="Arial" panose="020B0604020202020204" pitchFamily="34" charset="0"/>
                          <a:cs typeface="Arial" panose="020B0604020202020204" pitchFamily="34" charset="0"/>
                        </a:rPr>
                        <a:t> 2.</a:t>
                      </a:r>
                      <a:r>
                        <a:rPr lang="en-US" sz="1500" dirty="0" smtClean="0">
                          <a:effectLst/>
                          <a:latin typeface="Arial" panose="020B0604020202020204" pitchFamily="34" charset="0"/>
                          <a:cs typeface="Arial" panose="020B0604020202020204" pitchFamily="34" charset="0"/>
                        </a:rPr>
                        <a:t> </a:t>
                      </a:r>
                      <a:r>
                        <a:rPr lang="en-US" sz="1500" dirty="0" err="1" smtClean="0">
                          <a:effectLst/>
                          <a:latin typeface="Arial" panose="020B0604020202020204" pitchFamily="34" charset="0"/>
                          <a:cs typeface="Arial" panose="020B0604020202020204" pitchFamily="34" charset="0"/>
                        </a:rPr>
                        <a:t>Sử</a:t>
                      </a:r>
                      <a:r>
                        <a:rPr lang="en-US" sz="1500" dirty="0" smtClean="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dụng</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đèn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học</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200"/>
                        </a:spcAft>
                      </a:pPr>
                      <a:r>
                        <a:rPr lang="en-US" sz="1500" dirty="0" smtClean="0">
                          <a:effectLst/>
                          <a:latin typeface="Arial" panose="020B0604020202020204" pitchFamily="34" charset="0"/>
                          <a:cs typeface="Arial" panose="020B0604020202020204" pitchFamily="34" charset="0"/>
                        </a:rPr>
                        <a:t>3</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809661"/>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6 - 8</a:t>
                      </a:r>
                      <a:endParaRPr lang="en-US" sz="1500" b="1"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200"/>
                        </a:spcAft>
                      </a:pPr>
                      <a:r>
                        <a:rPr lang="en-US" sz="1500" dirty="0" err="1" smtClean="0">
                          <a:effectLst/>
                          <a:latin typeface="Arial" panose="020B0604020202020204" pitchFamily="34" charset="0"/>
                          <a:cs typeface="Arial" panose="020B0604020202020204" pitchFamily="34" charset="0"/>
                        </a:rPr>
                        <a:t>Bài</a:t>
                      </a:r>
                      <a:r>
                        <a:rPr lang="en-US" sz="1500" baseline="0" dirty="0" smtClean="0">
                          <a:effectLst/>
                          <a:latin typeface="Arial" panose="020B0604020202020204" pitchFamily="34" charset="0"/>
                          <a:cs typeface="Arial" panose="020B0604020202020204" pitchFamily="34" charset="0"/>
                        </a:rPr>
                        <a:t> 3. </a:t>
                      </a:r>
                      <a:r>
                        <a:rPr lang="en-US" sz="1500" dirty="0" err="1" smtClean="0">
                          <a:effectLst/>
                          <a:latin typeface="Arial" panose="020B0604020202020204" pitchFamily="34" charset="0"/>
                          <a:cs typeface="Arial" panose="020B0604020202020204" pitchFamily="34" charset="0"/>
                        </a:rPr>
                        <a:t>Sử</a:t>
                      </a:r>
                      <a:r>
                        <a:rPr lang="en-US" sz="1500" dirty="0" smtClean="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dụng</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quạt</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điện</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200"/>
                        </a:spcAft>
                      </a:pPr>
                      <a:r>
                        <a:rPr lang="en-US" sz="1500" dirty="0" smtClean="0">
                          <a:effectLst/>
                          <a:latin typeface="Arial" panose="020B0604020202020204" pitchFamily="34" charset="0"/>
                          <a:cs typeface="Arial" panose="020B0604020202020204" pitchFamily="34" charset="0"/>
                        </a:rPr>
                        <a:t>3</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061178"/>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9 - 11</a:t>
                      </a:r>
                      <a:endParaRPr lang="en-US" sz="1500" b="1"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200"/>
                        </a:spcAft>
                      </a:pPr>
                      <a:r>
                        <a:rPr lang="en-US" sz="1500" dirty="0" err="1" smtClean="0">
                          <a:effectLst/>
                          <a:latin typeface="Arial" panose="020B0604020202020204" pitchFamily="34" charset="0"/>
                          <a:cs typeface="Arial" panose="020B0604020202020204" pitchFamily="34" charset="0"/>
                        </a:rPr>
                        <a:t>Bài</a:t>
                      </a:r>
                      <a:r>
                        <a:rPr lang="en-US" sz="1500" baseline="0" dirty="0" smtClean="0">
                          <a:effectLst/>
                          <a:latin typeface="Arial" panose="020B0604020202020204" pitchFamily="34" charset="0"/>
                          <a:cs typeface="Arial" panose="020B0604020202020204" pitchFamily="34" charset="0"/>
                        </a:rPr>
                        <a:t> 4. </a:t>
                      </a:r>
                      <a:r>
                        <a:rPr lang="en-US" sz="1500" dirty="0" err="1" smtClean="0">
                          <a:effectLst/>
                          <a:latin typeface="Arial" panose="020B0604020202020204" pitchFamily="34" charset="0"/>
                          <a:cs typeface="Arial" panose="020B0604020202020204" pitchFamily="34" charset="0"/>
                        </a:rPr>
                        <a:t>Sử</a:t>
                      </a:r>
                      <a:r>
                        <a:rPr lang="en-US" sz="1500" dirty="0" smtClean="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dụng</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máy</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thu</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thanh</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200"/>
                        </a:spcAft>
                      </a:pPr>
                      <a:r>
                        <a:rPr lang="en-US" sz="1500" dirty="0" smtClean="0">
                          <a:effectLst/>
                          <a:latin typeface="Arial" panose="020B0604020202020204" pitchFamily="34" charset="0"/>
                          <a:cs typeface="Arial" panose="020B0604020202020204" pitchFamily="34" charset="0"/>
                        </a:rPr>
                        <a:t>3</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505595"/>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12 - 14</a:t>
                      </a:r>
                      <a:endParaRPr lang="en-US" sz="1500" b="1"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200"/>
                        </a:spcAft>
                      </a:pPr>
                      <a:r>
                        <a:rPr lang="en-US" sz="1500" dirty="0" err="1" smtClean="0">
                          <a:effectLst/>
                          <a:latin typeface="Arial" panose="020B0604020202020204" pitchFamily="34" charset="0"/>
                          <a:cs typeface="Arial" panose="020B0604020202020204" pitchFamily="34" charset="0"/>
                        </a:rPr>
                        <a:t>Bài</a:t>
                      </a:r>
                      <a:r>
                        <a:rPr lang="en-US" sz="1500" baseline="0" dirty="0" smtClean="0">
                          <a:effectLst/>
                          <a:latin typeface="Arial" panose="020B0604020202020204" pitchFamily="34" charset="0"/>
                          <a:cs typeface="Arial" panose="020B0604020202020204" pitchFamily="34" charset="0"/>
                        </a:rPr>
                        <a:t> 5.</a:t>
                      </a:r>
                      <a:r>
                        <a:rPr lang="en-US" sz="1500" dirty="0" smtClean="0">
                          <a:effectLst/>
                          <a:latin typeface="Arial" panose="020B0604020202020204" pitchFamily="34" charset="0"/>
                          <a:cs typeface="Arial" panose="020B0604020202020204" pitchFamily="34" charset="0"/>
                        </a:rPr>
                        <a:t> </a:t>
                      </a:r>
                      <a:r>
                        <a:rPr lang="en-US" sz="1500" dirty="0" err="1" smtClean="0">
                          <a:effectLst/>
                          <a:latin typeface="Arial" panose="020B0604020202020204" pitchFamily="34" charset="0"/>
                          <a:cs typeface="Arial" panose="020B0604020202020204" pitchFamily="34" charset="0"/>
                        </a:rPr>
                        <a:t>Sử</a:t>
                      </a:r>
                      <a:r>
                        <a:rPr lang="en-US" sz="1500" dirty="0" smtClean="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dụng</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máy</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thu</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hình</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200"/>
                        </a:spcAft>
                      </a:pPr>
                      <a:r>
                        <a:rPr lang="en-US" sz="1500" dirty="0" smtClean="0">
                          <a:effectLst/>
                          <a:latin typeface="Arial" panose="020B0604020202020204" pitchFamily="34" charset="0"/>
                          <a:cs typeface="Arial" panose="020B0604020202020204" pitchFamily="34" charset="0"/>
                        </a:rPr>
                        <a:t>3</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894515"/>
                  </a:ext>
                </a:extLst>
              </a:tr>
              <a:tr h="297156">
                <a:tc>
                  <a:txBody>
                    <a:bodyPr/>
                    <a:lstStyle/>
                    <a:p>
                      <a:pPr algn="ctr">
                        <a:lnSpc>
                          <a:spcPct val="100000"/>
                        </a:lnSpc>
                      </a:pPr>
                      <a:r>
                        <a:rPr lang="en-US" sz="1500" b="0" dirty="0" smtClean="0">
                          <a:solidFill>
                            <a:schemeClr val="tx1"/>
                          </a:solidFill>
                          <a:latin typeface="Arial" panose="020B0604020202020204" pitchFamily="34" charset="0"/>
                          <a:cs typeface="Arial" panose="020B0604020202020204" pitchFamily="34" charset="0"/>
                        </a:rPr>
                        <a:t>15 - 16</a:t>
                      </a:r>
                      <a:endParaRPr lang="en-US" sz="1500" b="0" dirty="0">
                        <a:solidFill>
                          <a:schemeClr val="tx1"/>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200"/>
                        </a:spcAft>
                      </a:pPr>
                      <a:r>
                        <a:rPr lang="en-US" sz="1500" dirty="0" err="1" smtClean="0">
                          <a:effectLst/>
                          <a:latin typeface="Arial" panose="020B0604020202020204" pitchFamily="34" charset="0"/>
                          <a:cs typeface="Arial" panose="020B0604020202020204" pitchFamily="34" charset="0"/>
                        </a:rPr>
                        <a:t>Bài</a:t>
                      </a:r>
                      <a:r>
                        <a:rPr lang="en-US" sz="1500" baseline="0" dirty="0" smtClean="0">
                          <a:effectLst/>
                          <a:latin typeface="Arial" panose="020B0604020202020204" pitchFamily="34" charset="0"/>
                          <a:cs typeface="Arial" panose="020B0604020202020204" pitchFamily="34" charset="0"/>
                        </a:rPr>
                        <a:t> 6. </a:t>
                      </a:r>
                      <a:r>
                        <a:rPr lang="en-US" sz="1500" dirty="0" smtClean="0">
                          <a:effectLst/>
                          <a:latin typeface="Arial" panose="020B0604020202020204" pitchFamily="34" charset="0"/>
                          <a:cs typeface="Arial" panose="020B0604020202020204" pitchFamily="34" charset="0"/>
                        </a:rPr>
                        <a:t>An </a:t>
                      </a:r>
                      <a:r>
                        <a:rPr lang="en-US" sz="1500" dirty="0" err="1">
                          <a:effectLst/>
                          <a:latin typeface="Arial" panose="020B0604020202020204" pitchFamily="34" charset="0"/>
                          <a:cs typeface="Arial" panose="020B0604020202020204" pitchFamily="34" charset="0"/>
                        </a:rPr>
                        <a:t>toàn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với</a:t>
                      </a: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MTCN </a:t>
                      </a:r>
                      <a:r>
                        <a:rPr lang="en-US" sz="1500" dirty="0" err="1">
                          <a:effectLst/>
                          <a:latin typeface="Arial" panose="020B0604020202020204" pitchFamily="34" charset="0"/>
                          <a:cs typeface="Arial" panose="020B0604020202020204" pitchFamily="34" charset="0"/>
                        </a:rPr>
                        <a:t>trong</a:t>
                      </a:r>
                      <a:r>
                        <a:rPr lang="en-US" sz="1500" dirty="0">
                          <a:effectLst/>
                          <a:latin typeface="Arial" panose="020B0604020202020204" pitchFamily="34" charset="0"/>
                          <a:cs typeface="Arial" panose="020B0604020202020204" pitchFamily="34" charset="0"/>
                        </a:rPr>
                        <a:t> </a:t>
                      </a:r>
                      <a:r>
                        <a:rPr lang="en-US" sz="1500" dirty="0" err="1" smtClean="0">
                          <a:effectLst/>
                          <a:latin typeface="Arial" panose="020B0604020202020204" pitchFamily="34" charset="0"/>
                          <a:cs typeface="Arial" panose="020B0604020202020204" pitchFamily="34" charset="0"/>
                        </a:rPr>
                        <a:t>gia</a:t>
                      </a:r>
                      <a:r>
                        <a:rPr lang="en-US" sz="1500" dirty="0" smtClean="0">
                          <a:effectLst/>
                          <a:latin typeface="Arial" panose="020B0604020202020204" pitchFamily="34" charset="0"/>
                          <a:cs typeface="Arial" panose="020B0604020202020204" pitchFamily="34" charset="0"/>
                        </a:rPr>
                        <a:t> </a:t>
                      </a:r>
                      <a:r>
                        <a:rPr lang="en-US" sz="1500" dirty="0" err="1" smtClean="0">
                          <a:effectLst/>
                          <a:latin typeface="Arial" panose="020B0604020202020204" pitchFamily="34" charset="0"/>
                          <a:cs typeface="Arial" panose="020B0604020202020204" pitchFamily="34" charset="0"/>
                        </a:rPr>
                        <a:t>đình</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200"/>
                        </a:spcAft>
                      </a:pPr>
                      <a:r>
                        <a:rPr lang="en-US" sz="1500" dirty="0" smtClean="0">
                          <a:effectLst/>
                          <a:latin typeface="Arial" panose="020B0604020202020204" pitchFamily="34" charset="0"/>
                          <a:cs typeface="Arial" panose="020B0604020202020204" pitchFamily="34" charset="0"/>
                        </a:rPr>
                        <a:t>2</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8591642"/>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17</a:t>
                      </a:r>
                      <a:endParaRPr lang="en-US" sz="1500" b="1" dirty="0">
                        <a:solidFill>
                          <a:srgbClr val="0000FF"/>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US" sz="1500" b="1" dirty="0" err="1" smtClean="0">
                          <a:solidFill>
                            <a:srgbClr val="0000FF"/>
                          </a:solidFill>
                          <a:latin typeface="Arial" panose="020B0604020202020204" pitchFamily="34" charset="0"/>
                          <a:cs typeface="Arial" panose="020B0604020202020204" pitchFamily="34" charset="0"/>
                        </a:rPr>
                        <a:t>Hướng</a:t>
                      </a:r>
                      <a:r>
                        <a:rPr lang="en-US" sz="1500" b="1" baseline="0" dirty="0" smtClean="0">
                          <a:solidFill>
                            <a:srgbClr val="0000FF"/>
                          </a:solidFill>
                          <a:latin typeface="Arial" panose="020B0604020202020204" pitchFamily="34" charset="0"/>
                          <a:cs typeface="Arial" panose="020B0604020202020204" pitchFamily="34" charset="0"/>
                        </a:rPr>
                        <a:t> </a:t>
                      </a:r>
                      <a:r>
                        <a:rPr lang="en-US" sz="1500" b="1" baseline="0" dirty="0" err="1" smtClean="0">
                          <a:solidFill>
                            <a:srgbClr val="0000FF"/>
                          </a:solidFill>
                          <a:latin typeface="Arial" panose="020B0604020202020204" pitchFamily="34" charset="0"/>
                          <a:cs typeface="Arial" panose="020B0604020202020204" pitchFamily="34" charset="0"/>
                        </a:rPr>
                        <a:t>dẫn</a:t>
                      </a:r>
                      <a:r>
                        <a:rPr lang="en-US" sz="1500" b="1" baseline="0" dirty="0" smtClean="0">
                          <a:solidFill>
                            <a:srgbClr val="0000FF"/>
                          </a:solidFill>
                          <a:latin typeface="Arial" panose="020B0604020202020204" pitchFamily="34" charset="0"/>
                          <a:cs typeface="Arial" panose="020B0604020202020204" pitchFamily="34" charset="0"/>
                        </a:rPr>
                        <a:t> </a:t>
                      </a:r>
                      <a:r>
                        <a:rPr lang="en-US" sz="1500" b="1" baseline="0" dirty="0" err="1" smtClean="0">
                          <a:solidFill>
                            <a:srgbClr val="0000FF"/>
                          </a:solidFill>
                          <a:latin typeface="Arial" panose="020B0604020202020204" pitchFamily="34" charset="0"/>
                          <a:cs typeface="Arial" panose="020B0604020202020204" pitchFamily="34" charset="0"/>
                        </a:rPr>
                        <a:t>ôn</a:t>
                      </a:r>
                      <a:r>
                        <a:rPr lang="en-US" sz="1500" b="1" baseline="0" dirty="0" smtClean="0">
                          <a:solidFill>
                            <a:srgbClr val="0000FF"/>
                          </a:solidFill>
                          <a:latin typeface="Arial" panose="020B0604020202020204" pitchFamily="34" charset="0"/>
                          <a:cs typeface="Arial" panose="020B0604020202020204" pitchFamily="34" charset="0"/>
                        </a:rPr>
                        <a:t> </a:t>
                      </a:r>
                      <a:r>
                        <a:rPr lang="en-US" sz="1500" b="1" baseline="0" dirty="0" err="1" smtClean="0">
                          <a:solidFill>
                            <a:srgbClr val="0000FF"/>
                          </a:solidFill>
                          <a:latin typeface="Arial" panose="020B0604020202020204" pitchFamily="34" charset="0"/>
                          <a:cs typeface="Arial" panose="020B0604020202020204" pitchFamily="34" charset="0"/>
                        </a:rPr>
                        <a:t>tập</a:t>
                      </a:r>
                      <a:endParaRPr lang="en-US" sz="1500" b="1" dirty="0">
                        <a:solidFill>
                          <a:srgbClr val="0000FF"/>
                        </a:solidFill>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500" b="1" dirty="0" smtClean="0">
                          <a:solidFill>
                            <a:srgbClr val="0000FF"/>
                          </a:solidFill>
                          <a:latin typeface="Arial" panose="020B0604020202020204" pitchFamily="34" charset="0"/>
                          <a:cs typeface="Arial" panose="020B0604020202020204" pitchFamily="34" charset="0"/>
                        </a:rPr>
                        <a:t>1</a:t>
                      </a:r>
                      <a:endParaRPr lang="en-US" sz="1500" b="1" dirty="0">
                        <a:solidFill>
                          <a:srgbClr val="0000FF"/>
                        </a:solidFill>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18</a:t>
                      </a:r>
                      <a:endParaRPr lang="en-US" sz="1500" b="1"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US" sz="1500" b="1" dirty="0" err="1" smtClean="0">
                          <a:solidFill>
                            <a:srgbClr val="FF0000"/>
                          </a:solidFill>
                          <a:latin typeface="Arial" panose="020B0604020202020204" pitchFamily="34" charset="0"/>
                          <a:cs typeface="Arial" panose="020B0604020202020204" pitchFamily="34" charset="0"/>
                        </a:rPr>
                        <a:t>Kiểm</a:t>
                      </a:r>
                      <a:r>
                        <a:rPr lang="en-US" sz="1500" b="1" baseline="0" dirty="0" smtClean="0">
                          <a:solidFill>
                            <a:srgbClr val="FF0000"/>
                          </a:solidFill>
                          <a:latin typeface="Arial" panose="020B0604020202020204" pitchFamily="34" charset="0"/>
                          <a:cs typeface="Arial" panose="020B0604020202020204" pitchFamily="34" charset="0"/>
                        </a:rPr>
                        <a:t> </a:t>
                      </a:r>
                      <a:r>
                        <a:rPr lang="en-US" sz="1500" b="1" baseline="0" dirty="0" err="1" smtClean="0">
                          <a:solidFill>
                            <a:srgbClr val="FF0000"/>
                          </a:solidFill>
                          <a:latin typeface="Arial" panose="020B0604020202020204" pitchFamily="34" charset="0"/>
                          <a:cs typeface="Arial" panose="020B0604020202020204" pitchFamily="34" charset="0"/>
                        </a:rPr>
                        <a:t>tra</a:t>
                      </a:r>
                      <a:r>
                        <a:rPr lang="en-US" sz="1500" b="1" baseline="0" dirty="0" smtClean="0">
                          <a:solidFill>
                            <a:srgbClr val="FF0000"/>
                          </a:solidFill>
                          <a:latin typeface="Arial" panose="020B0604020202020204" pitchFamily="34" charset="0"/>
                          <a:cs typeface="Arial" panose="020B0604020202020204" pitchFamily="34" charset="0"/>
                        </a:rPr>
                        <a:t> </a:t>
                      </a:r>
                      <a:r>
                        <a:rPr lang="en-US" sz="1500" b="1" baseline="0" dirty="0" err="1" smtClean="0">
                          <a:solidFill>
                            <a:srgbClr val="FF0000"/>
                          </a:solidFill>
                          <a:latin typeface="Arial" panose="020B0604020202020204" pitchFamily="34" charset="0"/>
                          <a:cs typeface="Arial" panose="020B0604020202020204" pitchFamily="34" charset="0"/>
                        </a:rPr>
                        <a:t>cuối</a:t>
                      </a:r>
                      <a:r>
                        <a:rPr lang="en-US" sz="1500" b="1" baseline="0" dirty="0" smtClean="0">
                          <a:solidFill>
                            <a:srgbClr val="FF0000"/>
                          </a:solidFill>
                          <a:latin typeface="Arial" panose="020B0604020202020204" pitchFamily="34" charset="0"/>
                          <a:cs typeface="Arial" panose="020B0604020202020204" pitchFamily="34" charset="0"/>
                        </a:rPr>
                        <a:t> </a:t>
                      </a:r>
                      <a:r>
                        <a:rPr lang="en-US" sz="1500" b="1" baseline="0" dirty="0" err="1" smtClean="0">
                          <a:solidFill>
                            <a:srgbClr val="FF0000"/>
                          </a:solidFill>
                          <a:latin typeface="Arial" panose="020B0604020202020204" pitchFamily="34" charset="0"/>
                          <a:cs typeface="Arial" panose="020B0604020202020204" pitchFamily="34" charset="0"/>
                        </a:rPr>
                        <a:t>kì</a:t>
                      </a:r>
                      <a:r>
                        <a:rPr lang="en-US" sz="1500" b="1" baseline="0" dirty="0" smtClean="0">
                          <a:solidFill>
                            <a:srgbClr val="FF0000"/>
                          </a:solidFill>
                          <a:latin typeface="Arial" panose="020B0604020202020204" pitchFamily="34" charset="0"/>
                          <a:cs typeface="Arial" panose="020B0604020202020204" pitchFamily="34" charset="0"/>
                        </a:rPr>
                        <a:t> 1</a:t>
                      </a:r>
                      <a:endParaRPr lang="en-US" sz="1500" b="1" dirty="0">
                        <a:solidFill>
                          <a:srgbClr val="FF0000"/>
                        </a:solidFill>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500" b="1" dirty="0" smtClean="0">
                          <a:solidFill>
                            <a:srgbClr val="FF0000"/>
                          </a:solidFill>
                          <a:latin typeface="Arial" panose="020B0604020202020204" pitchFamily="34" charset="0"/>
                          <a:cs typeface="Arial" panose="020B0604020202020204" pitchFamily="34" charset="0"/>
                        </a:rPr>
                        <a:t>1</a:t>
                      </a:r>
                      <a:endParaRPr lang="en-US" sz="1500" b="1" dirty="0">
                        <a:solidFill>
                          <a:srgbClr val="FF0000"/>
                        </a:solidFill>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7755438"/>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19 - 23</a:t>
                      </a:r>
                      <a:endParaRPr lang="en-US" sz="1500" b="1"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200"/>
                        </a:spcAft>
                      </a:pPr>
                      <a:r>
                        <a:rPr lang="en-US" sz="1500" dirty="0" err="1" smtClean="0">
                          <a:effectLst/>
                          <a:latin typeface="Arial" panose="020B0604020202020204" pitchFamily="34" charset="0"/>
                          <a:cs typeface="Arial" panose="020B0604020202020204" pitchFamily="34" charset="0"/>
                        </a:rPr>
                        <a:t>Bài</a:t>
                      </a:r>
                      <a:r>
                        <a:rPr lang="en-US" sz="1500" baseline="0" dirty="0" smtClean="0">
                          <a:effectLst/>
                          <a:latin typeface="Arial" panose="020B0604020202020204" pitchFamily="34" charset="0"/>
                          <a:cs typeface="Arial" panose="020B0604020202020204" pitchFamily="34" charset="0"/>
                        </a:rPr>
                        <a:t> 7.</a:t>
                      </a:r>
                      <a:r>
                        <a:rPr lang="en-US" sz="1500" dirty="0" smtClean="0">
                          <a:effectLst/>
                          <a:latin typeface="Arial" panose="020B0604020202020204" pitchFamily="34" charset="0"/>
                          <a:cs typeface="Arial" panose="020B0604020202020204" pitchFamily="34" charset="0"/>
                        </a:rPr>
                        <a:t> </a:t>
                      </a:r>
                      <a:r>
                        <a:rPr lang="en-US" sz="1500" dirty="0" err="1" smtClean="0">
                          <a:effectLst/>
                          <a:latin typeface="Arial" panose="020B0604020202020204" pitchFamily="34" charset="0"/>
                          <a:cs typeface="Arial" panose="020B0604020202020204" pitchFamily="34" charset="0"/>
                        </a:rPr>
                        <a:t>Làm</a:t>
                      </a:r>
                      <a:r>
                        <a:rPr lang="en-US" sz="1500" dirty="0" smtClean="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đồ</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dùng</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học</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tập</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200"/>
                        </a:spcAft>
                      </a:pPr>
                      <a:r>
                        <a:rPr lang="en-US" sz="1500" dirty="0" smtClean="0">
                          <a:effectLst/>
                          <a:latin typeface="Arial" panose="020B0604020202020204" pitchFamily="34" charset="0"/>
                          <a:cs typeface="Arial" panose="020B0604020202020204" pitchFamily="34" charset="0"/>
                        </a:rPr>
                        <a:t>5</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299890"/>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24 - 28</a:t>
                      </a:r>
                      <a:endParaRPr lang="en-US" sz="1500" b="1"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200"/>
                        </a:spcAft>
                      </a:pPr>
                      <a:r>
                        <a:rPr lang="en-US" sz="1500" dirty="0" err="1" smtClean="0">
                          <a:effectLst/>
                          <a:latin typeface="Arial" panose="020B0604020202020204" pitchFamily="34" charset="0"/>
                          <a:cs typeface="Arial" panose="020B0604020202020204" pitchFamily="34" charset="0"/>
                        </a:rPr>
                        <a:t>Bài</a:t>
                      </a:r>
                      <a:r>
                        <a:rPr lang="en-US" sz="1500" baseline="0" dirty="0" smtClean="0">
                          <a:effectLst/>
                          <a:latin typeface="Arial" panose="020B0604020202020204" pitchFamily="34" charset="0"/>
                          <a:cs typeface="Arial" panose="020B0604020202020204" pitchFamily="34" charset="0"/>
                        </a:rPr>
                        <a:t> 8.</a:t>
                      </a:r>
                      <a:r>
                        <a:rPr lang="en-US" sz="1500" dirty="0" smtClean="0">
                          <a:effectLst/>
                          <a:latin typeface="Arial" panose="020B0604020202020204" pitchFamily="34" charset="0"/>
                          <a:cs typeface="Arial" panose="020B0604020202020204" pitchFamily="34" charset="0"/>
                        </a:rPr>
                        <a:t> </a:t>
                      </a:r>
                      <a:r>
                        <a:rPr lang="en-US" sz="1500" dirty="0" err="1" smtClean="0">
                          <a:effectLst/>
                          <a:latin typeface="Arial" panose="020B0604020202020204" pitchFamily="34" charset="0"/>
                          <a:cs typeface="Arial" panose="020B0604020202020204" pitchFamily="34" charset="0"/>
                        </a:rPr>
                        <a:t>Làm</a:t>
                      </a:r>
                      <a:r>
                        <a:rPr lang="en-US" sz="1500" dirty="0" smtClean="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biển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báo</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giao</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thông</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200"/>
                        </a:spcAft>
                      </a:pPr>
                      <a:r>
                        <a:rPr lang="en-US" sz="1500" dirty="0" smtClean="0">
                          <a:effectLst/>
                          <a:latin typeface="Arial" panose="020B0604020202020204" pitchFamily="34" charset="0"/>
                          <a:cs typeface="Arial" panose="020B0604020202020204" pitchFamily="34" charset="0"/>
                        </a:rPr>
                        <a:t>5</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1420697"/>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29 - 33</a:t>
                      </a:r>
                      <a:endParaRPr lang="en-US" sz="1500" b="1"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200"/>
                        </a:spcAft>
                      </a:pPr>
                      <a:r>
                        <a:rPr lang="en-US" sz="1500" dirty="0" err="1" smtClean="0">
                          <a:effectLst/>
                          <a:latin typeface="Arial" panose="020B0604020202020204" pitchFamily="34" charset="0"/>
                          <a:cs typeface="Arial" panose="020B0604020202020204" pitchFamily="34" charset="0"/>
                        </a:rPr>
                        <a:t>Bài</a:t>
                      </a:r>
                      <a:r>
                        <a:rPr lang="en-US" sz="1500" baseline="0" dirty="0" smtClean="0">
                          <a:effectLst/>
                          <a:latin typeface="Arial" panose="020B0604020202020204" pitchFamily="34" charset="0"/>
                          <a:cs typeface="Arial" panose="020B0604020202020204" pitchFamily="34" charset="0"/>
                        </a:rPr>
                        <a:t> 9.</a:t>
                      </a:r>
                      <a:r>
                        <a:rPr lang="en-US" sz="1500" dirty="0" smtClean="0">
                          <a:effectLst/>
                          <a:latin typeface="Arial" panose="020B0604020202020204" pitchFamily="34" charset="0"/>
                          <a:cs typeface="Arial" panose="020B0604020202020204" pitchFamily="34" charset="0"/>
                        </a:rPr>
                        <a:t> </a:t>
                      </a:r>
                      <a:r>
                        <a:rPr lang="en-US" sz="1500" dirty="0" err="1" smtClean="0">
                          <a:effectLst/>
                          <a:latin typeface="Arial" panose="020B0604020202020204" pitchFamily="34" charset="0"/>
                          <a:cs typeface="Arial" panose="020B0604020202020204" pitchFamily="34" charset="0"/>
                        </a:rPr>
                        <a:t>Làm</a:t>
                      </a:r>
                      <a:r>
                        <a:rPr lang="en-US" sz="1500" dirty="0" smtClean="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đồ</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chơi</a:t>
                      </a:r>
                      <a:r>
                        <a:rPr lang="en-US" sz="1500" dirty="0">
                          <a:effectLst/>
                          <a:latin typeface="Arial" panose="020B0604020202020204" pitchFamily="34" charset="0"/>
                          <a:cs typeface="Arial" panose="020B0604020202020204" pitchFamily="34"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200"/>
                        </a:spcAft>
                      </a:pPr>
                      <a:r>
                        <a:rPr lang="en-US" sz="1500" dirty="0" smtClean="0">
                          <a:effectLst/>
                          <a:latin typeface="Arial" panose="020B0604020202020204" pitchFamily="34" charset="0"/>
                          <a:cs typeface="Arial" panose="020B0604020202020204" pitchFamily="34" charset="0"/>
                        </a:rPr>
                        <a:t>5</a:t>
                      </a:r>
                      <a:endParaRPr lang="en-US" sz="1500" dirty="0">
                        <a:effectLst/>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9724185"/>
                  </a:ext>
                </a:extLst>
              </a:tr>
              <a:tr h="297156">
                <a:tc>
                  <a:txBody>
                    <a:bodyPr/>
                    <a:lstStyle/>
                    <a:p>
                      <a:pPr algn="ctr">
                        <a:lnSpc>
                          <a:spcPct val="100000"/>
                        </a:lnSpc>
                      </a:pPr>
                      <a:r>
                        <a:rPr lang="en-US" sz="1500" dirty="0" smtClean="0">
                          <a:solidFill>
                            <a:srgbClr val="0000FF"/>
                          </a:solidFill>
                          <a:latin typeface="Arial" panose="020B0604020202020204" pitchFamily="34" charset="0"/>
                          <a:cs typeface="Arial" panose="020B0604020202020204" pitchFamily="34" charset="0"/>
                        </a:rPr>
                        <a:t>34</a:t>
                      </a:r>
                      <a:endParaRPr lang="en-US" sz="1500" b="1" dirty="0">
                        <a:solidFill>
                          <a:srgbClr val="0000FF"/>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US" sz="1500" b="1" dirty="0" err="1" smtClean="0">
                          <a:solidFill>
                            <a:srgbClr val="0000FF"/>
                          </a:solidFill>
                          <a:latin typeface="Arial" panose="020B0604020202020204" pitchFamily="34" charset="0"/>
                          <a:cs typeface="Arial" panose="020B0604020202020204" pitchFamily="34" charset="0"/>
                        </a:rPr>
                        <a:t>Hướng</a:t>
                      </a:r>
                      <a:r>
                        <a:rPr lang="en-US" sz="1500" b="1" baseline="0" dirty="0" smtClean="0">
                          <a:solidFill>
                            <a:srgbClr val="0000FF"/>
                          </a:solidFill>
                          <a:latin typeface="Arial" panose="020B0604020202020204" pitchFamily="34" charset="0"/>
                          <a:cs typeface="Arial" panose="020B0604020202020204" pitchFamily="34" charset="0"/>
                        </a:rPr>
                        <a:t> </a:t>
                      </a:r>
                      <a:r>
                        <a:rPr lang="en-US" sz="1500" b="1" baseline="0" dirty="0" err="1" smtClean="0">
                          <a:solidFill>
                            <a:srgbClr val="0000FF"/>
                          </a:solidFill>
                          <a:latin typeface="Arial" panose="020B0604020202020204" pitchFamily="34" charset="0"/>
                          <a:cs typeface="Arial" panose="020B0604020202020204" pitchFamily="34" charset="0"/>
                        </a:rPr>
                        <a:t>dẫn</a:t>
                      </a:r>
                      <a:r>
                        <a:rPr lang="en-US" sz="1500" b="1" baseline="0" dirty="0" smtClean="0">
                          <a:solidFill>
                            <a:srgbClr val="0000FF"/>
                          </a:solidFill>
                          <a:latin typeface="Arial" panose="020B0604020202020204" pitchFamily="34" charset="0"/>
                          <a:cs typeface="Arial" panose="020B0604020202020204" pitchFamily="34" charset="0"/>
                        </a:rPr>
                        <a:t> </a:t>
                      </a:r>
                      <a:r>
                        <a:rPr lang="en-US" sz="1500" b="1" baseline="0" dirty="0" err="1" smtClean="0">
                          <a:solidFill>
                            <a:srgbClr val="0000FF"/>
                          </a:solidFill>
                          <a:latin typeface="Arial" panose="020B0604020202020204" pitchFamily="34" charset="0"/>
                          <a:cs typeface="Arial" panose="020B0604020202020204" pitchFamily="34" charset="0"/>
                        </a:rPr>
                        <a:t>ôn</a:t>
                      </a:r>
                      <a:r>
                        <a:rPr lang="en-US" sz="1500" b="1" baseline="0" dirty="0" smtClean="0">
                          <a:solidFill>
                            <a:srgbClr val="0000FF"/>
                          </a:solidFill>
                          <a:latin typeface="Arial" panose="020B0604020202020204" pitchFamily="34" charset="0"/>
                          <a:cs typeface="Arial" panose="020B0604020202020204" pitchFamily="34" charset="0"/>
                        </a:rPr>
                        <a:t> </a:t>
                      </a:r>
                      <a:r>
                        <a:rPr lang="en-US" sz="1500" b="1" baseline="0" dirty="0" err="1" smtClean="0">
                          <a:solidFill>
                            <a:srgbClr val="0000FF"/>
                          </a:solidFill>
                          <a:latin typeface="Arial" panose="020B0604020202020204" pitchFamily="34" charset="0"/>
                          <a:cs typeface="Arial" panose="020B0604020202020204" pitchFamily="34" charset="0"/>
                        </a:rPr>
                        <a:t>tập</a:t>
                      </a:r>
                      <a:endParaRPr lang="en-US" sz="1500" b="1" dirty="0">
                        <a:solidFill>
                          <a:srgbClr val="0000FF"/>
                        </a:solidFill>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500" b="1" dirty="0" smtClean="0">
                          <a:solidFill>
                            <a:srgbClr val="0000FF"/>
                          </a:solidFill>
                          <a:latin typeface="Arial" panose="020B0604020202020204" pitchFamily="34" charset="0"/>
                          <a:cs typeface="Arial" panose="020B0604020202020204" pitchFamily="34" charset="0"/>
                        </a:rPr>
                        <a:t>1</a:t>
                      </a:r>
                      <a:endParaRPr lang="en-US" sz="1500" b="1" dirty="0">
                        <a:solidFill>
                          <a:srgbClr val="0000FF"/>
                        </a:solidFill>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rgbClr val="FF0000"/>
                        </a:solidFill>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6876032"/>
                  </a:ext>
                </a:extLst>
              </a:tr>
              <a:tr h="297156">
                <a:tc>
                  <a:txBody>
                    <a:bodyPr/>
                    <a:lstStyle/>
                    <a:p>
                      <a:pPr algn="ctr">
                        <a:lnSpc>
                          <a:spcPct val="100000"/>
                        </a:lnSpc>
                      </a:pPr>
                      <a:r>
                        <a:rPr lang="en-US" sz="1500" dirty="0" smtClean="0">
                          <a:latin typeface="Arial" panose="020B0604020202020204" pitchFamily="34" charset="0"/>
                          <a:cs typeface="Arial" panose="020B0604020202020204" pitchFamily="34" charset="0"/>
                        </a:rPr>
                        <a:t>35</a:t>
                      </a:r>
                      <a:endParaRPr lang="en-US" sz="1500"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en-US" sz="1500" b="1" dirty="0" err="1" smtClean="0">
                          <a:solidFill>
                            <a:srgbClr val="FF0000"/>
                          </a:solidFill>
                          <a:latin typeface="Arial" panose="020B0604020202020204" pitchFamily="34" charset="0"/>
                          <a:cs typeface="Arial" panose="020B0604020202020204" pitchFamily="34" charset="0"/>
                        </a:rPr>
                        <a:t>Kiểm</a:t>
                      </a:r>
                      <a:r>
                        <a:rPr lang="en-US" sz="1500" b="1" baseline="0" dirty="0" smtClean="0">
                          <a:solidFill>
                            <a:srgbClr val="FF0000"/>
                          </a:solidFill>
                          <a:latin typeface="Arial" panose="020B0604020202020204" pitchFamily="34" charset="0"/>
                          <a:cs typeface="Arial" panose="020B0604020202020204" pitchFamily="34" charset="0"/>
                        </a:rPr>
                        <a:t> </a:t>
                      </a:r>
                      <a:r>
                        <a:rPr lang="en-US" sz="1500" b="1" baseline="0" dirty="0" err="1" smtClean="0">
                          <a:solidFill>
                            <a:srgbClr val="FF0000"/>
                          </a:solidFill>
                          <a:latin typeface="Arial" panose="020B0604020202020204" pitchFamily="34" charset="0"/>
                          <a:cs typeface="Arial" panose="020B0604020202020204" pitchFamily="34" charset="0"/>
                        </a:rPr>
                        <a:t>tra</a:t>
                      </a:r>
                      <a:r>
                        <a:rPr lang="en-US" sz="1500" b="1" baseline="0" dirty="0" smtClean="0">
                          <a:solidFill>
                            <a:srgbClr val="FF0000"/>
                          </a:solidFill>
                          <a:latin typeface="Arial" panose="020B0604020202020204" pitchFamily="34" charset="0"/>
                          <a:cs typeface="Arial" panose="020B0604020202020204" pitchFamily="34" charset="0"/>
                        </a:rPr>
                        <a:t> </a:t>
                      </a:r>
                      <a:r>
                        <a:rPr lang="en-US" sz="1500" b="1" baseline="0" dirty="0" err="1" smtClean="0">
                          <a:solidFill>
                            <a:srgbClr val="FF0000"/>
                          </a:solidFill>
                          <a:latin typeface="Arial" panose="020B0604020202020204" pitchFamily="34" charset="0"/>
                          <a:cs typeface="Arial" panose="020B0604020202020204" pitchFamily="34" charset="0"/>
                        </a:rPr>
                        <a:t>cuối</a:t>
                      </a:r>
                      <a:r>
                        <a:rPr lang="en-US" sz="1500" b="1" baseline="0" dirty="0" smtClean="0">
                          <a:solidFill>
                            <a:srgbClr val="FF0000"/>
                          </a:solidFill>
                          <a:latin typeface="Arial" panose="020B0604020202020204" pitchFamily="34" charset="0"/>
                          <a:cs typeface="Arial" panose="020B0604020202020204" pitchFamily="34" charset="0"/>
                        </a:rPr>
                        <a:t> </a:t>
                      </a:r>
                      <a:r>
                        <a:rPr lang="en-US" sz="1500" b="1" baseline="0" dirty="0" err="1" smtClean="0">
                          <a:solidFill>
                            <a:srgbClr val="FF0000"/>
                          </a:solidFill>
                          <a:latin typeface="Arial" panose="020B0604020202020204" pitchFamily="34" charset="0"/>
                          <a:cs typeface="Arial" panose="020B0604020202020204" pitchFamily="34" charset="0"/>
                        </a:rPr>
                        <a:t>năm</a:t>
                      </a:r>
                      <a:r>
                        <a:rPr lang="en-US" sz="1500" b="1" baseline="0" dirty="0" smtClean="0">
                          <a:solidFill>
                            <a:srgbClr val="FF0000"/>
                          </a:solidFill>
                          <a:latin typeface="Arial" panose="020B0604020202020204" pitchFamily="34" charset="0"/>
                          <a:cs typeface="Arial" panose="020B0604020202020204" pitchFamily="34" charset="0"/>
                        </a:rPr>
                        <a:t> </a:t>
                      </a:r>
                      <a:r>
                        <a:rPr lang="en-US" sz="1500" b="1" baseline="0" dirty="0" err="1" smtClean="0">
                          <a:solidFill>
                            <a:srgbClr val="FF0000"/>
                          </a:solidFill>
                          <a:latin typeface="Arial" panose="020B0604020202020204" pitchFamily="34" charset="0"/>
                          <a:cs typeface="Arial" panose="020B0604020202020204" pitchFamily="34" charset="0"/>
                        </a:rPr>
                        <a:t>học</a:t>
                      </a:r>
                      <a:endParaRPr lang="en-US" sz="1500" b="1" dirty="0">
                        <a:solidFill>
                          <a:srgbClr val="FF0000"/>
                        </a:solidFill>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1500" b="1" dirty="0" smtClean="0">
                          <a:solidFill>
                            <a:srgbClr val="FF0000"/>
                          </a:solidFill>
                          <a:latin typeface="Arial" panose="020B0604020202020204" pitchFamily="34" charset="0"/>
                          <a:cs typeface="Arial" panose="020B0604020202020204" pitchFamily="34" charset="0"/>
                        </a:rPr>
                        <a:t>1</a:t>
                      </a:r>
                      <a:endParaRPr lang="en-US" sz="1500" b="1" dirty="0">
                        <a:solidFill>
                          <a:srgbClr val="FF0000"/>
                        </a:solidFill>
                        <a:latin typeface="Arial" panose="020B060402020202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US" sz="1500" dirty="0">
                        <a:latin typeface="Arial" panose="020B0604020202020204" pitchFamily="34" charset="0"/>
                        <a:cs typeface="Arial" panose="020B0604020202020204" pitchFamily="34" charset="0"/>
                      </a:endParaRPr>
                    </a:p>
                  </a:txBody>
                  <a:tcPr marL="68580" marR="68580" marT="34278" marB="342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767371"/>
                  </a:ext>
                </a:extLst>
              </a:tr>
            </a:tbl>
          </a:graphicData>
        </a:graphic>
      </p:graphicFrame>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68</a:t>
            </a:fld>
            <a:endParaRPr lang="vi-VN" dirty="0">
              <a:solidFill>
                <a:prstClr val="black"/>
              </a:solidFill>
            </a:endParaRPr>
          </a:p>
        </p:txBody>
      </p:sp>
    </p:spTree>
    <p:extLst>
      <p:ext uri="{BB962C8B-B14F-4D97-AF65-F5344CB8AC3E}">
        <p14:creationId xmlns:p14="http://schemas.microsoft.com/office/powerpoint/2010/main" val="3518512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0654" y="381000"/>
            <a:ext cx="5163095" cy="715581"/>
          </a:xfrm>
          <a:prstGeom prst="rect">
            <a:avLst/>
          </a:prstGeom>
          <a:noFill/>
        </p:spPr>
        <p:txBody>
          <a:bodyPr wrap="square" rtlCol="0">
            <a:spAutoFit/>
          </a:bodyPr>
          <a:lstStyle/>
          <a:p>
            <a:pPr algn="ctr"/>
            <a:r>
              <a:rPr lang="en-US" sz="1350" b="1" dirty="0"/>
              <a:t>ĐỊNH LƯỢNG TIẾT TRONG BÀI </a:t>
            </a:r>
            <a:endParaRPr lang="en-US" sz="1350" dirty="0"/>
          </a:p>
          <a:p>
            <a:pPr algn="ctr"/>
            <a:r>
              <a:rPr lang="en-US" sz="1350" b="1" dirty="0"/>
              <a:t>MÔN CÔNG NGHỆ 3 (BỘ SÁCH CÁNH DIỀU)</a:t>
            </a:r>
            <a:endParaRPr lang="en-US" sz="1350" dirty="0"/>
          </a:p>
          <a:p>
            <a:endParaRPr lang="en-US" sz="1350" dirty="0"/>
          </a:p>
        </p:txBody>
      </p:sp>
      <p:graphicFrame>
        <p:nvGraphicFramePr>
          <p:cNvPr id="7" name="Table 6"/>
          <p:cNvGraphicFramePr>
            <a:graphicFrameLocks noGrp="1"/>
          </p:cNvGraphicFramePr>
          <p:nvPr>
            <p:extLst/>
          </p:nvPr>
        </p:nvGraphicFramePr>
        <p:xfrm>
          <a:off x="0" y="990599"/>
          <a:ext cx="9144000" cy="5867402"/>
        </p:xfrm>
        <a:graphic>
          <a:graphicData uri="http://schemas.openxmlformats.org/drawingml/2006/table">
            <a:tbl>
              <a:tblPr firstRow="1" firstCol="1" bandRow="1">
                <a:tableStyleId>{5C22544A-7EE6-4342-B048-85BDC9FD1C3A}</a:tableStyleId>
              </a:tblPr>
              <a:tblGrid>
                <a:gridCol w="2357854">
                  <a:extLst>
                    <a:ext uri="{9D8B030D-6E8A-4147-A177-3AD203B41FA5}">
                      <a16:colId xmlns:a16="http://schemas.microsoft.com/office/drawing/2014/main" val="2582030695"/>
                    </a:ext>
                  </a:extLst>
                </a:gridCol>
                <a:gridCol w="3393073">
                  <a:extLst>
                    <a:ext uri="{9D8B030D-6E8A-4147-A177-3AD203B41FA5}">
                      <a16:colId xmlns:a16="http://schemas.microsoft.com/office/drawing/2014/main" val="2949143881"/>
                    </a:ext>
                  </a:extLst>
                </a:gridCol>
                <a:gridCol w="3393073">
                  <a:extLst>
                    <a:ext uri="{9D8B030D-6E8A-4147-A177-3AD203B41FA5}">
                      <a16:colId xmlns:a16="http://schemas.microsoft.com/office/drawing/2014/main" val="20578302"/>
                    </a:ext>
                  </a:extLst>
                </a:gridCol>
              </a:tblGrid>
              <a:tr h="316851">
                <a:tc>
                  <a:txBody>
                    <a:bodyPr/>
                    <a:lstStyle/>
                    <a:p>
                      <a:pPr algn="ctr">
                        <a:lnSpc>
                          <a:spcPct val="107000"/>
                        </a:lnSpc>
                        <a:spcAft>
                          <a:spcPts val="0"/>
                        </a:spcAft>
                      </a:pPr>
                      <a:r>
                        <a:rPr lang="en-US" sz="1500" dirty="0" err="1">
                          <a:effectLst/>
                        </a:rPr>
                        <a:t>Tên</a:t>
                      </a:r>
                      <a:r>
                        <a:rPr lang="en-US" sz="1500" dirty="0">
                          <a:effectLst/>
                        </a:rPr>
                        <a:t> </a:t>
                      </a:r>
                      <a:r>
                        <a:rPr lang="en-US" sz="1500" dirty="0" err="1">
                          <a:effectLst/>
                        </a:rPr>
                        <a:t>bài</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500">
                          <a:effectLst/>
                        </a:rPr>
                        <a:t>Tiết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500">
                          <a:effectLst/>
                        </a:rPr>
                        <a:t>Nội dung</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725750019"/>
                  </a:ext>
                </a:extLst>
              </a:tr>
              <a:tr h="316851">
                <a:tc rowSpan="2">
                  <a:txBody>
                    <a:bodyPr/>
                    <a:lstStyle/>
                    <a:p>
                      <a:pPr algn="ctr">
                        <a:lnSpc>
                          <a:spcPct val="107000"/>
                        </a:lnSpc>
                        <a:spcAft>
                          <a:spcPts val="0"/>
                        </a:spcAft>
                      </a:pPr>
                      <a:r>
                        <a:rPr lang="en-US" sz="1500" dirty="0" err="1">
                          <a:effectLst/>
                        </a:rPr>
                        <a:t>Bài</a:t>
                      </a:r>
                      <a:r>
                        <a:rPr lang="en-US" sz="1500" dirty="0">
                          <a:effectLst/>
                        </a:rPr>
                        <a:t> 1: </a:t>
                      </a:r>
                      <a:r>
                        <a:rPr lang="en-US" sz="1500" dirty="0" err="1">
                          <a:effectLst/>
                        </a:rPr>
                        <a:t>Tự</a:t>
                      </a:r>
                      <a:r>
                        <a:rPr lang="en-US" sz="1500" dirty="0">
                          <a:effectLst/>
                        </a:rPr>
                        <a:t> </a:t>
                      </a:r>
                      <a:r>
                        <a:rPr lang="en-US" sz="1500" dirty="0" err="1">
                          <a:effectLst/>
                        </a:rPr>
                        <a:t>nhiên</a:t>
                      </a:r>
                      <a:r>
                        <a:rPr lang="en-US" sz="1500" dirty="0">
                          <a:effectLst/>
                        </a:rPr>
                        <a:t> </a:t>
                      </a:r>
                      <a:r>
                        <a:rPr lang="en-US" sz="1500" dirty="0" err="1">
                          <a:effectLst/>
                        </a:rPr>
                        <a:t>và</a:t>
                      </a:r>
                      <a:r>
                        <a:rPr lang="en-US" sz="1500" dirty="0">
                          <a:effectLst/>
                        </a:rPr>
                        <a:t> </a:t>
                      </a:r>
                      <a:r>
                        <a:rPr lang="en-US" sz="1500" dirty="0" err="1">
                          <a:effectLst/>
                        </a:rPr>
                        <a:t>công</a:t>
                      </a:r>
                      <a:r>
                        <a:rPr lang="en-US" sz="1500" dirty="0">
                          <a:effectLst/>
                        </a:rPr>
                        <a:t> </a:t>
                      </a:r>
                      <a:r>
                        <a:rPr lang="en-US" sz="1500" dirty="0" err="1">
                          <a:effectLst/>
                        </a:rPr>
                        <a:t>nghệ</a:t>
                      </a:r>
                      <a:r>
                        <a:rPr lang="en-US" sz="1500" dirty="0">
                          <a:effectLst/>
                        </a:rPr>
                        <a:t> (2 </a:t>
                      </a:r>
                      <a:r>
                        <a:rPr lang="en-US" sz="1500" dirty="0" err="1">
                          <a:effectLst/>
                        </a:rPr>
                        <a:t>tiết</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500" dirty="0">
                          <a:effectLst/>
                        </a:rPr>
                        <a:t>1</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500">
                          <a:effectLst/>
                        </a:rPr>
                        <a:t>Mục 1: Đối tượng TN và SP CN</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21868772"/>
                  </a:ext>
                </a:extLst>
              </a:tr>
              <a:tr h="333260">
                <a:tc vMerge="1">
                  <a:txBody>
                    <a:bodyPr/>
                    <a:lstStyle/>
                    <a:p>
                      <a:endParaRPr lang="en-US"/>
                    </a:p>
                  </a:txBody>
                  <a:tcPr/>
                </a:tc>
                <a:tc>
                  <a:txBody>
                    <a:bodyPr/>
                    <a:lstStyle/>
                    <a:p>
                      <a:pPr algn="ctr">
                        <a:lnSpc>
                          <a:spcPct val="107000"/>
                        </a:lnSpc>
                        <a:spcAft>
                          <a:spcPts val="0"/>
                        </a:spcAft>
                      </a:pPr>
                      <a:r>
                        <a:rPr lang="en-US" sz="1500" dirty="0">
                          <a:effectLst/>
                        </a:rPr>
                        <a:t>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500">
                          <a:effectLst/>
                        </a:rPr>
                        <a:t>Mục 2: SP công nghệ trong GĐ</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21225503"/>
                  </a:ext>
                </a:extLst>
              </a:tr>
              <a:tr h="650112">
                <a:tc rowSpan="3">
                  <a:txBody>
                    <a:bodyPr/>
                    <a:lstStyle/>
                    <a:p>
                      <a:pPr algn="ctr">
                        <a:lnSpc>
                          <a:spcPct val="107000"/>
                        </a:lnSpc>
                        <a:spcAft>
                          <a:spcPts val="0"/>
                        </a:spcAft>
                      </a:pPr>
                      <a:r>
                        <a:rPr lang="en-US" sz="1500">
                          <a:effectLst/>
                        </a:rPr>
                        <a:t>Bài 2: Sử dụng đèn học (3 tiết)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500" dirty="0">
                          <a:effectLst/>
                        </a:rPr>
                        <a:t>1</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500">
                          <a:effectLst/>
                        </a:rPr>
                        <a:t>- Mục 1: Tác dụng đèn học; </a:t>
                      </a:r>
                    </a:p>
                    <a:p>
                      <a:pPr>
                        <a:lnSpc>
                          <a:spcPct val="107000"/>
                        </a:lnSpc>
                        <a:spcAft>
                          <a:spcPts val="0"/>
                        </a:spcAft>
                      </a:pPr>
                      <a:r>
                        <a:rPr lang="en-US" sz="1500">
                          <a:effectLst/>
                        </a:rPr>
                        <a:t>- Mục 2: Một số loại đèn học</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430159938"/>
                  </a:ext>
                </a:extLst>
              </a:tr>
              <a:tr h="983368">
                <a:tc vMerge="1">
                  <a:txBody>
                    <a:bodyPr/>
                    <a:lstStyle/>
                    <a:p>
                      <a:endParaRPr lang="en-US"/>
                    </a:p>
                  </a:txBody>
                  <a:tcPr/>
                </a:tc>
                <a:tc>
                  <a:txBody>
                    <a:bodyPr/>
                    <a:lstStyle/>
                    <a:p>
                      <a:pPr algn="ctr">
                        <a:lnSpc>
                          <a:spcPct val="107000"/>
                        </a:lnSpc>
                        <a:spcAft>
                          <a:spcPts val="0"/>
                        </a:spcAft>
                      </a:pPr>
                      <a:r>
                        <a:rPr lang="en-US" sz="1500" dirty="0">
                          <a:effectLst/>
                        </a:rPr>
                        <a:t>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500">
                          <a:effectLst/>
                        </a:rPr>
                        <a:t>- Mục 3: Các bộ phận chính của đèn học; </a:t>
                      </a:r>
                    </a:p>
                    <a:p>
                      <a:pPr>
                        <a:lnSpc>
                          <a:spcPct val="107000"/>
                        </a:lnSpc>
                        <a:spcAft>
                          <a:spcPts val="0"/>
                        </a:spcAft>
                      </a:pPr>
                      <a:r>
                        <a:rPr lang="en-US" sz="1500">
                          <a:effectLst/>
                        </a:rPr>
                        <a:t>- Mục 4: Sử dụng đèn học</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876775548"/>
                  </a:ext>
                </a:extLst>
              </a:tr>
              <a:tr h="650112">
                <a:tc vMerge="1">
                  <a:txBody>
                    <a:bodyPr/>
                    <a:lstStyle/>
                    <a:p>
                      <a:endParaRPr lang="en-US"/>
                    </a:p>
                  </a:txBody>
                  <a:tcPr/>
                </a:tc>
                <a:tc>
                  <a:txBody>
                    <a:bodyPr/>
                    <a:lstStyle/>
                    <a:p>
                      <a:pPr algn="ctr">
                        <a:lnSpc>
                          <a:spcPct val="107000"/>
                        </a:lnSpc>
                        <a:spcAft>
                          <a:spcPts val="0"/>
                        </a:spcAft>
                      </a:pPr>
                      <a:r>
                        <a:rPr lang="en-US" sz="1500" dirty="0">
                          <a:effectLst/>
                        </a:rPr>
                        <a:t>3</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500">
                          <a:effectLst/>
                        </a:rPr>
                        <a:t>Mục 5: An toàn khi sử dụng đèn học</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97805060"/>
                  </a:ext>
                </a:extLst>
              </a:tr>
              <a:tr h="983368">
                <a:tc rowSpan="3">
                  <a:txBody>
                    <a:bodyPr/>
                    <a:lstStyle/>
                    <a:p>
                      <a:pPr algn="ctr">
                        <a:lnSpc>
                          <a:spcPct val="107000"/>
                        </a:lnSpc>
                        <a:spcAft>
                          <a:spcPts val="0"/>
                        </a:spcAft>
                      </a:pPr>
                      <a:r>
                        <a:rPr lang="en-US" sz="1500">
                          <a:effectLst/>
                        </a:rPr>
                        <a:t>Bài 3: Sử dụng quạt điện (3 tiết)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n-US" sz="1500" dirty="0">
                          <a:effectLst/>
                        </a:rPr>
                        <a:t>1</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500" dirty="0">
                          <a:effectLst/>
                        </a:rPr>
                        <a:t>- </a:t>
                      </a:r>
                      <a:r>
                        <a:rPr lang="en-US" sz="1500" dirty="0" err="1">
                          <a:effectLst/>
                        </a:rPr>
                        <a:t>Mục</a:t>
                      </a:r>
                      <a:r>
                        <a:rPr lang="en-US" sz="1500" dirty="0">
                          <a:effectLst/>
                        </a:rPr>
                        <a:t> 1: </a:t>
                      </a:r>
                      <a:r>
                        <a:rPr lang="en-US" sz="1500" dirty="0" err="1">
                          <a:effectLst/>
                        </a:rPr>
                        <a:t>Tác</a:t>
                      </a:r>
                      <a:r>
                        <a:rPr lang="en-US" sz="1500" dirty="0">
                          <a:effectLst/>
                        </a:rPr>
                        <a:t> </a:t>
                      </a:r>
                      <a:r>
                        <a:rPr lang="en-US" sz="1500" dirty="0" err="1">
                          <a:effectLst/>
                        </a:rPr>
                        <a:t>dụng</a:t>
                      </a:r>
                      <a:r>
                        <a:rPr lang="en-US" sz="1500" dirty="0">
                          <a:effectLst/>
                        </a:rPr>
                        <a:t> </a:t>
                      </a:r>
                      <a:r>
                        <a:rPr lang="en-US" sz="1500" dirty="0" err="1">
                          <a:effectLst/>
                        </a:rPr>
                        <a:t>của</a:t>
                      </a:r>
                      <a:r>
                        <a:rPr lang="en-US" sz="1500" dirty="0">
                          <a:effectLst/>
                        </a:rPr>
                        <a:t> </a:t>
                      </a:r>
                      <a:r>
                        <a:rPr lang="en-US" sz="1500" dirty="0" err="1">
                          <a:effectLst/>
                        </a:rPr>
                        <a:t>quạt</a:t>
                      </a:r>
                      <a:r>
                        <a:rPr lang="en-US" sz="1500" dirty="0">
                          <a:effectLst/>
                        </a:rPr>
                        <a:t> </a:t>
                      </a:r>
                      <a:r>
                        <a:rPr lang="en-US" sz="1500" dirty="0" err="1">
                          <a:effectLst/>
                        </a:rPr>
                        <a:t>điện</a:t>
                      </a:r>
                      <a:r>
                        <a:rPr lang="en-US" sz="1500" dirty="0">
                          <a:effectLst/>
                        </a:rPr>
                        <a:t>; </a:t>
                      </a:r>
                    </a:p>
                    <a:p>
                      <a:pPr>
                        <a:lnSpc>
                          <a:spcPct val="107000"/>
                        </a:lnSpc>
                        <a:spcAft>
                          <a:spcPts val="0"/>
                        </a:spcAft>
                      </a:pPr>
                      <a:r>
                        <a:rPr lang="en-US" sz="1500" dirty="0">
                          <a:effectLst/>
                        </a:rPr>
                        <a:t>- </a:t>
                      </a:r>
                      <a:r>
                        <a:rPr lang="en-US" sz="1500" dirty="0" err="1">
                          <a:effectLst/>
                        </a:rPr>
                        <a:t>Mục</a:t>
                      </a:r>
                      <a:r>
                        <a:rPr lang="en-US" sz="1500" dirty="0">
                          <a:effectLst/>
                        </a:rPr>
                        <a:t> 2: </a:t>
                      </a:r>
                      <a:r>
                        <a:rPr lang="en-US" sz="1500" dirty="0" err="1">
                          <a:effectLst/>
                        </a:rPr>
                        <a:t>Một</a:t>
                      </a:r>
                      <a:r>
                        <a:rPr lang="en-US" sz="1500" dirty="0">
                          <a:effectLst/>
                        </a:rPr>
                        <a:t> </a:t>
                      </a:r>
                      <a:r>
                        <a:rPr lang="en-US" sz="1500" dirty="0" err="1">
                          <a:effectLst/>
                        </a:rPr>
                        <a:t>số</a:t>
                      </a:r>
                      <a:r>
                        <a:rPr lang="en-US" sz="1500" dirty="0">
                          <a:effectLst/>
                        </a:rPr>
                        <a:t> </a:t>
                      </a:r>
                      <a:r>
                        <a:rPr lang="en-US" sz="1500" dirty="0" err="1">
                          <a:effectLst/>
                        </a:rPr>
                        <a:t>loại</a:t>
                      </a:r>
                      <a:r>
                        <a:rPr lang="en-US" sz="1500" dirty="0">
                          <a:effectLst/>
                        </a:rPr>
                        <a:t> </a:t>
                      </a:r>
                      <a:r>
                        <a:rPr lang="en-US" sz="1500" dirty="0" err="1">
                          <a:effectLst/>
                        </a:rPr>
                        <a:t>quạt</a:t>
                      </a:r>
                      <a:r>
                        <a:rPr lang="en-US" sz="1500" dirty="0">
                          <a:effectLst/>
                        </a:rPr>
                        <a:t> </a:t>
                      </a:r>
                      <a:r>
                        <a:rPr lang="en-US" sz="1500" dirty="0" err="1">
                          <a:effectLst/>
                        </a:rPr>
                        <a:t>điện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97557402"/>
                  </a:ext>
                </a:extLst>
              </a:tr>
              <a:tr h="983368">
                <a:tc vMerge="1">
                  <a:txBody>
                    <a:bodyPr/>
                    <a:lstStyle/>
                    <a:p>
                      <a:endParaRPr lang="en-US"/>
                    </a:p>
                  </a:txBody>
                  <a:tcPr/>
                </a:tc>
                <a:tc>
                  <a:txBody>
                    <a:bodyPr/>
                    <a:lstStyle/>
                    <a:p>
                      <a:pPr algn="ctr">
                        <a:lnSpc>
                          <a:spcPct val="107000"/>
                        </a:lnSpc>
                        <a:spcAft>
                          <a:spcPts val="0"/>
                        </a:spcAft>
                      </a:pPr>
                      <a:r>
                        <a:rPr lang="en-US" sz="1500">
                          <a:effectLst/>
                        </a:rPr>
                        <a:t>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500" dirty="0" err="1">
                          <a:effectLst/>
                        </a:rPr>
                        <a:t>Mục</a:t>
                      </a:r>
                      <a:r>
                        <a:rPr lang="en-US" sz="1500" dirty="0">
                          <a:effectLst/>
                        </a:rPr>
                        <a:t> 3: </a:t>
                      </a:r>
                      <a:r>
                        <a:rPr lang="en-US" sz="1500" dirty="0" err="1">
                          <a:effectLst/>
                        </a:rPr>
                        <a:t>Các</a:t>
                      </a:r>
                      <a:r>
                        <a:rPr lang="en-US" sz="1500" dirty="0">
                          <a:effectLst/>
                        </a:rPr>
                        <a:t> </a:t>
                      </a:r>
                      <a:r>
                        <a:rPr lang="en-US" sz="1500" dirty="0" err="1">
                          <a:effectLst/>
                        </a:rPr>
                        <a:t>bộ</a:t>
                      </a:r>
                      <a:r>
                        <a:rPr lang="en-US" sz="1500" dirty="0">
                          <a:effectLst/>
                        </a:rPr>
                        <a:t> </a:t>
                      </a:r>
                      <a:r>
                        <a:rPr lang="en-US" sz="1500" dirty="0" err="1">
                          <a:effectLst/>
                        </a:rPr>
                        <a:t>phận</a:t>
                      </a:r>
                      <a:r>
                        <a:rPr lang="en-US" sz="1500" dirty="0">
                          <a:effectLst/>
                        </a:rPr>
                        <a:t> </a:t>
                      </a:r>
                      <a:r>
                        <a:rPr lang="en-US" sz="1500" dirty="0" err="1">
                          <a:effectLst/>
                        </a:rPr>
                        <a:t>chính</a:t>
                      </a:r>
                      <a:r>
                        <a:rPr lang="en-US" sz="1500" dirty="0">
                          <a:effectLst/>
                        </a:rPr>
                        <a:t> </a:t>
                      </a:r>
                      <a:r>
                        <a:rPr lang="en-US" sz="1500" dirty="0" err="1">
                          <a:effectLst/>
                        </a:rPr>
                        <a:t>của</a:t>
                      </a:r>
                      <a:r>
                        <a:rPr lang="en-US" sz="1500" dirty="0">
                          <a:effectLst/>
                        </a:rPr>
                        <a:t> </a:t>
                      </a:r>
                      <a:r>
                        <a:rPr lang="en-US" sz="1500" dirty="0" err="1">
                          <a:effectLst/>
                        </a:rPr>
                        <a:t>quạt</a:t>
                      </a:r>
                      <a:r>
                        <a:rPr lang="en-US" sz="1500" dirty="0">
                          <a:effectLst/>
                        </a:rPr>
                        <a:t> </a:t>
                      </a:r>
                      <a:r>
                        <a:rPr lang="en-US" sz="1500" dirty="0" err="1">
                          <a:effectLst/>
                        </a:rPr>
                        <a:t>điện</a:t>
                      </a:r>
                      <a:endParaRPr lang="en-US" sz="1500" dirty="0">
                        <a:effectLst/>
                      </a:endParaRPr>
                    </a:p>
                    <a:p>
                      <a:pPr>
                        <a:lnSpc>
                          <a:spcPct val="107000"/>
                        </a:lnSpc>
                        <a:spcAft>
                          <a:spcPts val="0"/>
                        </a:spcAft>
                      </a:pPr>
                      <a:r>
                        <a:rPr lang="en-US" sz="1500" dirty="0" err="1">
                          <a:effectLst/>
                        </a:rPr>
                        <a:t>Mục</a:t>
                      </a:r>
                      <a:r>
                        <a:rPr lang="en-US" sz="1500" dirty="0">
                          <a:effectLst/>
                        </a:rPr>
                        <a:t> 4: </a:t>
                      </a:r>
                      <a:r>
                        <a:rPr lang="en-US" sz="1500" dirty="0" err="1">
                          <a:effectLst/>
                        </a:rPr>
                        <a:t>Sử</a:t>
                      </a:r>
                      <a:r>
                        <a:rPr lang="en-US" sz="1500" dirty="0">
                          <a:effectLst/>
                        </a:rPr>
                        <a:t> </a:t>
                      </a:r>
                      <a:r>
                        <a:rPr lang="en-US" sz="1500" dirty="0" err="1">
                          <a:effectLst/>
                        </a:rPr>
                        <a:t>dụng</a:t>
                      </a:r>
                      <a:r>
                        <a:rPr lang="en-US" sz="1500" dirty="0">
                          <a:effectLst/>
                        </a:rPr>
                        <a:t> </a:t>
                      </a:r>
                      <a:r>
                        <a:rPr lang="en-US" sz="1500" dirty="0" err="1">
                          <a:effectLst/>
                        </a:rPr>
                        <a:t>quạt</a:t>
                      </a:r>
                      <a:r>
                        <a:rPr lang="en-US" sz="1500" dirty="0">
                          <a:effectLst/>
                        </a:rPr>
                        <a:t> </a:t>
                      </a:r>
                      <a:r>
                        <a:rPr lang="en-US" sz="1500" dirty="0" err="1">
                          <a:effectLst/>
                        </a:rPr>
                        <a:t>điện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850454680"/>
                  </a:ext>
                </a:extLst>
              </a:tr>
              <a:tr h="650112">
                <a:tc vMerge="1">
                  <a:txBody>
                    <a:bodyPr/>
                    <a:lstStyle/>
                    <a:p>
                      <a:endParaRPr lang="en-US"/>
                    </a:p>
                  </a:txBody>
                  <a:tcPr/>
                </a:tc>
                <a:tc>
                  <a:txBody>
                    <a:bodyPr/>
                    <a:lstStyle/>
                    <a:p>
                      <a:pPr algn="ctr">
                        <a:lnSpc>
                          <a:spcPct val="107000"/>
                        </a:lnSpc>
                        <a:spcAft>
                          <a:spcPts val="0"/>
                        </a:spcAft>
                      </a:pPr>
                      <a:r>
                        <a:rPr lang="en-US" sz="1500">
                          <a:effectLst/>
                        </a:rPr>
                        <a:t>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1500" dirty="0" err="1">
                          <a:effectLst/>
                        </a:rPr>
                        <a:t>Mục</a:t>
                      </a:r>
                      <a:r>
                        <a:rPr lang="en-US" sz="1500" dirty="0">
                          <a:effectLst/>
                        </a:rPr>
                        <a:t> 5: An </a:t>
                      </a:r>
                      <a:r>
                        <a:rPr lang="en-US" sz="1500" dirty="0" err="1">
                          <a:effectLst/>
                        </a:rPr>
                        <a:t>toàn</a:t>
                      </a:r>
                      <a:r>
                        <a:rPr lang="en-US" sz="1500" dirty="0">
                          <a:effectLst/>
                        </a:rPr>
                        <a:t> </a:t>
                      </a:r>
                      <a:r>
                        <a:rPr lang="en-US" sz="1500" dirty="0" err="1">
                          <a:effectLst/>
                        </a:rPr>
                        <a:t>khi</a:t>
                      </a:r>
                      <a:r>
                        <a:rPr lang="en-US" sz="1500" dirty="0">
                          <a:effectLst/>
                        </a:rPr>
                        <a:t> </a:t>
                      </a:r>
                      <a:r>
                        <a:rPr lang="en-US" sz="1500" dirty="0" err="1">
                          <a:effectLst/>
                        </a:rPr>
                        <a:t>sử</a:t>
                      </a:r>
                      <a:r>
                        <a:rPr lang="en-US" sz="1500" dirty="0">
                          <a:effectLst/>
                        </a:rPr>
                        <a:t> </a:t>
                      </a:r>
                      <a:r>
                        <a:rPr lang="en-US" sz="1500" dirty="0" err="1">
                          <a:effectLst/>
                        </a:rPr>
                        <a:t>dụng</a:t>
                      </a:r>
                      <a:r>
                        <a:rPr lang="en-US" sz="1500" dirty="0">
                          <a:effectLst/>
                        </a:rPr>
                        <a:t> </a:t>
                      </a:r>
                      <a:r>
                        <a:rPr lang="en-US" sz="1500" dirty="0" err="1">
                          <a:effectLst/>
                        </a:rPr>
                        <a:t>quạt</a:t>
                      </a:r>
                      <a:r>
                        <a:rPr lang="en-US" sz="1500" dirty="0">
                          <a:effectLst/>
                        </a:rPr>
                        <a:t> </a:t>
                      </a:r>
                      <a:r>
                        <a:rPr lang="en-US" sz="1500" dirty="0" err="1">
                          <a:effectLst/>
                        </a:rPr>
                        <a:t>điện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837471827"/>
                  </a:ext>
                </a:extLst>
              </a:tr>
            </a:tbl>
          </a:graphicData>
        </a:graphic>
      </p:graphicFrame>
    </p:spTree>
    <p:extLst>
      <p:ext uri="{BB962C8B-B14F-4D97-AF65-F5344CB8AC3E}">
        <p14:creationId xmlns:p14="http://schemas.microsoft.com/office/powerpoint/2010/main" val="256587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45178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507672" y="1258787"/>
            <a:ext cx="8220693" cy="954107"/>
          </a:xfrm>
          <a:prstGeom prst="rect">
            <a:avLst/>
          </a:prstGeom>
          <a:noFill/>
        </p:spPr>
        <p:txBody>
          <a:bodyPr wrap="square" rtlCol="0">
            <a:spAutoFit/>
          </a:bodyPr>
          <a:lstStyle/>
          <a:p>
            <a:r>
              <a:rPr lang="en-US" sz="2800" b="1">
                <a:solidFill>
                  <a:srgbClr val="0000FF"/>
                </a:solidFill>
              </a:rPr>
              <a:t>II. QUAN ĐIỂM XÂY DỰNG CHƯƠNG TRÌNH VÀ TIẾP CẬN BIÊN SOẠN</a:t>
            </a:r>
            <a:endParaRPr lang="en-US" sz="2800">
              <a:solidFill>
                <a:srgbClr val="0000FF"/>
              </a:solidFill>
            </a:endParaRPr>
          </a:p>
        </p:txBody>
      </p:sp>
      <p:sp>
        <p:nvSpPr>
          <p:cNvPr id="2" name="Rectangle 1"/>
          <p:cNvSpPr/>
          <p:nvPr/>
        </p:nvSpPr>
        <p:spPr>
          <a:xfrm>
            <a:off x="1968337" y="2418631"/>
            <a:ext cx="4773881" cy="67689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itchFamily="34" charset="0"/>
                <a:cs typeface="Arial" pitchFamily="34" charset="0"/>
              </a:rPr>
              <a:t>1. Quan điểm xây dựng chương trình</a:t>
            </a:r>
            <a:endParaRPr lang="en-US" sz="2400">
              <a:latin typeface="Arial" pitchFamily="34" charset="0"/>
              <a:cs typeface="Arial" pitchFamily="34" charset="0"/>
            </a:endParaRPr>
          </a:p>
        </p:txBody>
      </p:sp>
      <p:sp>
        <p:nvSpPr>
          <p:cNvPr id="17" name="Rectangle 16"/>
          <p:cNvSpPr/>
          <p:nvPr/>
        </p:nvSpPr>
        <p:spPr>
          <a:xfrm>
            <a:off x="1975761" y="3437906"/>
            <a:ext cx="4773881" cy="67689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itchFamily="34" charset="0"/>
                <a:cs typeface="Arial" pitchFamily="34" charset="0"/>
              </a:rPr>
              <a:t>2</a:t>
            </a:r>
            <a:r>
              <a:rPr lang="en-US" sz="2400" b="1" smtClean="0">
                <a:latin typeface="Arial" pitchFamily="34" charset="0"/>
                <a:cs typeface="Arial" pitchFamily="34" charset="0"/>
              </a:rPr>
              <a:t>. </a:t>
            </a:r>
            <a:r>
              <a:rPr lang="en-US" sz="2400" b="1">
                <a:latin typeface="Arial" pitchFamily="34" charset="0"/>
                <a:cs typeface="Arial" pitchFamily="34" charset="0"/>
              </a:rPr>
              <a:t>Quan điểm tiếp cận biên soạn</a:t>
            </a:r>
            <a:endParaRPr lang="en-US" sz="2400">
              <a:latin typeface="Arial" pitchFamily="34" charset="0"/>
              <a:cs typeface="Arial" pitchFamily="34" charset="0"/>
            </a:endParaRPr>
          </a:p>
        </p:txBody>
      </p:sp>
    </p:spTree>
    <p:extLst>
      <p:ext uri="{BB962C8B-B14F-4D97-AF65-F5344CB8AC3E}">
        <p14:creationId xmlns:p14="http://schemas.microsoft.com/office/powerpoint/2010/main" val="332352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3921" y="228600"/>
            <a:ext cx="5163095" cy="715581"/>
          </a:xfrm>
          <a:prstGeom prst="rect">
            <a:avLst/>
          </a:prstGeom>
          <a:noFill/>
        </p:spPr>
        <p:txBody>
          <a:bodyPr wrap="square" rtlCol="0">
            <a:spAutoFit/>
          </a:bodyPr>
          <a:lstStyle/>
          <a:p>
            <a:pPr algn="ctr"/>
            <a:r>
              <a:rPr lang="en-US" sz="1350" b="1" dirty="0"/>
              <a:t>ĐỊNH LƯỢNG TIẾT TRONG BÀI </a:t>
            </a:r>
            <a:endParaRPr lang="en-US" sz="1350" dirty="0"/>
          </a:p>
          <a:p>
            <a:pPr algn="ctr"/>
            <a:r>
              <a:rPr lang="en-US" sz="1350" b="1" dirty="0"/>
              <a:t>MÔN CÔNG NGHỆ 3 (BỘ SÁCH CÁNH DIỀU)</a:t>
            </a:r>
            <a:endParaRPr lang="en-US" sz="1350" dirty="0"/>
          </a:p>
          <a:p>
            <a:endParaRPr lang="en-US" sz="1350" dirty="0"/>
          </a:p>
        </p:txBody>
      </p:sp>
      <p:graphicFrame>
        <p:nvGraphicFramePr>
          <p:cNvPr id="2" name="Table 1"/>
          <p:cNvGraphicFramePr>
            <a:graphicFrameLocks noGrp="1"/>
          </p:cNvGraphicFramePr>
          <p:nvPr>
            <p:extLst/>
          </p:nvPr>
        </p:nvGraphicFramePr>
        <p:xfrm>
          <a:off x="0" y="838200"/>
          <a:ext cx="9144000" cy="6253982"/>
        </p:xfrm>
        <a:graphic>
          <a:graphicData uri="http://schemas.openxmlformats.org/drawingml/2006/table">
            <a:tbl>
              <a:tblPr firstRow="1" firstCol="1" bandRow="1">
                <a:tableStyleId>{5C22544A-7EE6-4342-B048-85BDC9FD1C3A}</a:tableStyleId>
              </a:tblPr>
              <a:tblGrid>
                <a:gridCol w="2357852">
                  <a:extLst>
                    <a:ext uri="{9D8B030D-6E8A-4147-A177-3AD203B41FA5}">
                      <a16:colId xmlns:a16="http://schemas.microsoft.com/office/drawing/2014/main" val="482296730"/>
                    </a:ext>
                  </a:extLst>
                </a:gridCol>
                <a:gridCol w="3393074">
                  <a:extLst>
                    <a:ext uri="{9D8B030D-6E8A-4147-A177-3AD203B41FA5}">
                      <a16:colId xmlns:a16="http://schemas.microsoft.com/office/drawing/2014/main" val="2358060987"/>
                    </a:ext>
                  </a:extLst>
                </a:gridCol>
                <a:gridCol w="3393074">
                  <a:extLst>
                    <a:ext uri="{9D8B030D-6E8A-4147-A177-3AD203B41FA5}">
                      <a16:colId xmlns:a16="http://schemas.microsoft.com/office/drawing/2014/main" val="2150681831"/>
                    </a:ext>
                  </a:extLst>
                </a:gridCol>
              </a:tblGrid>
              <a:tr h="450667">
                <a:tc rowSpan="3">
                  <a:txBody>
                    <a:bodyPr/>
                    <a:lstStyle/>
                    <a:p>
                      <a:pPr algn="ctr">
                        <a:lnSpc>
                          <a:spcPct val="107000"/>
                        </a:lnSpc>
                        <a:spcAft>
                          <a:spcPts val="0"/>
                        </a:spcAft>
                      </a:pPr>
                      <a:r>
                        <a:rPr lang="en-US" sz="1500" dirty="0" err="1">
                          <a:effectLst/>
                        </a:rPr>
                        <a:t>Bài</a:t>
                      </a:r>
                      <a:r>
                        <a:rPr lang="en-US" sz="1500" dirty="0">
                          <a:effectLst/>
                        </a:rPr>
                        <a:t> 4: </a:t>
                      </a:r>
                      <a:r>
                        <a:rPr lang="en-US" sz="1500" dirty="0" err="1">
                          <a:effectLst/>
                        </a:rPr>
                        <a:t>Sử</a:t>
                      </a:r>
                      <a:r>
                        <a:rPr lang="en-US" sz="1500" dirty="0">
                          <a:effectLst/>
                        </a:rPr>
                        <a:t> </a:t>
                      </a:r>
                      <a:r>
                        <a:rPr lang="en-US" sz="1500" dirty="0" err="1">
                          <a:effectLst/>
                        </a:rPr>
                        <a:t>dụng</a:t>
                      </a:r>
                      <a:r>
                        <a:rPr lang="en-US" sz="1500" dirty="0">
                          <a:effectLst/>
                        </a:rPr>
                        <a:t> </a:t>
                      </a:r>
                      <a:r>
                        <a:rPr lang="en-US" sz="1500" dirty="0" err="1">
                          <a:effectLst/>
                        </a:rPr>
                        <a:t>máy</a:t>
                      </a:r>
                      <a:r>
                        <a:rPr lang="en-US" sz="1500" dirty="0">
                          <a:effectLst/>
                        </a:rPr>
                        <a:t> </a:t>
                      </a:r>
                      <a:r>
                        <a:rPr lang="en-US" sz="1500" dirty="0" err="1">
                          <a:effectLst/>
                        </a:rPr>
                        <a:t>thu</a:t>
                      </a:r>
                      <a:r>
                        <a:rPr lang="en-US" sz="1500" dirty="0">
                          <a:effectLst/>
                        </a:rPr>
                        <a:t> </a:t>
                      </a:r>
                      <a:r>
                        <a:rPr lang="en-US" sz="1500" dirty="0" err="1">
                          <a:effectLst/>
                        </a:rPr>
                        <a:t>thanh</a:t>
                      </a:r>
                      <a:r>
                        <a:rPr lang="en-US" sz="1500" dirty="0">
                          <a:effectLst/>
                        </a:rPr>
                        <a:t> (3 </a:t>
                      </a:r>
                      <a:r>
                        <a:rPr lang="en-US" sz="1500" dirty="0" err="1">
                          <a:effectLst/>
                        </a:rPr>
                        <a:t>tiết</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gn="ctr">
                        <a:lnSpc>
                          <a:spcPct val="107000"/>
                        </a:lnSpc>
                        <a:spcAft>
                          <a:spcPts val="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nSpc>
                          <a:spcPct val="107000"/>
                        </a:lnSpc>
                        <a:spcAft>
                          <a:spcPts val="0"/>
                        </a:spcAft>
                      </a:pPr>
                      <a:r>
                        <a:rPr lang="en-US" sz="1400" dirty="0">
                          <a:effectLst/>
                        </a:rPr>
                        <a:t>- </a:t>
                      </a:r>
                      <a:r>
                        <a:rPr lang="en-US" sz="1400" dirty="0" err="1">
                          <a:effectLst/>
                        </a:rPr>
                        <a:t>Mục</a:t>
                      </a:r>
                      <a:r>
                        <a:rPr lang="en-US" sz="1400" dirty="0">
                          <a:effectLst/>
                        </a:rPr>
                        <a:t> 1: </a:t>
                      </a:r>
                      <a:r>
                        <a:rPr lang="en-US" sz="1400" dirty="0" err="1">
                          <a:effectLst/>
                        </a:rPr>
                        <a:t>Tác</a:t>
                      </a:r>
                      <a:r>
                        <a:rPr lang="en-US" sz="1400" dirty="0">
                          <a:effectLst/>
                        </a:rPr>
                        <a:t> </a:t>
                      </a:r>
                      <a:r>
                        <a:rPr lang="en-US" sz="1400" dirty="0" err="1">
                          <a:effectLst/>
                        </a:rPr>
                        <a:t>dụng</a:t>
                      </a:r>
                      <a:r>
                        <a:rPr lang="en-US" sz="1400" dirty="0">
                          <a:effectLst/>
                        </a:rPr>
                        <a:t> </a:t>
                      </a:r>
                      <a:r>
                        <a:rPr lang="en-US" sz="1400" dirty="0" err="1">
                          <a:effectLst/>
                        </a:rPr>
                        <a:t>của</a:t>
                      </a:r>
                      <a:r>
                        <a:rPr lang="en-US" sz="1400" dirty="0">
                          <a:effectLst/>
                        </a:rPr>
                        <a:t> </a:t>
                      </a:r>
                      <a:r>
                        <a:rPr lang="en-US" sz="1400" dirty="0" err="1">
                          <a:effectLst/>
                        </a:rPr>
                        <a:t>máy</a:t>
                      </a:r>
                      <a:r>
                        <a:rPr lang="en-US" sz="1400" dirty="0">
                          <a:effectLst/>
                        </a:rPr>
                        <a:t> </a:t>
                      </a:r>
                      <a:r>
                        <a:rPr lang="en-US" sz="1400" dirty="0" err="1">
                          <a:effectLst/>
                        </a:rPr>
                        <a:t>thu</a:t>
                      </a:r>
                      <a:r>
                        <a:rPr lang="en-US" sz="1400" dirty="0">
                          <a:effectLst/>
                        </a:rPr>
                        <a:t> </a:t>
                      </a:r>
                      <a:r>
                        <a:rPr lang="en-US" sz="1400" dirty="0" err="1">
                          <a:effectLst/>
                        </a:rPr>
                        <a:t>thanh</a:t>
                      </a:r>
                      <a:endParaRPr lang="en-US" sz="1400" dirty="0">
                        <a:effectLst/>
                      </a:endParaRPr>
                    </a:p>
                    <a:p>
                      <a:pPr>
                        <a:lnSpc>
                          <a:spcPct val="107000"/>
                        </a:lnSpc>
                        <a:spcAft>
                          <a:spcPts val="0"/>
                        </a:spcAft>
                      </a:pPr>
                      <a:r>
                        <a:rPr lang="en-US" sz="1400" dirty="0">
                          <a:effectLst/>
                        </a:rPr>
                        <a:t>- </a:t>
                      </a:r>
                      <a:r>
                        <a:rPr lang="en-US" sz="1400" dirty="0" err="1">
                          <a:effectLst/>
                        </a:rPr>
                        <a:t>Mục</a:t>
                      </a:r>
                      <a:r>
                        <a:rPr lang="en-US" sz="1400" dirty="0">
                          <a:effectLst/>
                        </a:rPr>
                        <a:t> 2: </a:t>
                      </a:r>
                      <a:r>
                        <a:rPr lang="en-US" sz="1400" dirty="0" err="1">
                          <a:effectLst/>
                        </a:rPr>
                        <a:t>Mối</a:t>
                      </a:r>
                      <a:r>
                        <a:rPr lang="en-US" sz="1400" dirty="0">
                          <a:effectLst/>
                        </a:rPr>
                        <a:t> </a:t>
                      </a:r>
                      <a:r>
                        <a:rPr lang="en-US" sz="1400" dirty="0" err="1">
                          <a:effectLst/>
                        </a:rPr>
                        <a:t>quan</a:t>
                      </a:r>
                      <a:r>
                        <a:rPr lang="en-US" sz="1400" dirty="0">
                          <a:effectLst/>
                        </a:rPr>
                        <a:t> </a:t>
                      </a:r>
                      <a:r>
                        <a:rPr lang="en-US" sz="1400" dirty="0" err="1">
                          <a:effectLst/>
                        </a:rPr>
                        <a:t>hệ</a:t>
                      </a:r>
                      <a:r>
                        <a:rPr lang="en-US" sz="1400" dirty="0">
                          <a:effectLst/>
                        </a:rPr>
                        <a:t> </a:t>
                      </a:r>
                      <a:r>
                        <a:rPr lang="en-US" sz="1400" dirty="0" err="1">
                          <a:effectLst/>
                        </a:rPr>
                        <a:t>giữa</a:t>
                      </a:r>
                      <a:r>
                        <a:rPr lang="en-US" sz="1400" dirty="0">
                          <a:effectLst/>
                        </a:rPr>
                        <a:t> </a:t>
                      </a:r>
                      <a:r>
                        <a:rPr lang="en-US" sz="1400" dirty="0" err="1">
                          <a:effectLst/>
                        </a:rPr>
                        <a:t>đài</a:t>
                      </a:r>
                      <a:r>
                        <a:rPr lang="en-US" sz="1400" dirty="0">
                          <a:effectLst/>
                        </a:rPr>
                        <a:t> </a:t>
                      </a:r>
                      <a:r>
                        <a:rPr lang="en-US" sz="1400" dirty="0" err="1">
                          <a:effectLst/>
                        </a:rPr>
                        <a:t>phát</a:t>
                      </a:r>
                      <a:r>
                        <a:rPr lang="en-US" sz="1400" dirty="0">
                          <a:effectLst/>
                        </a:rPr>
                        <a:t> </a:t>
                      </a:r>
                      <a:r>
                        <a:rPr lang="en-US" sz="1400" dirty="0" err="1">
                          <a:effectLst/>
                        </a:rPr>
                        <a:t>thanh</a:t>
                      </a:r>
                      <a:r>
                        <a:rPr lang="en-US" sz="1400" dirty="0">
                          <a:effectLst/>
                        </a:rPr>
                        <a:t> </a:t>
                      </a:r>
                      <a:r>
                        <a:rPr lang="en-US" sz="1400" dirty="0" err="1">
                          <a:effectLst/>
                        </a:rPr>
                        <a:t>và</a:t>
                      </a:r>
                      <a:r>
                        <a:rPr lang="en-US" sz="1400" dirty="0">
                          <a:effectLst/>
                        </a:rPr>
                        <a:t> </a:t>
                      </a:r>
                      <a:r>
                        <a:rPr lang="en-US" sz="1400" dirty="0" err="1">
                          <a:effectLst/>
                        </a:rPr>
                        <a:t>máy</a:t>
                      </a:r>
                      <a:r>
                        <a:rPr lang="en-US" sz="1400" dirty="0">
                          <a:effectLst/>
                        </a:rPr>
                        <a:t> </a:t>
                      </a:r>
                      <a:r>
                        <a:rPr lang="en-US" sz="1400" dirty="0" err="1">
                          <a:effectLst/>
                        </a:rPr>
                        <a:t>thu</a:t>
                      </a:r>
                      <a:r>
                        <a:rPr lang="en-US" sz="1400" dirty="0">
                          <a:effectLst/>
                        </a:rPr>
                        <a:t> </a:t>
                      </a:r>
                      <a:r>
                        <a:rPr lang="en-US" sz="1400" dirty="0" err="1">
                          <a:effectLst/>
                        </a:rPr>
                        <a:t>thanh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extLst>
                  <a:ext uri="{0D108BD9-81ED-4DB2-BD59-A6C34878D82A}">
                    <a16:rowId xmlns:a16="http://schemas.microsoft.com/office/drawing/2014/main" val="791949342"/>
                  </a:ext>
                </a:extLst>
              </a:tr>
              <a:tr h="618793">
                <a:tc vMerge="1">
                  <a:txBody>
                    <a:bodyPr/>
                    <a:lstStyle/>
                    <a:p>
                      <a:endParaRPr lang="en-US"/>
                    </a:p>
                  </a:txBody>
                  <a:tcPr/>
                </a:tc>
                <a:tc>
                  <a:txBody>
                    <a:bodyPr/>
                    <a:lstStyle/>
                    <a:p>
                      <a:pPr algn="ctr">
                        <a:lnSpc>
                          <a:spcPct val="107000"/>
                        </a:lnSpc>
                        <a:spcAft>
                          <a:spcPts val="0"/>
                        </a:spcAft>
                      </a:pPr>
                      <a:r>
                        <a:rPr lang="en-US" sz="1500" dirty="0">
                          <a:effectLst/>
                        </a:rPr>
                        <a:t>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nSpc>
                          <a:spcPct val="107000"/>
                        </a:lnSpc>
                        <a:spcAft>
                          <a:spcPts val="0"/>
                        </a:spcAft>
                      </a:pPr>
                      <a:r>
                        <a:rPr lang="en-US" sz="1500" dirty="0" err="1">
                          <a:effectLst/>
                        </a:rPr>
                        <a:t>Mục</a:t>
                      </a:r>
                      <a:r>
                        <a:rPr lang="en-US" sz="1500" dirty="0">
                          <a:effectLst/>
                        </a:rPr>
                        <a:t> 3:  </a:t>
                      </a:r>
                      <a:r>
                        <a:rPr lang="en-US" sz="1500" dirty="0" err="1">
                          <a:effectLst/>
                        </a:rPr>
                        <a:t>Một</a:t>
                      </a:r>
                      <a:r>
                        <a:rPr lang="en-US" sz="1500" dirty="0">
                          <a:effectLst/>
                        </a:rPr>
                        <a:t> </a:t>
                      </a:r>
                      <a:r>
                        <a:rPr lang="en-US" sz="1500" dirty="0" err="1">
                          <a:effectLst/>
                        </a:rPr>
                        <a:t>số</a:t>
                      </a:r>
                      <a:r>
                        <a:rPr lang="en-US" sz="1500" dirty="0">
                          <a:effectLst/>
                        </a:rPr>
                        <a:t> CT </a:t>
                      </a:r>
                      <a:r>
                        <a:rPr lang="en-US" sz="1500" dirty="0" err="1">
                          <a:effectLst/>
                        </a:rPr>
                        <a:t>phát</a:t>
                      </a:r>
                      <a:r>
                        <a:rPr lang="en-US" sz="1500" dirty="0">
                          <a:effectLst/>
                        </a:rPr>
                        <a:t> </a:t>
                      </a:r>
                      <a:r>
                        <a:rPr lang="en-US" sz="1500" dirty="0" err="1">
                          <a:effectLst/>
                        </a:rPr>
                        <a:t>thanh</a:t>
                      </a:r>
                      <a:r>
                        <a:rPr lang="en-US" sz="1500" dirty="0">
                          <a:effectLst/>
                        </a:rPr>
                        <a:t> </a:t>
                      </a:r>
                      <a:r>
                        <a:rPr lang="en-US" sz="1500" dirty="0" err="1">
                          <a:effectLst/>
                        </a:rPr>
                        <a:t>dành</a:t>
                      </a:r>
                      <a:r>
                        <a:rPr lang="en-US" sz="1500" dirty="0">
                          <a:effectLst/>
                        </a:rPr>
                        <a:t> </a:t>
                      </a:r>
                      <a:r>
                        <a:rPr lang="en-US" sz="1500" dirty="0" err="1">
                          <a:effectLst/>
                        </a:rPr>
                        <a:t>cho</a:t>
                      </a:r>
                      <a:r>
                        <a:rPr lang="en-US" sz="1500" dirty="0">
                          <a:effectLst/>
                        </a:rPr>
                        <a:t> </a:t>
                      </a:r>
                      <a:r>
                        <a:rPr lang="en-US" sz="1500" dirty="0" err="1">
                          <a:effectLst/>
                        </a:rPr>
                        <a:t>lứa</a:t>
                      </a:r>
                      <a:r>
                        <a:rPr lang="en-US" sz="1500" dirty="0">
                          <a:effectLst/>
                        </a:rPr>
                        <a:t> </a:t>
                      </a:r>
                      <a:r>
                        <a:rPr lang="en-US" sz="1500" dirty="0" err="1">
                          <a:effectLst/>
                        </a:rPr>
                        <a:t>tuổi</a:t>
                      </a:r>
                      <a:r>
                        <a:rPr lang="en-US" sz="1500" dirty="0">
                          <a:effectLst/>
                        </a:rPr>
                        <a:t> </a:t>
                      </a:r>
                      <a:r>
                        <a:rPr lang="en-US" sz="1500" dirty="0" err="1">
                          <a:effectLst/>
                        </a:rPr>
                        <a:t>học</a:t>
                      </a:r>
                      <a:r>
                        <a:rPr lang="en-US" sz="1500" dirty="0">
                          <a:effectLst/>
                        </a:rPr>
                        <a:t> </a:t>
                      </a:r>
                      <a:r>
                        <a:rPr lang="en-US" sz="1500" dirty="0" err="1">
                          <a:effectLst/>
                        </a:rPr>
                        <a:t>sinh</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extLst>
                  <a:ext uri="{0D108BD9-81ED-4DB2-BD59-A6C34878D82A}">
                    <a16:rowId xmlns:a16="http://schemas.microsoft.com/office/drawing/2014/main" val="2046697102"/>
                  </a:ext>
                </a:extLst>
              </a:tr>
              <a:tr h="618793">
                <a:tc vMerge="1">
                  <a:txBody>
                    <a:bodyPr/>
                    <a:lstStyle/>
                    <a:p>
                      <a:endParaRPr lang="en-US"/>
                    </a:p>
                  </a:txBody>
                  <a:tcPr/>
                </a:tc>
                <a:tc>
                  <a:txBody>
                    <a:bodyPr/>
                    <a:lstStyle/>
                    <a:p>
                      <a:pPr algn="ctr">
                        <a:lnSpc>
                          <a:spcPct val="107000"/>
                        </a:lnSpc>
                        <a:spcAft>
                          <a:spcPts val="0"/>
                        </a:spcAft>
                      </a:pPr>
                      <a:r>
                        <a:rPr lang="en-US" sz="1500">
                          <a:effectLst/>
                        </a:rPr>
                        <a:t>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nSpc>
                          <a:spcPct val="107000"/>
                        </a:lnSpc>
                        <a:spcAft>
                          <a:spcPts val="0"/>
                        </a:spcAft>
                      </a:pPr>
                      <a:r>
                        <a:rPr lang="en-US" sz="1500" dirty="0" err="1">
                          <a:effectLst/>
                        </a:rPr>
                        <a:t>Mục</a:t>
                      </a:r>
                      <a:r>
                        <a:rPr lang="en-US" sz="1500" dirty="0">
                          <a:effectLst/>
                        </a:rPr>
                        <a:t> 4:  </a:t>
                      </a:r>
                      <a:r>
                        <a:rPr lang="en-US" sz="1500" dirty="0" err="1">
                          <a:effectLst/>
                        </a:rPr>
                        <a:t>Chọn</a:t>
                      </a:r>
                      <a:r>
                        <a:rPr lang="en-US" sz="1500" dirty="0">
                          <a:effectLst/>
                        </a:rPr>
                        <a:t> </a:t>
                      </a:r>
                      <a:r>
                        <a:rPr lang="en-US" sz="1500" dirty="0" err="1">
                          <a:effectLst/>
                        </a:rPr>
                        <a:t>kênh</a:t>
                      </a:r>
                      <a:r>
                        <a:rPr lang="en-US" sz="1500" dirty="0">
                          <a:effectLst/>
                        </a:rPr>
                        <a:t> </a:t>
                      </a:r>
                      <a:r>
                        <a:rPr lang="en-US" sz="1500" dirty="0" err="1">
                          <a:effectLst/>
                        </a:rPr>
                        <a:t>và</a:t>
                      </a:r>
                      <a:r>
                        <a:rPr lang="en-US" sz="1500" dirty="0">
                          <a:effectLst/>
                        </a:rPr>
                        <a:t> </a:t>
                      </a:r>
                      <a:r>
                        <a:rPr lang="en-US" sz="1500" dirty="0" err="1">
                          <a:effectLst/>
                        </a:rPr>
                        <a:t>điều</a:t>
                      </a:r>
                      <a:r>
                        <a:rPr lang="en-US" sz="1500" dirty="0">
                          <a:effectLst/>
                        </a:rPr>
                        <a:t> </a:t>
                      </a:r>
                      <a:r>
                        <a:rPr lang="en-US" sz="1500" dirty="0" err="1">
                          <a:effectLst/>
                        </a:rPr>
                        <a:t>chỉnh</a:t>
                      </a:r>
                      <a:r>
                        <a:rPr lang="en-US" sz="1500" dirty="0">
                          <a:effectLst/>
                        </a:rPr>
                        <a:t> </a:t>
                      </a:r>
                      <a:r>
                        <a:rPr lang="en-US" sz="1500" dirty="0" err="1">
                          <a:effectLst/>
                        </a:rPr>
                        <a:t>âm</a:t>
                      </a:r>
                      <a:r>
                        <a:rPr lang="en-US" sz="1500" dirty="0">
                          <a:effectLst/>
                        </a:rPr>
                        <a:t> </a:t>
                      </a:r>
                      <a:r>
                        <a:rPr lang="en-US" sz="1500" dirty="0" err="1">
                          <a:effectLst/>
                        </a:rPr>
                        <a:t>lượng</a:t>
                      </a:r>
                      <a:r>
                        <a:rPr lang="en-US" sz="1500" dirty="0">
                          <a:effectLst/>
                        </a:rPr>
                        <a:t> </a:t>
                      </a:r>
                      <a:r>
                        <a:rPr lang="en-US" sz="1500" dirty="0" err="1">
                          <a:effectLst/>
                        </a:rPr>
                        <a:t>máy</a:t>
                      </a:r>
                      <a:r>
                        <a:rPr lang="en-US" sz="1500" dirty="0">
                          <a:effectLst/>
                        </a:rPr>
                        <a:t> </a:t>
                      </a:r>
                      <a:r>
                        <a:rPr lang="en-US" sz="1500" dirty="0" err="1">
                          <a:effectLst/>
                        </a:rPr>
                        <a:t>thu</a:t>
                      </a:r>
                      <a:r>
                        <a:rPr lang="en-US" sz="1500" dirty="0">
                          <a:effectLst/>
                        </a:rPr>
                        <a:t> </a:t>
                      </a:r>
                      <a:r>
                        <a:rPr lang="en-US" sz="1500" dirty="0" err="1">
                          <a:effectLst/>
                        </a:rPr>
                        <a:t>thanh</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extLst>
                  <a:ext uri="{0D108BD9-81ED-4DB2-BD59-A6C34878D82A}">
                    <a16:rowId xmlns:a16="http://schemas.microsoft.com/office/drawing/2014/main" val="263268850"/>
                  </a:ext>
                </a:extLst>
              </a:tr>
              <a:tr h="928189">
                <a:tc rowSpan="3">
                  <a:txBody>
                    <a:bodyPr/>
                    <a:lstStyle/>
                    <a:p>
                      <a:pPr algn="ctr">
                        <a:lnSpc>
                          <a:spcPct val="107000"/>
                        </a:lnSpc>
                        <a:spcAft>
                          <a:spcPts val="0"/>
                        </a:spcAft>
                      </a:pPr>
                      <a:r>
                        <a:rPr lang="en-US" sz="1500">
                          <a:effectLst/>
                        </a:rPr>
                        <a:t>Bài 5: Sử dụng máy thu hình (3 tiết)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gn="ctr">
                        <a:lnSpc>
                          <a:spcPct val="107000"/>
                        </a:lnSpc>
                        <a:spcAft>
                          <a:spcPts val="0"/>
                        </a:spcAft>
                      </a:pPr>
                      <a:r>
                        <a:rPr lang="en-US" sz="1500" dirty="0">
                          <a:effectLst/>
                        </a:rPr>
                        <a:t>1</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nSpc>
                          <a:spcPct val="107000"/>
                        </a:lnSpc>
                        <a:spcAft>
                          <a:spcPts val="0"/>
                        </a:spcAft>
                      </a:pPr>
                      <a:r>
                        <a:rPr lang="en-US" sz="1500" dirty="0">
                          <a:effectLst/>
                        </a:rPr>
                        <a:t>- </a:t>
                      </a:r>
                      <a:r>
                        <a:rPr lang="en-US" sz="1500" dirty="0" err="1">
                          <a:effectLst/>
                        </a:rPr>
                        <a:t>Mục</a:t>
                      </a:r>
                      <a:r>
                        <a:rPr lang="en-US" sz="1500" dirty="0">
                          <a:effectLst/>
                        </a:rPr>
                        <a:t> 1: </a:t>
                      </a:r>
                      <a:r>
                        <a:rPr lang="en-US" sz="1500" dirty="0" err="1">
                          <a:effectLst/>
                        </a:rPr>
                        <a:t>Tác</a:t>
                      </a:r>
                      <a:r>
                        <a:rPr lang="en-US" sz="1500" dirty="0">
                          <a:effectLst/>
                        </a:rPr>
                        <a:t> </a:t>
                      </a:r>
                      <a:r>
                        <a:rPr lang="en-US" sz="1500" dirty="0" err="1">
                          <a:effectLst/>
                        </a:rPr>
                        <a:t>dụng</a:t>
                      </a:r>
                      <a:r>
                        <a:rPr lang="en-US" sz="1500" dirty="0">
                          <a:effectLst/>
                        </a:rPr>
                        <a:t> </a:t>
                      </a:r>
                      <a:r>
                        <a:rPr lang="en-US" sz="1500" dirty="0" err="1">
                          <a:effectLst/>
                        </a:rPr>
                        <a:t>của</a:t>
                      </a:r>
                      <a:r>
                        <a:rPr lang="en-US" sz="1500" dirty="0">
                          <a:effectLst/>
                        </a:rPr>
                        <a:t> </a:t>
                      </a:r>
                      <a:r>
                        <a:rPr lang="en-US" sz="1500" dirty="0" err="1">
                          <a:effectLst/>
                        </a:rPr>
                        <a:t>máy</a:t>
                      </a:r>
                      <a:r>
                        <a:rPr lang="en-US" sz="1500" dirty="0">
                          <a:effectLst/>
                        </a:rPr>
                        <a:t> </a:t>
                      </a:r>
                      <a:r>
                        <a:rPr lang="en-US" sz="1500" dirty="0" err="1">
                          <a:effectLst/>
                        </a:rPr>
                        <a:t>thu</a:t>
                      </a:r>
                      <a:r>
                        <a:rPr lang="en-US" sz="1500" dirty="0">
                          <a:effectLst/>
                        </a:rPr>
                        <a:t> </a:t>
                      </a:r>
                      <a:r>
                        <a:rPr lang="en-US" sz="1500" dirty="0" err="1">
                          <a:effectLst/>
                        </a:rPr>
                        <a:t>hình</a:t>
                      </a:r>
                      <a:endParaRPr lang="en-US" sz="1500" dirty="0">
                        <a:effectLst/>
                      </a:endParaRPr>
                    </a:p>
                    <a:p>
                      <a:pPr>
                        <a:lnSpc>
                          <a:spcPct val="107000"/>
                        </a:lnSpc>
                        <a:spcAft>
                          <a:spcPts val="0"/>
                        </a:spcAft>
                      </a:pPr>
                      <a:r>
                        <a:rPr lang="en-US" sz="1500" dirty="0">
                          <a:effectLst/>
                        </a:rPr>
                        <a:t>- </a:t>
                      </a:r>
                      <a:r>
                        <a:rPr lang="en-US" sz="1500" dirty="0" err="1">
                          <a:effectLst/>
                        </a:rPr>
                        <a:t>Mục</a:t>
                      </a:r>
                      <a:r>
                        <a:rPr lang="en-US" sz="1500" dirty="0">
                          <a:effectLst/>
                        </a:rPr>
                        <a:t> 2: </a:t>
                      </a:r>
                      <a:r>
                        <a:rPr lang="en-US" sz="1500" dirty="0" err="1">
                          <a:effectLst/>
                        </a:rPr>
                        <a:t>Mối</a:t>
                      </a:r>
                      <a:r>
                        <a:rPr lang="en-US" sz="1500" dirty="0">
                          <a:effectLst/>
                        </a:rPr>
                        <a:t> </a:t>
                      </a:r>
                      <a:r>
                        <a:rPr lang="en-US" sz="1500" dirty="0" err="1">
                          <a:effectLst/>
                        </a:rPr>
                        <a:t>quan</a:t>
                      </a:r>
                      <a:r>
                        <a:rPr lang="en-US" sz="1500" dirty="0">
                          <a:effectLst/>
                        </a:rPr>
                        <a:t> </a:t>
                      </a:r>
                      <a:r>
                        <a:rPr lang="en-US" sz="1500" dirty="0" err="1">
                          <a:effectLst/>
                        </a:rPr>
                        <a:t>hệ</a:t>
                      </a:r>
                      <a:r>
                        <a:rPr lang="en-US" sz="1500" dirty="0">
                          <a:effectLst/>
                        </a:rPr>
                        <a:t> </a:t>
                      </a:r>
                      <a:r>
                        <a:rPr lang="en-US" sz="1500" dirty="0" err="1">
                          <a:effectLst/>
                        </a:rPr>
                        <a:t>giữa</a:t>
                      </a:r>
                      <a:r>
                        <a:rPr lang="en-US" sz="1500" dirty="0">
                          <a:effectLst/>
                        </a:rPr>
                        <a:t> </a:t>
                      </a:r>
                      <a:r>
                        <a:rPr lang="en-US" sz="1500" dirty="0" err="1">
                          <a:effectLst/>
                        </a:rPr>
                        <a:t>đài</a:t>
                      </a:r>
                      <a:r>
                        <a:rPr lang="en-US" sz="1500" dirty="0">
                          <a:effectLst/>
                        </a:rPr>
                        <a:t> TH </a:t>
                      </a:r>
                      <a:r>
                        <a:rPr lang="en-US" sz="1500" dirty="0" err="1">
                          <a:effectLst/>
                        </a:rPr>
                        <a:t>và</a:t>
                      </a:r>
                      <a:r>
                        <a:rPr lang="en-US" sz="1500" dirty="0">
                          <a:effectLst/>
                        </a:rPr>
                        <a:t> </a:t>
                      </a:r>
                      <a:r>
                        <a:rPr lang="en-US" sz="1500" dirty="0" err="1">
                          <a:effectLst/>
                        </a:rPr>
                        <a:t>máy</a:t>
                      </a:r>
                      <a:r>
                        <a:rPr lang="en-US" sz="1500" dirty="0">
                          <a:effectLst/>
                        </a:rPr>
                        <a:t> </a:t>
                      </a:r>
                      <a:r>
                        <a:rPr lang="en-US" sz="1500" dirty="0" err="1">
                          <a:effectLst/>
                        </a:rPr>
                        <a:t>thu</a:t>
                      </a:r>
                      <a:r>
                        <a:rPr lang="en-US" sz="1500" dirty="0">
                          <a:effectLst/>
                        </a:rPr>
                        <a:t> </a:t>
                      </a:r>
                      <a:r>
                        <a:rPr lang="en-US" sz="1500" dirty="0" err="1">
                          <a:effectLst/>
                        </a:rPr>
                        <a:t>hình</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extLst>
                  <a:ext uri="{0D108BD9-81ED-4DB2-BD59-A6C34878D82A}">
                    <a16:rowId xmlns:a16="http://schemas.microsoft.com/office/drawing/2014/main" val="2685134462"/>
                  </a:ext>
                </a:extLst>
              </a:tr>
              <a:tr h="1237585">
                <a:tc vMerge="1">
                  <a:txBody>
                    <a:bodyPr/>
                    <a:lstStyle/>
                    <a:p>
                      <a:endParaRPr lang="en-US"/>
                    </a:p>
                  </a:txBody>
                  <a:tcPr/>
                </a:tc>
                <a:tc>
                  <a:txBody>
                    <a:bodyPr/>
                    <a:lstStyle/>
                    <a:p>
                      <a:pPr algn="ctr">
                        <a:lnSpc>
                          <a:spcPct val="107000"/>
                        </a:lnSpc>
                        <a:spcAft>
                          <a:spcPts val="0"/>
                        </a:spcAft>
                      </a:pPr>
                      <a:r>
                        <a:rPr lang="en-US" sz="1500" dirty="0">
                          <a:effectLst/>
                        </a:rPr>
                        <a:t>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nSpc>
                          <a:spcPct val="107000"/>
                        </a:lnSpc>
                        <a:spcAft>
                          <a:spcPts val="0"/>
                        </a:spcAft>
                      </a:pPr>
                      <a:r>
                        <a:rPr lang="en-US" sz="1500" dirty="0" err="1">
                          <a:effectLst/>
                        </a:rPr>
                        <a:t>Mục</a:t>
                      </a:r>
                      <a:r>
                        <a:rPr lang="en-US" sz="1500" dirty="0">
                          <a:effectLst/>
                        </a:rPr>
                        <a:t> 3: </a:t>
                      </a:r>
                      <a:r>
                        <a:rPr lang="en-US" sz="1500" dirty="0" err="1">
                          <a:effectLst/>
                        </a:rPr>
                        <a:t>Một</a:t>
                      </a:r>
                      <a:r>
                        <a:rPr lang="en-US" sz="1500" dirty="0">
                          <a:effectLst/>
                        </a:rPr>
                        <a:t> </a:t>
                      </a:r>
                      <a:r>
                        <a:rPr lang="en-US" sz="1500" dirty="0" err="1">
                          <a:effectLst/>
                        </a:rPr>
                        <a:t>số</a:t>
                      </a:r>
                      <a:r>
                        <a:rPr lang="en-US" sz="1500" dirty="0">
                          <a:effectLst/>
                        </a:rPr>
                        <a:t> </a:t>
                      </a:r>
                      <a:r>
                        <a:rPr lang="en-US" sz="1500" dirty="0" err="1">
                          <a:effectLst/>
                        </a:rPr>
                        <a:t>chương</a:t>
                      </a:r>
                      <a:r>
                        <a:rPr lang="en-US" sz="1500" dirty="0">
                          <a:effectLst/>
                        </a:rPr>
                        <a:t> </a:t>
                      </a:r>
                      <a:r>
                        <a:rPr lang="en-US" sz="1500" dirty="0" err="1">
                          <a:effectLst/>
                        </a:rPr>
                        <a:t>trình</a:t>
                      </a:r>
                      <a:r>
                        <a:rPr lang="en-US" sz="1500" dirty="0">
                          <a:effectLst/>
                        </a:rPr>
                        <a:t> </a:t>
                      </a:r>
                      <a:r>
                        <a:rPr lang="en-US" sz="1500" dirty="0" err="1">
                          <a:effectLst/>
                        </a:rPr>
                        <a:t>truyền</a:t>
                      </a:r>
                      <a:r>
                        <a:rPr lang="en-US" sz="1500" dirty="0">
                          <a:effectLst/>
                        </a:rPr>
                        <a:t> </a:t>
                      </a:r>
                      <a:r>
                        <a:rPr lang="en-US" sz="1500" dirty="0" err="1">
                          <a:effectLst/>
                        </a:rPr>
                        <a:t>hình</a:t>
                      </a:r>
                      <a:r>
                        <a:rPr lang="en-US" sz="1500" dirty="0">
                          <a:effectLst/>
                        </a:rPr>
                        <a:t> </a:t>
                      </a:r>
                      <a:r>
                        <a:rPr lang="en-US" sz="1500" dirty="0" err="1">
                          <a:effectLst/>
                        </a:rPr>
                        <a:t>dành</a:t>
                      </a:r>
                      <a:r>
                        <a:rPr lang="en-US" sz="1500" dirty="0">
                          <a:effectLst/>
                        </a:rPr>
                        <a:t> </a:t>
                      </a:r>
                      <a:r>
                        <a:rPr lang="en-US" sz="1500" dirty="0" err="1">
                          <a:effectLst/>
                        </a:rPr>
                        <a:t>cho</a:t>
                      </a:r>
                      <a:r>
                        <a:rPr lang="en-US" sz="1500" dirty="0">
                          <a:effectLst/>
                        </a:rPr>
                        <a:t> </a:t>
                      </a:r>
                      <a:r>
                        <a:rPr lang="en-US" sz="1500" dirty="0" err="1">
                          <a:effectLst/>
                        </a:rPr>
                        <a:t>lứa</a:t>
                      </a:r>
                      <a:r>
                        <a:rPr lang="en-US" sz="1500" dirty="0">
                          <a:effectLst/>
                        </a:rPr>
                        <a:t> </a:t>
                      </a:r>
                      <a:r>
                        <a:rPr lang="en-US" sz="1500" dirty="0" err="1">
                          <a:effectLst/>
                        </a:rPr>
                        <a:t>tuổi</a:t>
                      </a:r>
                      <a:r>
                        <a:rPr lang="en-US" sz="1500" dirty="0">
                          <a:effectLst/>
                        </a:rPr>
                        <a:t> HS</a:t>
                      </a:r>
                    </a:p>
                    <a:p>
                      <a:pPr>
                        <a:lnSpc>
                          <a:spcPct val="107000"/>
                        </a:lnSpc>
                        <a:spcAft>
                          <a:spcPts val="0"/>
                        </a:spcAft>
                      </a:pPr>
                      <a:r>
                        <a:rPr lang="en-US" sz="1500" dirty="0" err="1">
                          <a:effectLst/>
                        </a:rPr>
                        <a:t>Mục</a:t>
                      </a:r>
                      <a:r>
                        <a:rPr lang="en-US" sz="1500" dirty="0">
                          <a:effectLst/>
                        </a:rPr>
                        <a:t> 4: </a:t>
                      </a:r>
                      <a:r>
                        <a:rPr lang="en-US" sz="1500" dirty="0" err="1">
                          <a:effectLst/>
                        </a:rPr>
                        <a:t>Chọn</a:t>
                      </a:r>
                      <a:r>
                        <a:rPr lang="en-US" sz="1500" dirty="0">
                          <a:effectLst/>
                        </a:rPr>
                        <a:t> </a:t>
                      </a:r>
                      <a:r>
                        <a:rPr lang="en-US" sz="1500" dirty="0" err="1">
                          <a:effectLst/>
                        </a:rPr>
                        <a:t>kênh</a:t>
                      </a:r>
                      <a:r>
                        <a:rPr lang="en-US" sz="1500" dirty="0">
                          <a:effectLst/>
                        </a:rPr>
                        <a:t> </a:t>
                      </a:r>
                      <a:r>
                        <a:rPr lang="en-US" sz="1500" dirty="0" err="1">
                          <a:effectLst/>
                        </a:rPr>
                        <a:t>và</a:t>
                      </a:r>
                      <a:r>
                        <a:rPr lang="en-US" sz="1500" dirty="0">
                          <a:effectLst/>
                        </a:rPr>
                        <a:t> </a:t>
                      </a:r>
                      <a:r>
                        <a:rPr lang="en-US" sz="1500" dirty="0" err="1">
                          <a:effectLst/>
                        </a:rPr>
                        <a:t>điều</a:t>
                      </a:r>
                      <a:r>
                        <a:rPr lang="en-US" sz="1500" dirty="0">
                          <a:effectLst/>
                        </a:rPr>
                        <a:t> </a:t>
                      </a:r>
                      <a:r>
                        <a:rPr lang="en-US" sz="1500" dirty="0" err="1">
                          <a:effectLst/>
                        </a:rPr>
                        <a:t>chỉnh</a:t>
                      </a:r>
                      <a:r>
                        <a:rPr lang="en-US" sz="1500" dirty="0">
                          <a:effectLst/>
                        </a:rPr>
                        <a:t> </a:t>
                      </a:r>
                      <a:r>
                        <a:rPr lang="en-US" sz="1500" dirty="0" err="1">
                          <a:effectLst/>
                        </a:rPr>
                        <a:t>âm</a:t>
                      </a:r>
                      <a:r>
                        <a:rPr lang="en-US" sz="1500" dirty="0">
                          <a:effectLst/>
                        </a:rPr>
                        <a:t> </a:t>
                      </a:r>
                      <a:r>
                        <a:rPr lang="en-US" sz="1500" dirty="0" err="1">
                          <a:effectLst/>
                        </a:rPr>
                        <a:t>lượng</a:t>
                      </a:r>
                      <a:r>
                        <a:rPr lang="en-US" sz="1500" dirty="0">
                          <a:effectLst/>
                        </a:rPr>
                        <a:t> </a:t>
                      </a:r>
                      <a:r>
                        <a:rPr lang="en-US" sz="1500" dirty="0" err="1">
                          <a:effectLst/>
                        </a:rPr>
                        <a:t>ti</a:t>
                      </a:r>
                      <a:r>
                        <a:rPr lang="en-US" sz="1500" dirty="0">
                          <a:effectLst/>
                        </a:rPr>
                        <a:t> vi</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extLst>
                  <a:ext uri="{0D108BD9-81ED-4DB2-BD59-A6C34878D82A}">
                    <a16:rowId xmlns:a16="http://schemas.microsoft.com/office/drawing/2014/main" val="1071325952"/>
                  </a:ext>
                </a:extLst>
              </a:tr>
              <a:tr h="309396">
                <a:tc vMerge="1">
                  <a:txBody>
                    <a:bodyPr/>
                    <a:lstStyle/>
                    <a:p>
                      <a:endParaRPr lang="en-US"/>
                    </a:p>
                  </a:txBody>
                  <a:tcPr/>
                </a:tc>
                <a:tc>
                  <a:txBody>
                    <a:bodyPr/>
                    <a:lstStyle/>
                    <a:p>
                      <a:pPr algn="ctr">
                        <a:lnSpc>
                          <a:spcPct val="107000"/>
                        </a:lnSpc>
                        <a:spcAft>
                          <a:spcPts val="0"/>
                        </a:spcAft>
                      </a:pPr>
                      <a:r>
                        <a:rPr lang="en-US" sz="1500">
                          <a:effectLst/>
                        </a:rPr>
                        <a:t>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nSpc>
                          <a:spcPct val="107000"/>
                        </a:lnSpc>
                        <a:spcAft>
                          <a:spcPts val="0"/>
                        </a:spcAft>
                      </a:pPr>
                      <a:r>
                        <a:rPr lang="en-US" sz="1500" dirty="0" err="1">
                          <a:effectLst/>
                        </a:rPr>
                        <a:t>Mục</a:t>
                      </a:r>
                      <a:r>
                        <a:rPr lang="en-US" sz="1500" dirty="0">
                          <a:effectLst/>
                        </a:rPr>
                        <a:t> 5: </a:t>
                      </a:r>
                      <a:r>
                        <a:rPr lang="en-US" sz="1500" dirty="0" err="1">
                          <a:effectLst/>
                        </a:rPr>
                        <a:t>Ngồi</a:t>
                      </a:r>
                      <a:r>
                        <a:rPr lang="en-US" sz="1500" dirty="0">
                          <a:effectLst/>
                        </a:rPr>
                        <a:t> </a:t>
                      </a:r>
                      <a:r>
                        <a:rPr lang="en-US" sz="1500" dirty="0" err="1">
                          <a:effectLst/>
                        </a:rPr>
                        <a:t>xem</a:t>
                      </a:r>
                      <a:r>
                        <a:rPr lang="en-US" sz="1500" dirty="0">
                          <a:effectLst/>
                        </a:rPr>
                        <a:t> </a:t>
                      </a:r>
                      <a:r>
                        <a:rPr lang="en-US" sz="1500" dirty="0" err="1">
                          <a:effectLst/>
                        </a:rPr>
                        <a:t>ti</a:t>
                      </a:r>
                      <a:r>
                        <a:rPr lang="en-US" sz="1500" dirty="0">
                          <a:effectLst/>
                        </a:rPr>
                        <a:t> vi </a:t>
                      </a:r>
                      <a:r>
                        <a:rPr lang="en-US" sz="1500" dirty="0" err="1">
                          <a:effectLst/>
                        </a:rPr>
                        <a:t>đúng</a:t>
                      </a:r>
                      <a:r>
                        <a:rPr lang="en-US" sz="1500" dirty="0">
                          <a:effectLst/>
                        </a:rPr>
                        <a:t> </a:t>
                      </a:r>
                      <a:r>
                        <a:rPr lang="en-US" sz="1500" dirty="0" err="1">
                          <a:effectLst/>
                        </a:rPr>
                        <a:t>cách</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extLst>
                  <a:ext uri="{0D108BD9-81ED-4DB2-BD59-A6C34878D82A}">
                    <a16:rowId xmlns:a16="http://schemas.microsoft.com/office/drawing/2014/main" val="3400421859"/>
                  </a:ext>
                </a:extLst>
              </a:tr>
              <a:tr h="1237585">
                <a:tc rowSpan="2">
                  <a:txBody>
                    <a:bodyPr/>
                    <a:lstStyle/>
                    <a:p>
                      <a:pPr algn="ctr">
                        <a:lnSpc>
                          <a:spcPct val="107000"/>
                        </a:lnSpc>
                        <a:spcAft>
                          <a:spcPts val="0"/>
                        </a:spcAft>
                      </a:pPr>
                      <a:r>
                        <a:rPr lang="en-US" sz="1500">
                          <a:effectLst/>
                        </a:rPr>
                        <a:t>Bài 6: An toàn với môi trường công nghệ trong gđ  (2 tiết)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gn="ctr">
                        <a:lnSpc>
                          <a:spcPct val="107000"/>
                        </a:lnSpc>
                        <a:spcAft>
                          <a:spcPts val="0"/>
                        </a:spcAft>
                      </a:pPr>
                      <a:r>
                        <a:rPr lang="en-US" sz="1500">
                          <a:effectLst/>
                        </a:rPr>
                        <a:t>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nSpc>
                          <a:spcPct val="107000"/>
                        </a:lnSpc>
                        <a:spcAft>
                          <a:spcPts val="0"/>
                        </a:spcAft>
                      </a:pPr>
                      <a:r>
                        <a:rPr lang="en-US" sz="1500" dirty="0">
                          <a:effectLst/>
                        </a:rPr>
                        <a:t>- </a:t>
                      </a:r>
                      <a:r>
                        <a:rPr lang="en-US" sz="1500" dirty="0" err="1">
                          <a:effectLst/>
                        </a:rPr>
                        <a:t>Mục</a:t>
                      </a:r>
                      <a:r>
                        <a:rPr lang="en-US" sz="1500" dirty="0">
                          <a:effectLst/>
                        </a:rPr>
                        <a:t> 1: An </a:t>
                      </a:r>
                      <a:r>
                        <a:rPr lang="en-US" sz="1500" dirty="0" err="1">
                          <a:effectLst/>
                        </a:rPr>
                        <a:t>toàn</a:t>
                      </a:r>
                      <a:r>
                        <a:rPr lang="en-US" sz="1500" dirty="0">
                          <a:effectLst/>
                        </a:rPr>
                        <a:t> </a:t>
                      </a:r>
                      <a:r>
                        <a:rPr lang="en-US" sz="1500" dirty="0" err="1">
                          <a:effectLst/>
                        </a:rPr>
                        <a:t>với</a:t>
                      </a:r>
                      <a:r>
                        <a:rPr lang="en-US" sz="1500" dirty="0">
                          <a:effectLst/>
                        </a:rPr>
                        <a:t> </a:t>
                      </a:r>
                      <a:r>
                        <a:rPr lang="en-US" sz="1500" dirty="0" err="1">
                          <a:effectLst/>
                        </a:rPr>
                        <a:t>các</a:t>
                      </a:r>
                      <a:r>
                        <a:rPr lang="en-US" sz="1500" dirty="0">
                          <a:effectLst/>
                        </a:rPr>
                        <a:t> </a:t>
                      </a:r>
                      <a:r>
                        <a:rPr lang="en-US" sz="1500" dirty="0" err="1">
                          <a:effectLst/>
                        </a:rPr>
                        <a:t>đồ</a:t>
                      </a:r>
                      <a:r>
                        <a:rPr lang="en-US" sz="1500" dirty="0">
                          <a:effectLst/>
                        </a:rPr>
                        <a:t> </a:t>
                      </a:r>
                      <a:r>
                        <a:rPr lang="en-US" sz="1500" dirty="0" err="1">
                          <a:effectLst/>
                        </a:rPr>
                        <a:t>dùng</a:t>
                      </a:r>
                      <a:r>
                        <a:rPr lang="en-US" sz="1500" dirty="0">
                          <a:effectLst/>
                        </a:rPr>
                        <a:t> </a:t>
                      </a:r>
                      <a:r>
                        <a:rPr lang="en-US" sz="1500" dirty="0" err="1">
                          <a:effectLst/>
                        </a:rPr>
                        <a:t>sắc</a:t>
                      </a:r>
                      <a:r>
                        <a:rPr lang="en-US" sz="1500" dirty="0">
                          <a:effectLst/>
                        </a:rPr>
                        <a:t> </a:t>
                      </a:r>
                      <a:r>
                        <a:rPr lang="en-US" sz="1500" dirty="0" err="1">
                          <a:effectLst/>
                        </a:rPr>
                        <a:t>nhọn</a:t>
                      </a:r>
                      <a:r>
                        <a:rPr lang="en-US" sz="1500" dirty="0">
                          <a:effectLst/>
                        </a:rPr>
                        <a:t>, </a:t>
                      </a:r>
                      <a:r>
                        <a:rPr lang="en-US" sz="1500" dirty="0" err="1">
                          <a:effectLst/>
                        </a:rPr>
                        <a:t>dễ</a:t>
                      </a:r>
                      <a:r>
                        <a:rPr lang="en-US" sz="1500" dirty="0">
                          <a:effectLst/>
                        </a:rPr>
                        <a:t> </a:t>
                      </a:r>
                      <a:r>
                        <a:rPr lang="en-US" sz="1500" dirty="0" err="1">
                          <a:effectLst/>
                        </a:rPr>
                        <a:t>vỡ</a:t>
                      </a:r>
                      <a:endParaRPr lang="en-US" sz="1500" dirty="0">
                        <a:effectLst/>
                      </a:endParaRPr>
                    </a:p>
                    <a:p>
                      <a:pPr>
                        <a:lnSpc>
                          <a:spcPct val="107000"/>
                        </a:lnSpc>
                        <a:spcAft>
                          <a:spcPts val="0"/>
                        </a:spcAft>
                      </a:pPr>
                      <a:r>
                        <a:rPr lang="en-US" sz="1500" dirty="0">
                          <a:effectLst/>
                        </a:rPr>
                        <a:t>- </a:t>
                      </a:r>
                      <a:r>
                        <a:rPr lang="en-US" sz="1500" dirty="0" err="1">
                          <a:effectLst/>
                        </a:rPr>
                        <a:t>Mục</a:t>
                      </a:r>
                      <a:r>
                        <a:rPr lang="en-US" sz="1500" dirty="0">
                          <a:effectLst/>
                        </a:rPr>
                        <a:t> 2: An </a:t>
                      </a:r>
                      <a:r>
                        <a:rPr lang="en-US" sz="1500" dirty="0" err="1">
                          <a:effectLst/>
                        </a:rPr>
                        <a:t>toàn</a:t>
                      </a:r>
                      <a:r>
                        <a:rPr lang="en-US" sz="1500" dirty="0">
                          <a:effectLst/>
                        </a:rPr>
                        <a:t> </a:t>
                      </a:r>
                      <a:r>
                        <a:rPr lang="en-US" sz="1500" dirty="0" err="1">
                          <a:effectLst/>
                        </a:rPr>
                        <a:t>với</a:t>
                      </a:r>
                      <a:r>
                        <a:rPr lang="en-US" sz="1500" dirty="0">
                          <a:effectLst/>
                        </a:rPr>
                        <a:t> </a:t>
                      </a:r>
                      <a:r>
                        <a:rPr lang="en-US" sz="1500" dirty="0" err="1">
                          <a:effectLst/>
                        </a:rPr>
                        <a:t>các</a:t>
                      </a:r>
                      <a:r>
                        <a:rPr lang="en-US" sz="1500" dirty="0">
                          <a:effectLst/>
                        </a:rPr>
                        <a:t> </a:t>
                      </a:r>
                      <a:r>
                        <a:rPr lang="en-US" sz="1500" dirty="0" err="1">
                          <a:effectLst/>
                        </a:rPr>
                        <a:t>đồ</a:t>
                      </a:r>
                      <a:r>
                        <a:rPr lang="en-US" sz="1500" dirty="0">
                          <a:effectLst/>
                        </a:rPr>
                        <a:t> </a:t>
                      </a:r>
                      <a:r>
                        <a:rPr lang="en-US" sz="1500" dirty="0" err="1">
                          <a:effectLst/>
                        </a:rPr>
                        <a:t>dùng</a:t>
                      </a:r>
                      <a:r>
                        <a:rPr lang="en-US" sz="1500" dirty="0">
                          <a:effectLst/>
                        </a:rPr>
                        <a:t> </a:t>
                      </a:r>
                      <a:r>
                        <a:rPr lang="en-US" sz="1500" dirty="0" err="1">
                          <a:effectLst/>
                        </a:rPr>
                        <a:t>có</a:t>
                      </a:r>
                      <a:r>
                        <a:rPr lang="en-US" sz="1500" dirty="0">
                          <a:effectLst/>
                        </a:rPr>
                        <a:t> </a:t>
                      </a:r>
                      <a:r>
                        <a:rPr lang="en-US" sz="1500" dirty="0" err="1">
                          <a:effectLst/>
                        </a:rPr>
                        <a:t>nhiệt</a:t>
                      </a:r>
                      <a:r>
                        <a:rPr lang="en-US" sz="1500" dirty="0">
                          <a:effectLst/>
                        </a:rPr>
                        <a:t> </a:t>
                      </a:r>
                      <a:r>
                        <a:rPr lang="en-US" sz="1500" dirty="0" err="1">
                          <a:effectLst/>
                        </a:rPr>
                        <a:t>độ</a:t>
                      </a:r>
                      <a:r>
                        <a:rPr lang="en-US" sz="1500" dirty="0">
                          <a:effectLst/>
                        </a:rPr>
                        <a:t> </a:t>
                      </a:r>
                      <a:r>
                        <a:rPr lang="en-US" sz="1500" dirty="0" err="1">
                          <a:effectLst/>
                        </a:rPr>
                        <a:t>cao</a:t>
                      </a:r>
                      <a:r>
                        <a:rPr lang="en-US" sz="1500" dirty="0">
                          <a:effectLst/>
                        </a:rPr>
                        <a:t>, </a:t>
                      </a:r>
                      <a:r>
                        <a:rPr lang="en-US" sz="1500" dirty="0" err="1">
                          <a:effectLst/>
                        </a:rPr>
                        <a:t>khí</a:t>
                      </a:r>
                      <a:r>
                        <a:rPr lang="en-US" sz="1500" dirty="0">
                          <a:effectLst/>
                        </a:rPr>
                        <a:t> </a:t>
                      </a:r>
                      <a:r>
                        <a:rPr lang="en-US" sz="1500" dirty="0" err="1">
                          <a:effectLst/>
                        </a:rPr>
                        <a:t>ga</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extLst>
                  <a:ext uri="{0D108BD9-81ED-4DB2-BD59-A6C34878D82A}">
                    <a16:rowId xmlns:a16="http://schemas.microsoft.com/office/drawing/2014/main" val="2045705006"/>
                  </a:ext>
                </a:extLst>
              </a:tr>
              <a:tr h="618793">
                <a:tc vMerge="1">
                  <a:txBody>
                    <a:bodyPr/>
                    <a:lstStyle/>
                    <a:p>
                      <a:endParaRPr lang="en-US"/>
                    </a:p>
                  </a:txBody>
                  <a:tcPr/>
                </a:tc>
                <a:tc>
                  <a:txBody>
                    <a:bodyPr/>
                    <a:lstStyle/>
                    <a:p>
                      <a:pPr algn="ctr">
                        <a:lnSpc>
                          <a:spcPct val="107000"/>
                        </a:lnSpc>
                        <a:spcAft>
                          <a:spcPts val="0"/>
                        </a:spcAft>
                      </a:pPr>
                      <a:r>
                        <a:rPr lang="en-US" sz="1500" dirty="0">
                          <a:effectLst/>
                        </a:rPr>
                        <a:t>2</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tc>
                  <a:txBody>
                    <a:bodyPr/>
                    <a:lstStyle/>
                    <a:p>
                      <a:pPr>
                        <a:lnSpc>
                          <a:spcPct val="107000"/>
                        </a:lnSpc>
                        <a:spcAft>
                          <a:spcPts val="0"/>
                        </a:spcAft>
                      </a:pPr>
                      <a:r>
                        <a:rPr lang="en-US" sz="1500" dirty="0" err="1">
                          <a:effectLst/>
                        </a:rPr>
                        <a:t>Mục</a:t>
                      </a:r>
                      <a:r>
                        <a:rPr lang="en-US" sz="1500" dirty="0">
                          <a:effectLst/>
                        </a:rPr>
                        <a:t> 3: An </a:t>
                      </a:r>
                      <a:r>
                        <a:rPr lang="en-US" sz="1500" dirty="0" err="1">
                          <a:effectLst/>
                        </a:rPr>
                        <a:t>toàn</a:t>
                      </a:r>
                      <a:r>
                        <a:rPr lang="en-US" sz="1500" dirty="0">
                          <a:effectLst/>
                        </a:rPr>
                        <a:t> </a:t>
                      </a:r>
                      <a:r>
                        <a:rPr lang="en-US" sz="1500" dirty="0" err="1">
                          <a:effectLst/>
                        </a:rPr>
                        <a:t>với</a:t>
                      </a:r>
                      <a:r>
                        <a:rPr lang="en-US" sz="1500" dirty="0">
                          <a:effectLst/>
                        </a:rPr>
                        <a:t> </a:t>
                      </a:r>
                      <a:r>
                        <a:rPr lang="en-US" sz="1500" dirty="0" err="1">
                          <a:effectLst/>
                        </a:rPr>
                        <a:t>các</a:t>
                      </a:r>
                      <a:r>
                        <a:rPr lang="en-US" sz="1500" dirty="0">
                          <a:effectLst/>
                        </a:rPr>
                        <a:t> </a:t>
                      </a:r>
                      <a:r>
                        <a:rPr lang="en-US" sz="1500" dirty="0" err="1">
                          <a:effectLst/>
                        </a:rPr>
                        <a:t>đồ</a:t>
                      </a:r>
                      <a:r>
                        <a:rPr lang="en-US" sz="1500" dirty="0">
                          <a:effectLst/>
                        </a:rPr>
                        <a:t> </a:t>
                      </a:r>
                      <a:r>
                        <a:rPr lang="en-US" sz="1500" dirty="0" err="1">
                          <a:effectLst/>
                        </a:rPr>
                        <a:t>dùng</a:t>
                      </a:r>
                      <a:r>
                        <a:rPr lang="en-US" sz="1500" dirty="0">
                          <a:effectLst/>
                        </a:rPr>
                        <a:t> </a:t>
                      </a:r>
                      <a:r>
                        <a:rPr lang="en-US" sz="1500" dirty="0" err="1">
                          <a:effectLst/>
                        </a:rPr>
                        <a:t>sử</a:t>
                      </a:r>
                      <a:r>
                        <a:rPr lang="en-US" sz="1500" dirty="0">
                          <a:effectLst/>
                        </a:rPr>
                        <a:t> </a:t>
                      </a:r>
                      <a:r>
                        <a:rPr lang="en-US" sz="1500" dirty="0" err="1">
                          <a:effectLst/>
                        </a:rPr>
                        <a:t>dụng</a:t>
                      </a:r>
                      <a:r>
                        <a:rPr lang="en-US" sz="1500" dirty="0">
                          <a:effectLst/>
                        </a:rPr>
                        <a:t> </a:t>
                      </a:r>
                      <a:r>
                        <a:rPr lang="en-US" sz="1500" dirty="0" err="1">
                          <a:effectLst/>
                        </a:rPr>
                        <a:t>điện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217" marR="39217" marT="0" marB="0" anchor="ctr"/>
                </a:tc>
                <a:extLst>
                  <a:ext uri="{0D108BD9-81ED-4DB2-BD59-A6C34878D82A}">
                    <a16:rowId xmlns:a16="http://schemas.microsoft.com/office/drawing/2014/main" val="2664059154"/>
                  </a:ext>
                </a:extLst>
              </a:tr>
            </a:tbl>
          </a:graphicData>
        </a:graphic>
      </p:graphicFrame>
    </p:spTree>
    <p:extLst>
      <p:ext uri="{BB962C8B-B14F-4D97-AF65-F5344CB8AC3E}">
        <p14:creationId xmlns:p14="http://schemas.microsoft.com/office/powerpoint/2010/main" val="14674773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0453" y="152400"/>
            <a:ext cx="5163095" cy="715581"/>
          </a:xfrm>
          <a:prstGeom prst="rect">
            <a:avLst/>
          </a:prstGeom>
          <a:noFill/>
        </p:spPr>
        <p:txBody>
          <a:bodyPr wrap="square" rtlCol="0">
            <a:spAutoFit/>
          </a:bodyPr>
          <a:lstStyle/>
          <a:p>
            <a:pPr algn="ctr"/>
            <a:r>
              <a:rPr lang="en-US" sz="1350" b="1" dirty="0"/>
              <a:t>ĐỊNH LƯỢNG TIẾT TRONG BÀI </a:t>
            </a:r>
            <a:endParaRPr lang="en-US" sz="1350" dirty="0"/>
          </a:p>
          <a:p>
            <a:pPr algn="ctr"/>
            <a:r>
              <a:rPr lang="en-US" sz="1350" b="1" dirty="0"/>
              <a:t>MÔN CÔNG NGHỆ 3 (BỘ SÁCH CÁNH DIỀU)</a:t>
            </a:r>
            <a:endParaRPr lang="en-US" sz="1350" dirty="0"/>
          </a:p>
          <a:p>
            <a:endParaRPr lang="en-US" sz="1350" dirty="0"/>
          </a:p>
        </p:txBody>
      </p:sp>
      <p:graphicFrame>
        <p:nvGraphicFramePr>
          <p:cNvPr id="3" name="Table 2"/>
          <p:cNvGraphicFramePr>
            <a:graphicFrameLocks noGrp="1"/>
          </p:cNvGraphicFramePr>
          <p:nvPr>
            <p:extLst/>
          </p:nvPr>
        </p:nvGraphicFramePr>
        <p:xfrm>
          <a:off x="0" y="685802"/>
          <a:ext cx="9144003" cy="6231995"/>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3933841262"/>
                    </a:ext>
                  </a:extLst>
                </a:gridCol>
                <a:gridCol w="3464929">
                  <a:extLst>
                    <a:ext uri="{9D8B030D-6E8A-4147-A177-3AD203B41FA5}">
                      <a16:colId xmlns:a16="http://schemas.microsoft.com/office/drawing/2014/main" val="2948673245"/>
                    </a:ext>
                  </a:extLst>
                </a:gridCol>
                <a:gridCol w="3393074">
                  <a:extLst>
                    <a:ext uri="{9D8B030D-6E8A-4147-A177-3AD203B41FA5}">
                      <a16:colId xmlns:a16="http://schemas.microsoft.com/office/drawing/2014/main" val="87304446"/>
                    </a:ext>
                  </a:extLst>
                </a:gridCol>
              </a:tblGrid>
              <a:tr h="168492">
                <a:tc rowSpan="5">
                  <a:txBody>
                    <a:bodyPr/>
                    <a:lstStyle/>
                    <a:p>
                      <a:pPr algn="ctr">
                        <a:lnSpc>
                          <a:spcPct val="107000"/>
                        </a:lnSpc>
                        <a:spcAft>
                          <a:spcPts val="0"/>
                        </a:spcAft>
                      </a:pPr>
                      <a:r>
                        <a:rPr lang="en-US" sz="1500" dirty="0" err="1">
                          <a:effectLst/>
                        </a:rPr>
                        <a:t>Bài</a:t>
                      </a:r>
                      <a:r>
                        <a:rPr lang="en-US" sz="1500" dirty="0">
                          <a:effectLst/>
                        </a:rPr>
                        <a:t> 7: </a:t>
                      </a:r>
                      <a:r>
                        <a:rPr lang="en-US" sz="1500" dirty="0" err="1">
                          <a:effectLst/>
                        </a:rPr>
                        <a:t>Làm</a:t>
                      </a:r>
                      <a:r>
                        <a:rPr lang="en-US" sz="1500" dirty="0">
                          <a:effectLst/>
                        </a:rPr>
                        <a:t> </a:t>
                      </a:r>
                      <a:r>
                        <a:rPr lang="en-US" sz="1500" dirty="0" err="1">
                          <a:effectLst/>
                        </a:rPr>
                        <a:t>đồ</a:t>
                      </a:r>
                      <a:r>
                        <a:rPr lang="en-US" sz="1500" dirty="0">
                          <a:effectLst/>
                        </a:rPr>
                        <a:t> </a:t>
                      </a:r>
                      <a:r>
                        <a:rPr lang="en-US" sz="1500" dirty="0" err="1">
                          <a:effectLst/>
                        </a:rPr>
                        <a:t>dùng</a:t>
                      </a:r>
                      <a:r>
                        <a:rPr lang="en-US" sz="1500" dirty="0">
                          <a:effectLst/>
                        </a:rPr>
                        <a:t> </a:t>
                      </a:r>
                      <a:r>
                        <a:rPr lang="en-US" sz="1500" dirty="0" err="1">
                          <a:effectLst/>
                        </a:rPr>
                        <a:t>học</a:t>
                      </a:r>
                      <a:r>
                        <a:rPr lang="en-US" sz="1500" dirty="0">
                          <a:effectLst/>
                        </a:rPr>
                        <a:t> </a:t>
                      </a:r>
                      <a:r>
                        <a:rPr lang="en-US" sz="1500" dirty="0" err="1">
                          <a:effectLst/>
                        </a:rPr>
                        <a:t>tập</a:t>
                      </a:r>
                      <a:r>
                        <a:rPr lang="en-US" sz="1500" dirty="0">
                          <a:effectLst/>
                        </a:rPr>
                        <a:t> (5 </a:t>
                      </a:r>
                      <a:r>
                        <a:rPr lang="en-US" sz="1500" dirty="0" err="1">
                          <a:effectLst/>
                        </a:rPr>
                        <a:t>tiết</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gn="ctr">
                        <a:lnSpc>
                          <a:spcPct val="107000"/>
                        </a:lnSpc>
                        <a:spcAft>
                          <a:spcPts val="0"/>
                        </a:spcAft>
                      </a:pPr>
                      <a:r>
                        <a:rPr lang="en-US" sz="1400" dirty="0">
                          <a:effectLst/>
                        </a:rPr>
                        <a:t>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rowSpan="2">
                  <a:txBody>
                    <a:bodyPr/>
                    <a:lstStyle/>
                    <a:p>
                      <a:pPr>
                        <a:lnSpc>
                          <a:spcPct val="107000"/>
                        </a:lnSpc>
                        <a:spcAft>
                          <a:spcPts val="0"/>
                        </a:spcAft>
                      </a:pPr>
                      <a:r>
                        <a:rPr lang="en-US" sz="1500">
                          <a:effectLst/>
                        </a:rPr>
                        <a:t>Làm thẻ đánh dấu trang</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3223204038"/>
                  </a:ext>
                </a:extLst>
              </a:tr>
              <a:tr h="315985">
                <a:tc vMerge="1">
                  <a:txBody>
                    <a:bodyPr/>
                    <a:lstStyle/>
                    <a:p>
                      <a:endParaRPr lang="en-US"/>
                    </a:p>
                  </a:txBody>
                  <a:tcPr/>
                </a:tc>
                <a:tc>
                  <a:txBody>
                    <a:bodyPr/>
                    <a:lstStyle/>
                    <a:p>
                      <a:pPr algn="ctr">
                        <a:lnSpc>
                          <a:spcPct val="107000"/>
                        </a:lnSpc>
                        <a:spcAft>
                          <a:spcPts val="0"/>
                        </a:spcAft>
                      </a:pPr>
                      <a:r>
                        <a:rPr lang="en-US" sz="1500">
                          <a:effectLst/>
                        </a:rPr>
                        <a:t>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vMerge="1">
                  <a:txBody>
                    <a:bodyPr/>
                    <a:lstStyle/>
                    <a:p>
                      <a:endParaRPr lang="en-US"/>
                    </a:p>
                  </a:txBody>
                  <a:tcPr/>
                </a:tc>
                <a:extLst>
                  <a:ext uri="{0D108BD9-81ED-4DB2-BD59-A6C34878D82A}">
                    <a16:rowId xmlns:a16="http://schemas.microsoft.com/office/drawing/2014/main" val="692231734"/>
                  </a:ext>
                </a:extLst>
              </a:tr>
              <a:tr h="315985">
                <a:tc vMerge="1">
                  <a:txBody>
                    <a:bodyPr/>
                    <a:lstStyle/>
                    <a:p>
                      <a:endParaRPr lang="en-US"/>
                    </a:p>
                  </a:txBody>
                  <a:tcPr/>
                </a:tc>
                <a:tc>
                  <a:txBody>
                    <a:bodyPr/>
                    <a:lstStyle/>
                    <a:p>
                      <a:pPr algn="ctr">
                        <a:lnSpc>
                          <a:spcPct val="107000"/>
                        </a:lnSpc>
                        <a:spcAft>
                          <a:spcPts val="0"/>
                        </a:spcAft>
                      </a:pPr>
                      <a:r>
                        <a:rPr lang="en-US" sz="1500">
                          <a:effectLst/>
                        </a:rPr>
                        <a:t>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rowSpan="2">
                  <a:txBody>
                    <a:bodyPr/>
                    <a:lstStyle/>
                    <a:p>
                      <a:pPr>
                        <a:lnSpc>
                          <a:spcPct val="107000"/>
                        </a:lnSpc>
                        <a:spcAft>
                          <a:spcPts val="0"/>
                        </a:spcAft>
                      </a:pPr>
                      <a:r>
                        <a:rPr lang="en-US" sz="1500">
                          <a:effectLst/>
                        </a:rPr>
                        <a:t>Làm ống đựng bút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671711907"/>
                  </a:ext>
                </a:extLst>
              </a:tr>
              <a:tr h="315985">
                <a:tc vMerge="1">
                  <a:txBody>
                    <a:bodyPr/>
                    <a:lstStyle/>
                    <a:p>
                      <a:endParaRPr lang="en-US"/>
                    </a:p>
                  </a:txBody>
                  <a:tcPr/>
                </a:tc>
                <a:tc>
                  <a:txBody>
                    <a:bodyPr/>
                    <a:lstStyle/>
                    <a:p>
                      <a:pPr algn="ctr">
                        <a:lnSpc>
                          <a:spcPct val="107000"/>
                        </a:lnSpc>
                        <a:spcAft>
                          <a:spcPts val="0"/>
                        </a:spcAft>
                      </a:pPr>
                      <a:r>
                        <a:rPr lang="en-US" sz="1500">
                          <a:effectLst/>
                        </a:rPr>
                        <a:t>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vMerge="1">
                  <a:txBody>
                    <a:bodyPr/>
                    <a:lstStyle/>
                    <a:p>
                      <a:endParaRPr lang="en-US"/>
                    </a:p>
                  </a:txBody>
                  <a:tcPr/>
                </a:tc>
                <a:extLst>
                  <a:ext uri="{0D108BD9-81ED-4DB2-BD59-A6C34878D82A}">
                    <a16:rowId xmlns:a16="http://schemas.microsoft.com/office/drawing/2014/main" val="806938277"/>
                  </a:ext>
                </a:extLst>
              </a:tr>
              <a:tr h="315985">
                <a:tc vMerge="1">
                  <a:txBody>
                    <a:bodyPr/>
                    <a:lstStyle/>
                    <a:p>
                      <a:endParaRPr lang="en-US"/>
                    </a:p>
                  </a:txBody>
                  <a:tcPr/>
                </a:tc>
                <a:tc>
                  <a:txBody>
                    <a:bodyPr/>
                    <a:lstStyle/>
                    <a:p>
                      <a:pPr algn="ctr">
                        <a:lnSpc>
                          <a:spcPct val="107000"/>
                        </a:lnSpc>
                        <a:spcAft>
                          <a:spcPts val="0"/>
                        </a:spcAft>
                      </a:pPr>
                      <a:r>
                        <a:rPr lang="en-US" sz="1500" dirty="0">
                          <a:effectLst/>
                        </a:rPr>
                        <a:t>5</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nSpc>
                          <a:spcPct val="107000"/>
                        </a:lnSpc>
                        <a:spcAft>
                          <a:spcPts val="0"/>
                        </a:spcAft>
                      </a:pPr>
                      <a:r>
                        <a:rPr lang="en-US" sz="1500">
                          <a:effectLst/>
                        </a:rPr>
                        <a:t>Báo cáo và đánh giá</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2768445410"/>
                  </a:ext>
                </a:extLst>
              </a:tr>
              <a:tr h="947954">
                <a:tc rowSpan="4">
                  <a:txBody>
                    <a:bodyPr/>
                    <a:lstStyle/>
                    <a:p>
                      <a:pPr algn="ctr">
                        <a:lnSpc>
                          <a:spcPct val="107000"/>
                        </a:lnSpc>
                        <a:spcAft>
                          <a:spcPts val="0"/>
                        </a:spcAft>
                      </a:pPr>
                      <a:r>
                        <a:rPr lang="en-US" sz="1500">
                          <a:effectLst/>
                        </a:rPr>
                        <a:t>Bài 8: Làm biển báo giao thông (5 tiết)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gn="ctr">
                        <a:lnSpc>
                          <a:spcPct val="107000"/>
                        </a:lnSpc>
                        <a:spcAft>
                          <a:spcPts val="0"/>
                        </a:spcAft>
                      </a:pPr>
                      <a:r>
                        <a:rPr lang="en-US" sz="1500" dirty="0">
                          <a:effectLst/>
                        </a:rPr>
                        <a:t>1</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nSpc>
                          <a:spcPct val="107000"/>
                        </a:lnSpc>
                        <a:spcAft>
                          <a:spcPts val="0"/>
                        </a:spcAft>
                      </a:pPr>
                      <a:r>
                        <a:rPr lang="en-US" sz="1500" dirty="0" err="1">
                          <a:effectLst/>
                        </a:rPr>
                        <a:t>Tìm</a:t>
                      </a:r>
                      <a:r>
                        <a:rPr lang="en-US" sz="1500" dirty="0">
                          <a:effectLst/>
                        </a:rPr>
                        <a:t> </a:t>
                      </a:r>
                      <a:r>
                        <a:rPr lang="en-US" sz="1500" dirty="0" err="1">
                          <a:effectLst/>
                        </a:rPr>
                        <a:t>hiểu</a:t>
                      </a:r>
                      <a:r>
                        <a:rPr lang="en-US" sz="1500" dirty="0">
                          <a:effectLst/>
                        </a:rPr>
                        <a:t> </a:t>
                      </a:r>
                      <a:r>
                        <a:rPr lang="en-US" sz="1500" dirty="0" err="1">
                          <a:effectLst/>
                        </a:rPr>
                        <a:t>về</a:t>
                      </a:r>
                      <a:r>
                        <a:rPr lang="en-US" sz="1500" dirty="0">
                          <a:effectLst/>
                        </a:rPr>
                        <a:t> </a:t>
                      </a:r>
                      <a:r>
                        <a:rPr lang="en-US" sz="1500" dirty="0" err="1">
                          <a:effectLst/>
                        </a:rPr>
                        <a:t>biển</a:t>
                      </a:r>
                      <a:r>
                        <a:rPr lang="en-US" sz="1500" dirty="0">
                          <a:effectLst/>
                        </a:rPr>
                        <a:t> </a:t>
                      </a:r>
                      <a:r>
                        <a:rPr lang="en-US" sz="1500" dirty="0" err="1">
                          <a:effectLst/>
                        </a:rPr>
                        <a:t>báo</a:t>
                      </a:r>
                      <a:r>
                        <a:rPr lang="en-US" sz="1500" dirty="0">
                          <a:effectLst/>
                        </a:rPr>
                        <a:t> </a:t>
                      </a:r>
                      <a:r>
                        <a:rPr lang="en-US" sz="1500" dirty="0" err="1">
                          <a:effectLst/>
                        </a:rPr>
                        <a:t>giao</a:t>
                      </a:r>
                      <a:r>
                        <a:rPr lang="en-US" sz="1500" dirty="0">
                          <a:effectLst/>
                        </a:rPr>
                        <a:t> </a:t>
                      </a:r>
                      <a:r>
                        <a:rPr lang="en-US" sz="1500" dirty="0" err="1">
                          <a:effectLst/>
                        </a:rPr>
                        <a:t>thông</a:t>
                      </a:r>
                      <a:endParaRPr lang="en-US" sz="1500" dirty="0">
                        <a:effectLst/>
                      </a:endParaRPr>
                    </a:p>
                    <a:p>
                      <a:pPr>
                        <a:lnSpc>
                          <a:spcPct val="107000"/>
                        </a:lnSpc>
                        <a:spcAft>
                          <a:spcPts val="0"/>
                        </a:spcAft>
                      </a:pPr>
                      <a:r>
                        <a:rPr lang="en-US" sz="1500" dirty="0">
                          <a:effectLst/>
                        </a:rPr>
                        <a:t>- </a:t>
                      </a:r>
                      <a:r>
                        <a:rPr lang="en-US" sz="1500" dirty="0" err="1">
                          <a:effectLst/>
                        </a:rPr>
                        <a:t>Mục</a:t>
                      </a:r>
                      <a:r>
                        <a:rPr lang="en-US" sz="1500" dirty="0">
                          <a:effectLst/>
                        </a:rPr>
                        <a:t> 1: </a:t>
                      </a:r>
                      <a:r>
                        <a:rPr lang="en-US" sz="1500" dirty="0" err="1">
                          <a:effectLst/>
                        </a:rPr>
                        <a:t>Các</a:t>
                      </a:r>
                      <a:r>
                        <a:rPr lang="en-US" sz="1500" dirty="0">
                          <a:effectLst/>
                        </a:rPr>
                        <a:t> </a:t>
                      </a:r>
                      <a:r>
                        <a:rPr lang="en-US" sz="1500" dirty="0" err="1">
                          <a:effectLst/>
                        </a:rPr>
                        <a:t>loại</a:t>
                      </a:r>
                      <a:r>
                        <a:rPr lang="en-US" sz="1500" dirty="0">
                          <a:effectLst/>
                        </a:rPr>
                        <a:t> </a:t>
                      </a:r>
                      <a:r>
                        <a:rPr lang="en-US" sz="1500" dirty="0" err="1">
                          <a:effectLst/>
                        </a:rPr>
                        <a:t>biển</a:t>
                      </a:r>
                      <a:r>
                        <a:rPr lang="en-US" sz="1500" dirty="0">
                          <a:effectLst/>
                        </a:rPr>
                        <a:t> </a:t>
                      </a:r>
                      <a:r>
                        <a:rPr lang="en-US" sz="1500" dirty="0" err="1">
                          <a:effectLst/>
                        </a:rPr>
                        <a:t>báo</a:t>
                      </a:r>
                      <a:r>
                        <a:rPr lang="en-US" sz="1500" dirty="0">
                          <a:effectLst/>
                        </a:rPr>
                        <a:t> </a:t>
                      </a:r>
                      <a:r>
                        <a:rPr lang="en-US" sz="1500" dirty="0" err="1">
                          <a:effectLst/>
                        </a:rPr>
                        <a:t>giao</a:t>
                      </a:r>
                      <a:r>
                        <a:rPr lang="en-US" sz="1500" dirty="0">
                          <a:effectLst/>
                        </a:rPr>
                        <a:t> </a:t>
                      </a:r>
                      <a:r>
                        <a:rPr lang="en-US" sz="1500" dirty="0" err="1">
                          <a:effectLst/>
                        </a:rPr>
                        <a:t>thông</a:t>
                      </a:r>
                      <a:endParaRPr lang="en-US" sz="1500" dirty="0">
                        <a:effectLst/>
                      </a:endParaRPr>
                    </a:p>
                    <a:p>
                      <a:pPr>
                        <a:lnSpc>
                          <a:spcPct val="107000"/>
                        </a:lnSpc>
                        <a:spcAft>
                          <a:spcPts val="0"/>
                        </a:spcAft>
                      </a:pPr>
                      <a:r>
                        <a:rPr lang="en-US" sz="1500" dirty="0">
                          <a:effectLst/>
                        </a:rPr>
                        <a:t>- </a:t>
                      </a:r>
                      <a:r>
                        <a:rPr lang="en-US" sz="1500" dirty="0" err="1">
                          <a:effectLst/>
                        </a:rPr>
                        <a:t>Mục</a:t>
                      </a:r>
                      <a:r>
                        <a:rPr lang="en-US" sz="1500" dirty="0">
                          <a:effectLst/>
                        </a:rPr>
                        <a:t> 2: </a:t>
                      </a:r>
                      <a:r>
                        <a:rPr lang="en-US" sz="1500" dirty="0" err="1">
                          <a:effectLst/>
                        </a:rPr>
                        <a:t>Quy</a:t>
                      </a:r>
                      <a:r>
                        <a:rPr lang="en-US" sz="1500" dirty="0">
                          <a:effectLst/>
                        </a:rPr>
                        <a:t> </a:t>
                      </a:r>
                      <a:r>
                        <a:rPr lang="en-US" sz="1500" dirty="0" err="1">
                          <a:effectLst/>
                        </a:rPr>
                        <a:t>định</a:t>
                      </a:r>
                      <a:r>
                        <a:rPr lang="en-US" sz="1500" dirty="0">
                          <a:effectLst/>
                        </a:rPr>
                        <a:t> </a:t>
                      </a:r>
                      <a:r>
                        <a:rPr lang="en-US" sz="1500" dirty="0" err="1">
                          <a:effectLst/>
                        </a:rPr>
                        <a:t>khi</a:t>
                      </a:r>
                      <a:r>
                        <a:rPr lang="en-US" sz="1500" dirty="0">
                          <a:effectLst/>
                        </a:rPr>
                        <a:t> </a:t>
                      </a:r>
                      <a:r>
                        <a:rPr lang="en-US" sz="1500" dirty="0" err="1">
                          <a:effectLst/>
                        </a:rPr>
                        <a:t>tham</a:t>
                      </a:r>
                      <a:r>
                        <a:rPr lang="en-US" sz="1500" dirty="0">
                          <a:effectLst/>
                        </a:rPr>
                        <a:t> </a:t>
                      </a:r>
                      <a:r>
                        <a:rPr lang="en-US" sz="1500" dirty="0" err="1">
                          <a:effectLst/>
                        </a:rPr>
                        <a:t>gia</a:t>
                      </a:r>
                      <a:r>
                        <a:rPr lang="en-US" sz="1500" dirty="0">
                          <a:effectLst/>
                        </a:rPr>
                        <a:t> </a:t>
                      </a:r>
                      <a:r>
                        <a:rPr lang="en-US" sz="1500" dirty="0" err="1">
                          <a:effectLst/>
                        </a:rPr>
                        <a:t>giao</a:t>
                      </a:r>
                      <a:r>
                        <a:rPr lang="en-US" sz="1500" dirty="0">
                          <a:effectLst/>
                        </a:rPr>
                        <a:t> </a:t>
                      </a:r>
                      <a:r>
                        <a:rPr lang="en-US" sz="1500" dirty="0" err="1">
                          <a:effectLst/>
                        </a:rPr>
                        <a:t>thông</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4247414343"/>
                  </a:ext>
                </a:extLst>
              </a:tr>
              <a:tr h="947954">
                <a:tc vMerge="1">
                  <a:txBody>
                    <a:bodyPr/>
                    <a:lstStyle/>
                    <a:p>
                      <a:endParaRPr lang="en-US"/>
                    </a:p>
                  </a:txBody>
                  <a:tcPr/>
                </a:tc>
                <a:tc>
                  <a:txBody>
                    <a:bodyPr/>
                    <a:lstStyle/>
                    <a:p>
                      <a:pPr algn="ctr">
                        <a:lnSpc>
                          <a:spcPct val="107000"/>
                        </a:lnSpc>
                        <a:spcAft>
                          <a:spcPts val="0"/>
                        </a:spcAft>
                      </a:pPr>
                      <a:r>
                        <a:rPr lang="en-US" sz="1500">
                          <a:effectLst/>
                        </a:rPr>
                        <a:t>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nSpc>
                          <a:spcPct val="107000"/>
                        </a:lnSpc>
                        <a:spcAft>
                          <a:spcPts val="0"/>
                        </a:spcAft>
                      </a:pPr>
                      <a:r>
                        <a:rPr lang="en-US" sz="1500" dirty="0" err="1">
                          <a:effectLst/>
                        </a:rPr>
                        <a:t>Làm</a:t>
                      </a:r>
                      <a:r>
                        <a:rPr lang="en-US" sz="1500" dirty="0">
                          <a:effectLst/>
                        </a:rPr>
                        <a:t> </a:t>
                      </a:r>
                      <a:r>
                        <a:rPr lang="en-US" sz="1500" dirty="0" err="1">
                          <a:effectLst/>
                        </a:rPr>
                        <a:t>mô</a:t>
                      </a:r>
                      <a:r>
                        <a:rPr lang="en-US" sz="1500" dirty="0">
                          <a:effectLst/>
                        </a:rPr>
                        <a:t> </a:t>
                      </a:r>
                      <a:r>
                        <a:rPr lang="en-US" sz="1500" dirty="0" err="1">
                          <a:effectLst/>
                        </a:rPr>
                        <a:t>hình</a:t>
                      </a:r>
                      <a:r>
                        <a:rPr lang="en-US" sz="1500" dirty="0">
                          <a:effectLst/>
                        </a:rPr>
                        <a:t> </a:t>
                      </a:r>
                      <a:r>
                        <a:rPr lang="en-US" sz="1500" dirty="0" err="1">
                          <a:effectLst/>
                        </a:rPr>
                        <a:t>biển</a:t>
                      </a:r>
                      <a:r>
                        <a:rPr lang="en-US" sz="1500" dirty="0">
                          <a:effectLst/>
                        </a:rPr>
                        <a:t> </a:t>
                      </a:r>
                      <a:r>
                        <a:rPr lang="en-US" sz="1500" dirty="0" err="1">
                          <a:effectLst/>
                        </a:rPr>
                        <a:t>báo</a:t>
                      </a:r>
                      <a:r>
                        <a:rPr lang="en-US" sz="1500" dirty="0">
                          <a:effectLst/>
                        </a:rPr>
                        <a:t> </a:t>
                      </a:r>
                      <a:r>
                        <a:rPr lang="en-US" sz="1500" dirty="0" err="1">
                          <a:effectLst/>
                        </a:rPr>
                        <a:t>giao</a:t>
                      </a:r>
                      <a:r>
                        <a:rPr lang="en-US" sz="1500" dirty="0">
                          <a:effectLst/>
                        </a:rPr>
                        <a:t> </a:t>
                      </a:r>
                      <a:r>
                        <a:rPr lang="en-US" sz="1500" dirty="0" err="1">
                          <a:effectLst/>
                        </a:rPr>
                        <a:t>thông</a:t>
                      </a:r>
                      <a:endParaRPr lang="en-US" sz="1500" dirty="0">
                        <a:effectLst/>
                      </a:endParaRPr>
                    </a:p>
                    <a:p>
                      <a:pPr>
                        <a:lnSpc>
                          <a:spcPct val="107000"/>
                        </a:lnSpc>
                        <a:spcAft>
                          <a:spcPts val="0"/>
                        </a:spcAft>
                      </a:pPr>
                      <a:r>
                        <a:rPr lang="en-US" sz="1500" dirty="0">
                          <a:effectLst/>
                        </a:rPr>
                        <a:t>- </a:t>
                      </a:r>
                      <a:r>
                        <a:rPr lang="en-US" sz="1500" dirty="0" err="1">
                          <a:effectLst/>
                        </a:rPr>
                        <a:t>Mục</a:t>
                      </a:r>
                      <a:r>
                        <a:rPr lang="en-US" sz="1500" dirty="0">
                          <a:effectLst/>
                        </a:rPr>
                        <a:t> 1: </a:t>
                      </a:r>
                      <a:r>
                        <a:rPr lang="en-US" sz="1500" dirty="0" err="1">
                          <a:effectLst/>
                        </a:rPr>
                        <a:t>Làm</a:t>
                      </a:r>
                      <a:r>
                        <a:rPr lang="en-US" sz="1500" dirty="0">
                          <a:effectLst/>
                        </a:rPr>
                        <a:t> </a:t>
                      </a:r>
                      <a:r>
                        <a:rPr lang="en-US" sz="1500" dirty="0" err="1">
                          <a:effectLst/>
                        </a:rPr>
                        <a:t>biển</a:t>
                      </a:r>
                      <a:r>
                        <a:rPr lang="en-US" sz="1500" dirty="0">
                          <a:effectLst/>
                        </a:rPr>
                        <a:t> </a:t>
                      </a:r>
                      <a:r>
                        <a:rPr lang="en-US" sz="1500" dirty="0" err="1">
                          <a:effectLst/>
                        </a:rPr>
                        <a:t>báo</a:t>
                      </a:r>
                      <a:r>
                        <a:rPr lang="en-US" sz="1500" dirty="0">
                          <a:effectLst/>
                        </a:rPr>
                        <a:t> </a:t>
                      </a:r>
                      <a:r>
                        <a:rPr lang="en-US" sz="1500" dirty="0" err="1">
                          <a:effectLst/>
                        </a:rPr>
                        <a:t>chỉ</a:t>
                      </a:r>
                      <a:r>
                        <a:rPr lang="en-US" sz="1500" dirty="0">
                          <a:effectLst/>
                        </a:rPr>
                        <a:t> </a:t>
                      </a:r>
                      <a:r>
                        <a:rPr lang="en-US" sz="1500" dirty="0" err="1">
                          <a:effectLst/>
                        </a:rPr>
                        <a:t>dẫn</a:t>
                      </a:r>
                      <a:r>
                        <a:rPr lang="en-US" sz="1500" dirty="0">
                          <a:effectLst/>
                        </a:rPr>
                        <a:t> “</a:t>
                      </a:r>
                      <a:r>
                        <a:rPr lang="en-US" sz="1500" dirty="0" err="1">
                          <a:effectLst/>
                        </a:rPr>
                        <a:t>Đường</a:t>
                      </a:r>
                      <a:r>
                        <a:rPr lang="en-US" sz="1500" dirty="0">
                          <a:effectLst/>
                        </a:rPr>
                        <a:t> </a:t>
                      </a:r>
                      <a:r>
                        <a:rPr lang="en-US" sz="1500" dirty="0" err="1">
                          <a:effectLst/>
                        </a:rPr>
                        <a:t>một</a:t>
                      </a:r>
                      <a:r>
                        <a:rPr lang="en-US" sz="1500" dirty="0">
                          <a:effectLst/>
                        </a:rPr>
                        <a:t> </a:t>
                      </a:r>
                      <a:r>
                        <a:rPr lang="en-US" sz="1500" dirty="0" err="1">
                          <a:effectLst/>
                        </a:rPr>
                        <a:t>chiều</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401645718"/>
                  </a:ext>
                </a:extLst>
              </a:tr>
              <a:tr h="315985">
                <a:tc vMerge="1">
                  <a:txBody>
                    <a:bodyPr/>
                    <a:lstStyle/>
                    <a:p>
                      <a:endParaRPr lang="en-US"/>
                    </a:p>
                  </a:txBody>
                  <a:tcPr/>
                </a:tc>
                <a:tc>
                  <a:txBody>
                    <a:bodyPr/>
                    <a:lstStyle/>
                    <a:p>
                      <a:pPr algn="ctr">
                        <a:lnSpc>
                          <a:spcPct val="107000"/>
                        </a:lnSpc>
                        <a:spcAft>
                          <a:spcPts val="0"/>
                        </a:spcAft>
                      </a:pPr>
                      <a:r>
                        <a:rPr lang="en-US" sz="1500">
                          <a:effectLst/>
                        </a:rPr>
                        <a:t>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rowSpan="2">
                  <a:txBody>
                    <a:bodyPr/>
                    <a:lstStyle/>
                    <a:p>
                      <a:pPr>
                        <a:lnSpc>
                          <a:spcPct val="107000"/>
                        </a:lnSpc>
                        <a:spcAft>
                          <a:spcPts val="0"/>
                        </a:spcAft>
                      </a:pPr>
                      <a:r>
                        <a:rPr lang="en-US" sz="1500" dirty="0">
                          <a:effectLst/>
                        </a:rPr>
                        <a:t>- </a:t>
                      </a:r>
                      <a:r>
                        <a:rPr lang="en-US" sz="1500" dirty="0" err="1">
                          <a:effectLst/>
                        </a:rPr>
                        <a:t>Mục</a:t>
                      </a:r>
                      <a:r>
                        <a:rPr lang="en-US" sz="1500" dirty="0">
                          <a:effectLst/>
                        </a:rPr>
                        <a:t> 2: </a:t>
                      </a:r>
                      <a:r>
                        <a:rPr lang="en-US" sz="1500" dirty="0" err="1">
                          <a:effectLst/>
                        </a:rPr>
                        <a:t>Làm</a:t>
                      </a:r>
                      <a:r>
                        <a:rPr lang="en-US" sz="1500" dirty="0">
                          <a:effectLst/>
                        </a:rPr>
                        <a:t> </a:t>
                      </a:r>
                      <a:r>
                        <a:rPr lang="en-US" sz="1500" dirty="0" err="1">
                          <a:effectLst/>
                        </a:rPr>
                        <a:t>biển</a:t>
                      </a:r>
                      <a:r>
                        <a:rPr lang="en-US" sz="1500" dirty="0">
                          <a:effectLst/>
                        </a:rPr>
                        <a:t> </a:t>
                      </a:r>
                      <a:r>
                        <a:rPr lang="en-US" sz="1500" dirty="0" err="1">
                          <a:effectLst/>
                        </a:rPr>
                        <a:t>báo</a:t>
                      </a:r>
                      <a:r>
                        <a:rPr lang="en-US" sz="1500" dirty="0">
                          <a:effectLst/>
                        </a:rPr>
                        <a:t> </a:t>
                      </a:r>
                      <a:r>
                        <a:rPr lang="en-US" sz="1500" dirty="0" err="1">
                          <a:effectLst/>
                        </a:rPr>
                        <a:t>cấm</a:t>
                      </a:r>
                      <a:r>
                        <a:rPr lang="en-US" sz="1500" dirty="0">
                          <a:effectLst/>
                        </a:rPr>
                        <a:t> “</a:t>
                      </a:r>
                      <a:r>
                        <a:rPr lang="en-US" sz="1500" dirty="0" err="1">
                          <a:effectLst/>
                        </a:rPr>
                        <a:t>Đường</a:t>
                      </a:r>
                      <a:r>
                        <a:rPr lang="en-US" sz="1500" dirty="0">
                          <a:effectLst/>
                        </a:rPr>
                        <a:t> </a:t>
                      </a:r>
                      <a:r>
                        <a:rPr lang="en-US" sz="1500" dirty="0" err="1">
                          <a:effectLst/>
                        </a:rPr>
                        <a:t>cấm</a:t>
                      </a:r>
                      <a:r>
                        <a:rPr lang="en-US" sz="1500" dirty="0">
                          <a:effectLst/>
                        </a:rPr>
                        <a:t>”</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663774852"/>
                  </a:ext>
                </a:extLst>
              </a:tr>
              <a:tr h="315985">
                <a:tc vMerge="1">
                  <a:txBody>
                    <a:bodyPr/>
                    <a:lstStyle/>
                    <a:p>
                      <a:endParaRPr lang="en-US"/>
                    </a:p>
                  </a:txBody>
                  <a:tcPr/>
                </a:tc>
                <a:tc>
                  <a:txBody>
                    <a:bodyPr/>
                    <a:lstStyle/>
                    <a:p>
                      <a:pPr algn="ctr">
                        <a:lnSpc>
                          <a:spcPct val="107000"/>
                        </a:lnSpc>
                        <a:spcAft>
                          <a:spcPts val="0"/>
                        </a:spcAft>
                      </a:pPr>
                      <a:r>
                        <a:rPr lang="en-US" sz="1500" dirty="0">
                          <a:effectLst/>
                        </a:rPr>
                        <a:t>4</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vMerge="1">
                  <a:txBody>
                    <a:bodyPr/>
                    <a:lstStyle/>
                    <a:p>
                      <a:endParaRPr lang="en-US"/>
                    </a:p>
                  </a:txBody>
                  <a:tcPr/>
                </a:tc>
                <a:extLst>
                  <a:ext uri="{0D108BD9-81ED-4DB2-BD59-A6C34878D82A}">
                    <a16:rowId xmlns:a16="http://schemas.microsoft.com/office/drawing/2014/main" val="1865673016"/>
                  </a:ext>
                </a:extLst>
              </a:tr>
              <a:tr h="315985">
                <a:tc>
                  <a:txBody>
                    <a:bodyPr/>
                    <a:lstStyle/>
                    <a:p>
                      <a:pPr algn="ctr">
                        <a:lnSpc>
                          <a:spcPct val="107000"/>
                        </a:lnSpc>
                        <a:spcAft>
                          <a:spcPts val="0"/>
                        </a:spcAft>
                      </a:pPr>
                      <a:r>
                        <a:rPr lang="en-US" sz="1500">
                          <a:effectLst/>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gn="ctr">
                        <a:lnSpc>
                          <a:spcPct val="107000"/>
                        </a:lnSpc>
                        <a:spcAft>
                          <a:spcPts val="0"/>
                        </a:spcAft>
                      </a:pPr>
                      <a:r>
                        <a:rPr lang="en-US" sz="1500">
                          <a:effectLst/>
                        </a:rPr>
                        <a:t>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nSpc>
                          <a:spcPct val="107000"/>
                        </a:lnSpc>
                        <a:spcAft>
                          <a:spcPts val="0"/>
                        </a:spcAft>
                      </a:pPr>
                      <a:r>
                        <a:rPr lang="en-US" sz="1500" dirty="0" err="1">
                          <a:effectLst/>
                        </a:rPr>
                        <a:t>Mục</a:t>
                      </a:r>
                      <a:r>
                        <a:rPr lang="en-US" sz="1500" dirty="0">
                          <a:effectLst/>
                        </a:rPr>
                        <a:t> D. </a:t>
                      </a:r>
                      <a:r>
                        <a:rPr lang="en-US" sz="1500" dirty="0" err="1">
                          <a:effectLst/>
                        </a:rPr>
                        <a:t>Báo</a:t>
                      </a:r>
                      <a:r>
                        <a:rPr lang="en-US" sz="1500" dirty="0">
                          <a:effectLst/>
                        </a:rPr>
                        <a:t> </a:t>
                      </a:r>
                      <a:r>
                        <a:rPr lang="en-US" sz="1500" dirty="0" err="1">
                          <a:effectLst/>
                        </a:rPr>
                        <a:t>cáo</a:t>
                      </a:r>
                      <a:r>
                        <a:rPr lang="en-US" sz="1500" dirty="0">
                          <a:effectLst/>
                        </a:rPr>
                        <a:t> </a:t>
                      </a:r>
                      <a:r>
                        <a:rPr lang="en-US" sz="1500" dirty="0" err="1">
                          <a:effectLst/>
                        </a:rPr>
                        <a:t>và</a:t>
                      </a:r>
                      <a:r>
                        <a:rPr lang="en-US" sz="1500" dirty="0">
                          <a:effectLst/>
                        </a:rPr>
                        <a:t> </a:t>
                      </a:r>
                      <a:r>
                        <a:rPr lang="en-US" sz="1500" dirty="0" err="1">
                          <a:effectLst/>
                        </a:rPr>
                        <a:t>đánh</a:t>
                      </a:r>
                      <a:r>
                        <a:rPr lang="en-US" sz="1500" dirty="0">
                          <a:effectLst/>
                        </a:rPr>
                        <a:t> </a:t>
                      </a:r>
                      <a:r>
                        <a:rPr lang="en-US" sz="1500" dirty="0" err="1">
                          <a:effectLst/>
                        </a:rPr>
                        <a:t>giá</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2664910687"/>
                  </a:ext>
                </a:extLst>
              </a:tr>
              <a:tr h="947954">
                <a:tc rowSpan="4">
                  <a:txBody>
                    <a:bodyPr/>
                    <a:lstStyle/>
                    <a:p>
                      <a:pPr algn="ctr">
                        <a:lnSpc>
                          <a:spcPct val="107000"/>
                        </a:lnSpc>
                        <a:spcAft>
                          <a:spcPts val="0"/>
                        </a:spcAft>
                      </a:pPr>
                      <a:r>
                        <a:rPr lang="en-US" sz="1500">
                          <a:effectLst/>
                        </a:rPr>
                        <a:t>Bài 9: Làm đồ chơi (5 tiết)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gn="ctr">
                        <a:lnSpc>
                          <a:spcPct val="107000"/>
                        </a:lnSpc>
                        <a:spcAft>
                          <a:spcPts val="0"/>
                        </a:spcAft>
                      </a:pPr>
                      <a:r>
                        <a:rPr lang="en-US" sz="1500" dirty="0">
                          <a:effectLst/>
                        </a:rPr>
                        <a:t>1</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nSpc>
                          <a:spcPct val="107000"/>
                        </a:lnSpc>
                        <a:spcAft>
                          <a:spcPts val="0"/>
                        </a:spcAft>
                      </a:pPr>
                      <a:r>
                        <a:rPr lang="en-US" sz="1500" dirty="0" err="1">
                          <a:effectLst/>
                        </a:rPr>
                        <a:t>Tìm</a:t>
                      </a:r>
                      <a:r>
                        <a:rPr lang="en-US" sz="1500" dirty="0">
                          <a:effectLst/>
                        </a:rPr>
                        <a:t> </a:t>
                      </a:r>
                      <a:r>
                        <a:rPr lang="en-US" sz="1500" dirty="0" err="1">
                          <a:effectLst/>
                        </a:rPr>
                        <a:t>hiểu</a:t>
                      </a:r>
                      <a:r>
                        <a:rPr lang="en-US" sz="1500" dirty="0">
                          <a:effectLst/>
                        </a:rPr>
                        <a:t> </a:t>
                      </a:r>
                      <a:r>
                        <a:rPr lang="en-US" sz="1500" dirty="0" err="1">
                          <a:effectLst/>
                        </a:rPr>
                        <a:t>về</a:t>
                      </a:r>
                      <a:r>
                        <a:rPr lang="en-US" sz="1500" dirty="0">
                          <a:effectLst/>
                        </a:rPr>
                        <a:t> </a:t>
                      </a:r>
                      <a:r>
                        <a:rPr lang="en-US" sz="1500" dirty="0" err="1">
                          <a:effectLst/>
                        </a:rPr>
                        <a:t>đồ</a:t>
                      </a:r>
                      <a:r>
                        <a:rPr lang="en-US" sz="1500" dirty="0">
                          <a:effectLst/>
                        </a:rPr>
                        <a:t> </a:t>
                      </a:r>
                      <a:r>
                        <a:rPr lang="en-US" sz="1500" dirty="0" err="1">
                          <a:effectLst/>
                        </a:rPr>
                        <a:t>chơi</a:t>
                      </a:r>
                      <a:r>
                        <a:rPr lang="en-US" sz="1500" dirty="0">
                          <a:effectLst/>
                        </a:rPr>
                        <a:t> </a:t>
                      </a:r>
                      <a:r>
                        <a:rPr lang="en-US" sz="1500" dirty="0" err="1">
                          <a:effectLst/>
                        </a:rPr>
                        <a:t>dành</a:t>
                      </a:r>
                      <a:r>
                        <a:rPr lang="en-US" sz="1500" dirty="0">
                          <a:effectLst/>
                        </a:rPr>
                        <a:t> </a:t>
                      </a:r>
                      <a:r>
                        <a:rPr lang="en-US" sz="1500" dirty="0" err="1">
                          <a:effectLst/>
                        </a:rPr>
                        <a:t>cho</a:t>
                      </a:r>
                      <a:r>
                        <a:rPr lang="en-US" sz="1500" dirty="0">
                          <a:effectLst/>
                        </a:rPr>
                        <a:t> </a:t>
                      </a:r>
                      <a:r>
                        <a:rPr lang="en-US" sz="1500" dirty="0" err="1">
                          <a:effectLst/>
                        </a:rPr>
                        <a:t>lứa</a:t>
                      </a:r>
                      <a:r>
                        <a:rPr lang="en-US" sz="1500" dirty="0">
                          <a:effectLst/>
                        </a:rPr>
                        <a:t> </a:t>
                      </a:r>
                      <a:r>
                        <a:rPr lang="en-US" sz="1500" dirty="0" err="1">
                          <a:effectLst/>
                        </a:rPr>
                        <a:t>tuổi</a:t>
                      </a:r>
                      <a:r>
                        <a:rPr lang="en-US" sz="1500" dirty="0">
                          <a:effectLst/>
                        </a:rPr>
                        <a:t> HS:</a:t>
                      </a:r>
                    </a:p>
                    <a:p>
                      <a:pPr>
                        <a:lnSpc>
                          <a:spcPct val="107000"/>
                        </a:lnSpc>
                        <a:spcAft>
                          <a:spcPts val="0"/>
                        </a:spcAft>
                      </a:pPr>
                      <a:r>
                        <a:rPr lang="en-US" sz="1500" dirty="0">
                          <a:effectLst/>
                        </a:rPr>
                        <a:t>- </a:t>
                      </a:r>
                      <a:r>
                        <a:rPr lang="en-US" sz="1500" dirty="0" err="1">
                          <a:effectLst/>
                        </a:rPr>
                        <a:t>Mục</a:t>
                      </a:r>
                      <a:r>
                        <a:rPr lang="en-US" sz="1500" dirty="0">
                          <a:effectLst/>
                        </a:rPr>
                        <a:t> 1: </a:t>
                      </a:r>
                      <a:r>
                        <a:rPr lang="en-US" sz="1500" dirty="0" err="1">
                          <a:effectLst/>
                        </a:rPr>
                        <a:t>Đồ</a:t>
                      </a:r>
                      <a:r>
                        <a:rPr lang="en-US" sz="1500" dirty="0">
                          <a:effectLst/>
                        </a:rPr>
                        <a:t> </a:t>
                      </a:r>
                      <a:r>
                        <a:rPr lang="en-US" sz="1500" dirty="0" err="1">
                          <a:effectLst/>
                        </a:rPr>
                        <a:t>chơi</a:t>
                      </a:r>
                      <a:r>
                        <a:rPr lang="en-US" sz="1500" dirty="0">
                          <a:effectLst/>
                        </a:rPr>
                        <a:t> </a:t>
                      </a:r>
                      <a:r>
                        <a:rPr lang="en-US" sz="1500" dirty="0" err="1">
                          <a:effectLst/>
                        </a:rPr>
                        <a:t>phù</a:t>
                      </a:r>
                      <a:r>
                        <a:rPr lang="en-US" sz="1500" dirty="0">
                          <a:effectLst/>
                        </a:rPr>
                        <a:t> </a:t>
                      </a:r>
                      <a:r>
                        <a:rPr lang="en-US" sz="1500" dirty="0" err="1">
                          <a:effectLst/>
                        </a:rPr>
                        <a:t>hợp</a:t>
                      </a:r>
                      <a:r>
                        <a:rPr lang="en-US" sz="1500" dirty="0">
                          <a:effectLst/>
                        </a:rPr>
                        <a:t> </a:t>
                      </a:r>
                      <a:r>
                        <a:rPr lang="en-US" sz="1500" dirty="0" err="1">
                          <a:effectLst/>
                        </a:rPr>
                        <a:t>với</a:t>
                      </a:r>
                      <a:r>
                        <a:rPr lang="en-US" sz="1500" dirty="0">
                          <a:effectLst/>
                        </a:rPr>
                        <a:t> </a:t>
                      </a:r>
                      <a:r>
                        <a:rPr lang="en-US" sz="1500" dirty="0" err="1">
                          <a:effectLst/>
                        </a:rPr>
                        <a:t>lứa</a:t>
                      </a:r>
                      <a:r>
                        <a:rPr lang="en-US" sz="1500" dirty="0">
                          <a:effectLst/>
                        </a:rPr>
                        <a:t> </a:t>
                      </a:r>
                      <a:r>
                        <a:rPr lang="en-US" sz="1500" dirty="0" err="1">
                          <a:effectLst/>
                        </a:rPr>
                        <a:t>tuổi</a:t>
                      </a:r>
                      <a:endParaRPr lang="en-US" sz="1500" dirty="0">
                        <a:effectLst/>
                      </a:endParaRPr>
                    </a:p>
                    <a:p>
                      <a:pPr>
                        <a:lnSpc>
                          <a:spcPct val="107000"/>
                        </a:lnSpc>
                        <a:spcAft>
                          <a:spcPts val="0"/>
                        </a:spcAft>
                      </a:pPr>
                      <a:r>
                        <a:rPr lang="en-US" sz="1500" dirty="0">
                          <a:effectLst/>
                        </a:rPr>
                        <a:t>- </a:t>
                      </a:r>
                      <a:r>
                        <a:rPr lang="en-US" sz="1500" dirty="0" err="1">
                          <a:effectLst/>
                        </a:rPr>
                        <a:t>Mục</a:t>
                      </a:r>
                      <a:r>
                        <a:rPr lang="en-US" sz="1500" dirty="0">
                          <a:effectLst/>
                        </a:rPr>
                        <a:t> 2: </a:t>
                      </a:r>
                      <a:r>
                        <a:rPr lang="en-US" sz="1500" dirty="0" err="1">
                          <a:effectLst/>
                        </a:rPr>
                        <a:t>Sử</a:t>
                      </a:r>
                      <a:r>
                        <a:rPr lang="en-US" sz="1500" dirty="0">
                          <a:effectLst/>
                        </a:rPr>
                        <a:t> </a:t>
                      </a:r>
                      <a:r>
                        <a:rPr lang="en-US" sz="1500" dirty="0" err="1">
                          <a:effectLst/>
                        </a:rPr>
                        <a:t>dụng</a:t>
                      </a:r>
                      <a:r>
                        <a:rPr lang="en-US" sz="1500" dirty="0">
                          <a:effectLst/>
                        </a:rPr>
                        <a:t> </a:t>
                      </a:r>
                      <a:r>
                        <a:rPr lang="en-US" sz="1500" dirty="0" err="1">
                          <a:effectLst/>
                        </a:rPr>
                        <a:t>đồ</a:t>
                      </a:r>
                      <a:r>
                        <a:rPr lang="en-US" sz="1500" dirty="0">
                          <a:effectLst/>
                        </a:rPr>
                        <a:t> </a:t>
                      </a:r>
                      <a:r>
                        <a:rPr lang="en-US" sz="1500" dirty="0" err="1">
                          <a:effectLst/>
                        </a:rPr>
                        <a:t>chơi</a:t>
                      </a:r>
                      <a:r>
                        <a:rPr lang="en-US" sz="1500" dirty="0">
                          <a:effectLst/>
                        </a:rPr>
                        <a:t> an </a:t>
                      </a:r>
                      <a:r>
                        <a:rPr lang="en-US" sz="1500" dirty="0" err="1">
                          <a:effectLst/>
                        </a:rPr>
                        <a:t>toàn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582440852"/>
                  </a:ext>
                </a:extLst>
              </a:tr>
              <a:tr h="315985">
                <a:tc vMerge="1">
                  <a:txBody>
                    <a:bodyPr/>
                    <a:lstStyle/>
                    <a:p>
                      <a:endParaRPr lang="en-US"/>
                    </a:p>
                  </a:txBody>
                  <a:tcPr/>
                </a:tc>
                <a:tc>
                  <a:txBody>
                    <a:bodyPr/>
                    <a:lstStyle/>
                    <a:p>
                      <a:pPr algn="ctr">
                        <a:lnSpc>
                          <a:spcPct val="107000"/>
                        </a:lnSpc>
                        <a:spcAft>
                          <a:spcPts val="0"/>
                        </a:spcAft>
                      </a:pPr>
                      <a:r>
                        <a:rPr lang="en-US" sz="1500">
                          <a:effectLst/>
                        </a:rPr>
                        <a:t>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rowSpan="2">
                  <a:txBody>
                    <a:bodyPr/>
                    <a:lstStyle/>
                    <a:p>
                      <a:pPr>
                        <a:lnSpc>
                          <a:spcPct val="107000"/>
                        </a:lnSpc>
                        <a:spcAft>
                          <a:spcPts val="0"/>
                        </a:spcAft>
                      </a:pPr>
                      <a:r>
                        <a:rPr lang="en-US" sz="1500" dirty="0" err="1">
                          <a:effectLst/>
                        </a:rPr>
                        <a:t>Làm</a:t>
                      </a:r>
                      <a:r>
                        <a:rPr lang="en-US" sz="1500" dirty="0">
                          <a:effectLst/>
                        </a:rPr>
                        <a:t> </a:t>
                      </a:r>
                      <a:r>
                        <a:rPr lang="en-US" sz="1500" dirty="0" err="1">
                          <a:effectLst/>
                        </a:rPr>
                        <a:t>một</a:t>
                      </a:r>
                      <a:r>
                        <a:rPr lang="en-US" sz="1500" dirty="0">
                          <a:effectLst/>
                        </a:rPr>
                        <a:t> </a:t>
                      </a:r>
                      <a:r>
                        <a:rPr lang="en-US" sz="1500" dirty="0" err="1">
                          <a:effectLst/>
                        </a:rPr>
                        <a:t>số</a:t>
                      </a:r>
                      <a:r>
                        <a:rPr lang="en-US" sz="1500" dirty="0">
                          <a:effectLst/>
                        </a:rPr>
                        <a:t> </a:t>
                      </a:r>
                      <a:r>
                        <a:rPr lang="en-US" sz="1500" dirty="0" err="1">
                          <a:effectLst/>
                        </a:rPr>
                        <a:t>đồ</a:t>
                      </a:r>
                      <a:r>
                        <a:rPr lang="en-US" sz="1500" dirty="0">
                          <a:effectLst/>
                        </a:rPr>
                        <a:t> </a:t>
                      </a:r>
                      <a:r>
                        <a:rPr lang="en-US" sz="1500" dirty="0" err="1">
                          <a:effectLst/>
                        </a:rPr>
                        <a:t>chơi</a:t>
                      </a:r>
                      <a:r>
                        <a:rPr lang="en-US" sz="1500" dirty="0">
                          <a:effectLst/>
                        </a:rPr>
                        <a:t>:</a:t>
                      </a:r>
                    </a:p>
                    <a:p>
                      <a:pPr>
                        <a:lnSpc>
                          <a:spcPct val="107000"/>
                        </a:lnSpc>
                        <a:spcAft>
                          <a:spcPts val="0"/>
                        </a:spcAft>
                      </a:pPr>
                      <a:r>
                        <a:rPr lang="en-US" sz="1500" dirty="0" err="1">
                          <a:effectLst/>
                        </a:rPr>
                        <a:t>Mục</a:t>
                      </a:r>
                      <a:r>
                        <a:rPr lang="en-US" sz="1500" dirty="0">
                          <a:effectLst/>
                        </a:rPr>
                        <a:t> 1: </a:t>
                      </a:r>
                      <a:r>
                        <a:rPr lang="en-US" sz="1500" dirty="0" err="1">
                          <a:effectLst/>
                        </a:rPr>
                        <a:t>Làm</a:t>
                      </a:r>
                      <a:r>
                        <a:rPr lang="en-US" sz="1500" dirty="0">
                          <a:effectLst/>
                        </a:rPr>
                        <a:t> </a:t>
                      </a:r>
                      <a:r>
                        <a:rPr lang="en-US" sz="1500" dirty="0" err="1">
                          <a:effectLst/>
                        </a:rPr>
                        <a:t>máy</a:t>
                      </a:r>
                      <a:r>
                        <a:rPr lang="en-US" sz="1500" dirty="0">
                          <a:effectLst/>
                        </a:rPr>
                        <a:t> bay </a:t>
                      </a:r>
                      <a:r>
                        <a:rPr lang="en-US" sz="1500" dirty="0" err="1">
                          <a:effectLst/>
                        </a:rPr>
                        <a:t>giấy</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1212441226"/>
                  </a:ext>
                </a:extLst>
              </a:tr>
              <a:tr h="315985">
                <a:tc vMerge="1">
                  <a:txBody>
                    <a:bodyPr/>
                    <a:lstStyle/>
                    <a:p>
                      <a:endParaRPr lang="en-US"/>
                    </a:p>
                  </a:txBody>
                  <a:tcPr/>
                </a:tc>
                <a:tc>
                  <a:txBody>
                    <a:bodyPr/>
                    <a:lstStyle/>
                    <a:p>
                      <a:pPr algn="ctr">
                        <a:lnSpc>
                          <a:spcPct val="107000"/>
                        </a:lnSpc>
                        <a:spcAft>
                          <a:spcPts val="0"/>
                        </a:spcAft>
                      </a:pPr>
                      <a:r>
                        <a:rPr lang="en-US" sz="1500" dirty="0">
                          <a:effectLst/>
                        </a:rPr>
                        <a:t>3</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vMerge="1">
                  <a:txBody>
                    <a:bodyPr/>
                    <a:lstStyle/>
                    <a:p>
                      <a:endParaRPr lang="en-US"/>
                    </a:p>
                  </a:txBody>
                  <a:tcPr/>
                </a:tc>
                <a:extLst>
                  <a:ext uri="{0D108BD9-81ED-4DB2-BD59-A6C34878D82A}">
                    <a16:rowId xmlns:a16="http://schemas.microsoft.com/office/drawing/2014/main" val="2012661719"/>
                  </a:ext>
                </a:extLst>
              </a:tr>
              <a:tr h="315985">
                <a:tc vMerge="1">
                  <a:txBody>
                    <a:bodyPr/>
                    <a:lstStyle/>
                    <a:p>
                      <a:endParaRPr lang="en-US"/>
                    </a:p>
                  </a:txBody>
                  <a:tcPr/>
                </a:tc>
                <a:tc>
                  <a:txBody>
                    <a:bodyPr/>
                    <a:lstStyle/>
                    <a:p>
                      <a:pPr algn="ctr">
                        <a:lnSpc>
                          <a:spcPct val="107000"/>
                        </a:lnSpc>
                        <a:spcAft>
                          <a:spcPts val="0"/>
                        </a:spcAft>
                      </a:pPr>
                      <a:r>
                        <a:rPr lang="en-US" sz="1500">
                          <a:effectLst/>
                        </a:rPr>
                        <a:t>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tc>
                  <a:txBody>
                    <a:bodyPr/>
                    <a:lstStyle/>
                    <a:p>
                      <a:pPr>
                        <a:lnSpc>
                          <a:spcPct val="107000"/>
                        </a:lnSpc>
                        <a:spcAft>
                          <a:spcPts val="0"/>
                        </a:spcAft>
                      </a:pPr>
                      <a:r>
                        <a:rPr lang="en-US" sz="1500" dirty="0" err="1">
                          <a:effectLst/>
                        </a:rPr>
                        <a:t>Mục</a:t>
                      </a:r>
                      <a:r>
                        <a:rPr lang="en-US" sz="1500" dirty="0">
                          <a:effectLst/>
                        </a:rPr>
                        <a:t> 2: </a:t>
                      </a:r>
                      <a:r>
                        <a:rPr lang="en-US" sz="1500" dirty="0" err="1">
                          <a:effectLst/>
                        </a:rPr>
                        <a:t>Làm</a:t>
                      </a:r>
                      <a:r>
                        <a:rPr lang="en-US" sz="1500" dirty="0">
                          <a:effectLst/>
                        </a:rPr>
                        <a:t> </a:t>
                      </a:r>
                      <a:r>
                        <a:rPr lang="en-US" sz="1500" dirty="0" err="1">
                          <a:effectLst/>
                        </a:rPr>
                        <a:t>mô</a:t>
                      </a:r>
                      <a:r>
                        <a:rPr lang="en-US" sz="1500" dirty="0">
                          <a:effectLst/>
                        </a:rPr>
                        <a:t> </a:t>
                      </a:r>
                      <a:r>
                        <a:rPr lang="en-US" sz="1500" dirty="0" err="1">
                          <a:effectLst/>
                        </a:rPr>
                        <a:t>hình</a:t>
                      </a:r>
                      <a:r>
                        <a:rPr lang="en-US" sz="1500" dirty="0">
                          <a:effectLst/>
                        </a:rPr>
                        <a:t> </a:t>
                      </a:r>
                      <a:r>
                        <a:rPr lang="en-US" sz="1500" dirty="0" err="1">
                          <a:effectLst/>
                        </a:rPr>
                        <a:t>xe</a:t>
                      </a:r>
                      <a:r>
                        <a:rPr lang="en-US" sz="1500" dirty="0">
                          <a:effectLst/>
                        </a:rPr>
                        <a:t> </a:t>
                      </a:r>
                      <a:r>
                        <a:rPr lang="en-US" sz="1500" dirty="0" err="1">
                          <a:effectLst/>
                        </a:rPr>
                        <a:t>đua</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09" marR="37709" marT="0" marB="0" anchor="ctr"/>
                </a:tc>
                <a:extLst>
                  <a:ext uri="{0D108BD9-81ED-4DB2-BD59-A6C34878D82A}">
                    <a16:rowId xmlns:a16="http://schemas.microsoft.com/office/drawing/2014/main" val="320126779"/>
                  </a:ext>
                </a:extLst>
              </a:tr>
            </a:tbl>
          </a:graphicData>
        </a:graphic>
      </p:graphicFrame>
    </p:spTree>
    <p:extLst>
      <p:ext uri="{BB962C8B-B14F-4D97-AF65-F5344CB8AC3E}">
        <p14:creationId xmlns:p14="http://schemas.microsoft.com/office/powerpoint/2010/main" val="29808485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539765" cy="459559"/>
          </a:xfrm>
        </p:spPr>
        <p:txBody>
          <a:bodyPr>
            <a:normAutofit/>
          </a:bodyPr>
          <a:lstStyle/>
          <a:p>
            <a:pPr algn="ctr"/>
            <a:r>
              <a:rPr lang="en-US" sz="2400" b="1" dirty="0">
                <a:solidFill>
                  <a:srgbClr val="FF0000"/>
                </a:solidFill>
              </a:rPr>
              <a:t>CÁC LOẠI BÀI HỌC TRONG SÁCH CÔNG NGHỆ 3</a:t>
            </a:r>
            <a:endParaRPr lang="en-US" sz="2400" dirty="0">
              <a:solidFill>
                <a:srgbClr val="FF0000"/>
              </a:solidFill>
            </a:endParaRP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72</a:t>
            </a:fld>
            <a:endParaRPr lang="vi-VN" dirty="0">
              <a:solidFill>
                <a:prstClr val="black"/>
              </a:solidFill>
            </a:endParaRPr>
          </a:p>
        </p:txBody>
      </p:sp>
      <p:sp>
        <p:nvSpPr>
          <p:cNvPr id="3" name="Content Placeholder 2"/>
          <p:cNvSpPr>
            <a:spLocks noGrp="1"/>
          </p:cNvSpPr>
          <p:nvPr>
            <p:ph idx="1"/>
          </p:nvPr>
        </p:nvSpPr>
        <p:spPr>
          <a:xfrm>
            <a:off x="824947" y="916759"/>
            <a:ext cx="8021741" cy="4333587"/>
          </a:xfrm>
        </p:spPr>
        <p:txBody>
          <a:bodyPr>
            <a:normAutofit lnSpcReduction="10000"/>
          </a:bodyPr>
          <a:lstStyle/>
          <a:p>
            <a:pPr marL="0" indent="0" algn="just">
              <a:buNone/>
            </a:pPr>
            <a:endParaRPr lang="en-US" sz="1950" b="1" dirty="0">
              <a:solidFill>
                <a:srgbClr val="0000FF"/>
              </a:solidFill>
            </a:endParaRPr>
          </a:p>
          <a:p>
            <a:pPr marL="0" indent="0" algn="just">
              <a:buNone/>
            </a:pPr>
            <a:r>
              <a:rPr lang="en-US" sz="2200" b="1" dirty="0">
                <a:solidFill>
                  <a:srgbClr val="0000FF"/>
                </a:solidFill>
              </a:rPr>
              <a:t>         </a:t>
            </a:r>
            <a:r>
              <a:rPr lang="en-US" sz="2200" b="1" dirty="0" err="1"/>
              <a:t>Có</a:t>
            </a:r>
            <a:r>
              <a:rPr lang="en-US" sz="2200" b="1" dirty="0"/>
              <a:t> </a:t>
            </a:r>
            <a:r>
              <a:rPr lang="en-US" sz="2200" b="1" dirty="0" err="1"/>
              <a:t>thể</a:t>
            </a:r>
            <a:r>
              <a:rPr lang="en-US" sz="2200" b="1" dirty="0"/>
              <a:t> chia </a:t>
            </a:r>
            <a:r>
              <a:rPr lang="en-US" sz="2200" b="1" dirty="0" err="1"/>
              <a:t>các</a:t>
            </a:r>
            <a:r>
              <a:rPr lang="en-US" sz="2200" b="1" dirty="0"/>
              <a:t> </a:t>
            </a:r>
            <a:r>
              <a:rPr lang="en-US" sz="2200" b="1" dirty="0" err="1"/>
              <a:t>bài</a:t>
            </a:r>
            <a:r>
              <a:rPr lang="en-US" sz="2200" b="1" dirty="0"/>
              <a:t> </a:t>
            </a:r>
            <a:r>
              <a:rPr lang="en-US" sz="2200" b="1" dirty="0" err="1"/>
              <a:t>học</a:t>
            </a:r>
            <a:r>
              <a:rPr lang="en-US" sz="2200" b="1" dirty="0"/>
              <a:t> </a:t>
            </a:r>
            <a:r>
              <a:rPr lang="en-US" sz="2200" b="1" dirty="0" err="1"/>
              <a:t>trong</a:t>
            </a:r>
            <a:r>
              <a:rPr lang="en-US" sz="2200" b="1" dirty="0"/>
              <a:t> </a:t>
            </a:r>
            <a:r>
              <a:rPr lang="en-US" sz="2200" b="1" dirty="0" err="1"/>
              <a:t>sách</a:t>
            </a:r>
            <a:r>
              <a:rPr lang="en-US" sz="2200" b="1" dirty="0"/>
              <a:t> </a:t>
            </a:r>
            <a:r>
              <a:rPr lang="en-US" sz="2200" b="1" dirty="0" err="1"/>
              <a:t>Công</a:t>
            </a:r>
            <a:r>
              <a:rPr lang="en-US" sz="2200" b="1" dirty="0"/>
              <a:t> </a:t>
            </a:r>
            <a:r>
              <a:rPr lang="en-US" sz="2200" b="1" dirty="0" err="1"/>
              <a:t>nghệ</a:t>
            </a:r>
            <a:r>
              <a:rPr lang="en-US" sz="2200" b="1" dirty="0"/>
              <a:t> 3 </a:t>
            </a:r>
            <a:r>
              <a:rPr lang="en-US" sz="2200" b="1" dirty="0" err="1"/>
              <a:t>ra</a:t>
            </a:r>
            <a:r>
              <a:rPr lang="en-US" sz="2200" b="1" dirty="0"/>
              <a:t> </a:t>
            </a:r>
            <a:r>
              <a:rPr lang="en-US" sz="2200" b="1" dirty="0" err="1"/>
              <a:t>ba</a:t>
            </a:r>
            <a:r>
              <a:rPr lang="en-US" sz="2200" b="1" dirty="0"/>
              <a:t> </a:t>
            </a:r>
            <a:r>
              <a:rPr lang="en-US" sz="2200" b="1" dirty="0" err="1"/>
              <a:t>nhóm</a:t>
            </a:r>
            <a:r>
              <a:rPr lang="en-US" sz="2200" b="1" dirty="0"/>
              <a:t> </a:t>
            </a:r>
            <a:r>
              <a:rPr lang="en-US" sz="2200" b="1" dirty="0" err="1"/>
              <a:t>bài</a:t>
            </a:r>
            <a:r>
              <a:rPr lang="en-US" sz="2200" b="1" dirty="0"/>
              <a:t> </a:t>
            </a:r>
            <a:r>
              <a:rPr lang="en-US" sz="2200" b="1" dirty="0" err="1"/>
              <a:t>như</a:t>
            </a:r>
            <a:r>
              <a:rPr lang="en-US" sz="2200" b="1" dirty="0"/>
              <a:t> </a:t>
            </a:r>
            <a:r>
              <a:rPr lang="en-US" sz="2200" b="1" dirty="0" err="1"/>
              <a:t>sau</a:t>
            </a:r>
            <a:r>
              <a:rPr lang="en-US" sz="2200" b="1" dirty="0"/>
              <a:t>:</a:t>
            </a:r>
            <a:endParaRPr lang="en-US" sz="2200" dirty="0"/>
          </a:p>
          <a:p>
            <a:pPr algn="just">
              <a:buFontTx/>
              <a:buChar char="-"/>
            </a:pPr>
            <a:r>
              <a:rPr lang="en-US" sz="2200" dirty="0" err="1"/>
              <a:t>Nhóm</a:t>
            </a:r>
            <a:r>
              <a:rPr lang="en-US" sz="2200" dirty="0"/>
              <a:t> 1: </a:t>
            </a:r>
            <a:r>
              <a:rPr lang="en-US" sz="2200" dirty="0" err="1"/>
              <a:t>Bài</a:t>
            </a:r>
            <a:r>
              <a:rPr lang="en-US" sz="2200" dirty="0"/>
              <a:t> </a:t>
            </a:r>
            <a:r>
              <a:rPr lang="en-US" sz="2200" dirty="0" err="1"/>
              <a:t>học</a:t>
            </a:r>
            <a:r>
              <a:rPr lang="en-US" sz="2200" dirty="0"/>
              <a:t> </a:t>
            </a:r>
            <a:r>
              <a:rPr lang="en-US" sz="2200" dirty="0" err="1"/>
              <a:t>về</a:t>
            </a:r>
            <a:r>
              <a:rPr lang="en-US" sz="2200" dirty="0"/>
              <a:t> </a:t>
            </a:r>
            <a:r>
              <a:rPr lang="en-US" sz="2200" dirty="0" err="1"/>
              <a:t>sản</a:t>
            </a:r>
            <a:r>
              <a:rPr lang="en-US" sz="2200" dirty="0"/>
              <a:t> </a:t>
            </a:r>
            <a:r>
              <a:rPr lang="en-US" sz="2200" dirty="0" err="1"/>
              <a:t>phẩm</a:t>
            </a:r>
            <a:r>
              <a:rPr lang="en-US" sz="2200" dirty="0"/>
              <a:t> </a:t>
            </a:r>
            <a:r>
              <a:rPr lang="en-US" sz="2200" dirty="0" err="1"/>
              <a:t>công</a:t>
            </a:r>
            <a:r>
              <a:rPr lang="en-US" sz="2200" dirty="0"/>
              <a:t> </a:t>
            </a:r>
            <a:r>
              <a:rPr lang="en-US" sz="2200" dirty="0" err="1"/>
              <a:t>nghệ</a:t>
            </a:r>
            <a:r>
              <a:rPr lang="en-US" sz="2200" dirty="0"/>
              <a:t>, </a:t>
            </a:r>
            <a:r>
              <a:rPr lang="en-US" sz="2200" dirty="0" err="1"/>
              <a:t>môi</a:t>
            </a:r>
            <a:r>
              <a:rPr lang="en-US" sz="2200" dirty="0"/>
              <a:t> </a:t>
            </a:r>
            <a:r>
              <a:rPr lang="en-US" sz="2200" dirty="0" err="1"/>
              <a:t>trường</a:t>
            </a:r>
            <a:r>
              <a:rPr lang="en-US" sz="2200" dirty="0"/>
              <a:t> </a:t>
            </a:r>
            <a:r>
              <a:rPr lang="en-US" sz="2200" dirty="0" err="1"/>
              <a:t>công</a:t>
            </a:r>
            <a:r>
              <a:rPr lang="en-US" sz="2200" dirty="0"/>
              <a:t> </a:t>
            </a:r>
            <a:r>
              <a:rPr lang="en-US" sz="2200" dirty="0" err="1"/>
              <a:t>nghệ</a:t>
            </a:r>
            <a:r>
              <a:rPr lang="en-US" sz="2200" dirty="0"/>
              <a:t> </a:t>
            </a:r>
            <a:r>
              <a:rPr lang="en-US" sz="2200" dirty="0" err="1"/>
              <a:t>và</a:t>
            </a:r>
            <a:r>
              <a:rPr lang="en-US" sz="2200" dirty="0"/>
              <a:t> </a:t>
            </a:r>
            <a:r>
              <a:rPr lang="en-US" sz="2200" dirty="0" err="1"/>
              <a:t>sử</a:t>
            </a:r>
            <a:r>
              <a:rPr lang="en-US" sz="2200" dirty="0"/>
              <a:t> </a:t>
            </a:r>
            <a:r>
              <a:rPr lang="en-US" sz="2200" dirty="0" err="1"/>
              <a:t>dụng</a:t>
            </a:r>
            <a:r>
              <a:rPr lang="en-US" sz="2200" dirty="0"/>
              <a:t> </a:t>
            </a:r>
            <a:r>
              <a:rPr lang="en-US" sz="2200" dirty="0" err="1"/>
              <a:t>công</a:t>
            </a:r>
            <a:r>
              <a:rPr lang="en-US" sz="2200" dirty="0"/>
              <a:t> </a:t>
            </a:r>
            <a:r>
              <a:rPr lang="en-US" sz="2200" dirty="0" err="1"/>
              <a:t>nghệ</a:t>
            </a:r>
            <a:r>
              <a:rPr lang="en-US" sz="2200" dirty="0"/>
              <a:t>, </a:t>
            </a:r>
            <a:r>
              <a:rPr lang="en-US" sz="2200" dirty="0" err="1"/>
              <a:t>gồm</a:t>
            </a:r>
            <a:r>
              <a:rPr lang="en-US" sz="2200" dirty="0"/>
              <a:t>: </a:t>
            </a:r>
            <a:r>
              <a:rPr lang="en-US" sz="2200" dirty="0" err="1"/>
              <a:t>bài</a:t>
            </a:r>
            <a:r>
              <a:rPr lang="en-US" sz="2200" dirty="0"/>
              <a:t> 1 </a:t>
            </a:r>
            <a:r>
              <a:rPr lang="en-US" sz="2200" dirty="0" err="1"/>
              <a:t>và</a:t>
            </a:r>
            <a:r>
              <a:rPr lang="en-US" sz="2200" dirty="0"/>
              <a:t> </a:t>
            </a:r>
            <a:r>
              <a:rPr lang="en-US" sz="2200" dirty="0" err="1"/>
              <a:t>bài</a:t>
            </a:r>
            <a:r>
              <a:rPr lang="en-US" sz="2200" dirty="0"/>
              <a:t> 6</a:t>
            </a:r>
            <a:r>
              <a:rPr lang="vi-VN" sz="2200" dirty="0"/>
              <a:t>. </a:t>
            </a:r>
            <a:endParaRPr lang="en-US" sz="2200" dirty="0"/>
          </a:p>
          <a:p>
            <a:pPr algn="just">
              <a:buFontTx/>
              <a:buChar char="-"/>
            </a:pPr>
            <a:r>
              <a:rPr lang="en-US" sz="2200" dirty="0" err="1"/>
              <a:t>Nhóm</a:t>
            </a:r>
            <a:r>
              <a:rPr lang="en-US" sz="2200" dirty="0"/>
              <a:t> 2: </a:t>
            </a:r>
            <a:r>
              <a:rPr lang="en-US" sz="2200" dirty="0" err="1"/>
              <a:t>Bài</a:t>
            </a:r>
            <a:r>
              <a:rPr lang="en-US" sz="2200" dirty="0"/>
              <a:t> </a:t>
            </a:r>
            <a:r>
              <a:rPr lang="en-US" sz="2200" dirty="0" err="1"/>
              <a:t>học</a:t>
            </a:r>
            <a:r>
              <a:rPr lang="en-US" sz="2200" dirty="0"/>
              <a:t> </a:t>
            </a:r>
            <a:r>
              <a:rPr lang="en-US" sz="2200" dirty="0" err="1"/>
              <a:t>về</a:t>
            </a:r>
            <a:r>
              <a:rPr lang="en-US" sz="2200" dirty="0"/>
              <a:t> </a:t>
            </a:r>
            <a:r>
              <a:rPr lang="en-US" sz="2200" dirty="0" err="1"/>
              <a:t>sản</a:t>
            </a:r>
            <a:r>
              <a:rPr lang="en-US" sz="2200" dirty="0"/>
              <a:t> </a:t>
            </a:r>
            <a:r>
              <a:rPr lang="en-US" sz="2200" dirty="0" err="1"/>
              <a:t>phẩm</a:t>
            </a:r>
            <a:r>
              <a:rPr lang="en-US" sz="2200" dirty="0"/>
              <a:t> </a:t>
            </a:r>
            <a:r>
              <a:rPr lang="en-US" sz="2200" dirty="0" err="1"/>
              <a:t>công</a:t>
            </a:r>
            <a:r>
              <a:rPr lang="en-US" sz="2200" dirty="0"/>
              <a:t> </a:t>
            </a:r>
            <a:r>
              <a:rPr lang="en-US" sz="2200" dirty="0" err="1"/>
              <a:t>nghệ</a:t>
            </a:r>
            <a:r>
              <a:rPr lang="en-US" sz="2200" dirty="0"/>
              <a:t> </a:t>
            </a:r>
            <a:r>
              <a:rPr lang="en-US" sz="2200" dirty="0" err="1"/>
              <a:t>và</a:t>
            </a:r>
            <a:r>
              <a:rPr lang="en-US" sz="2200" dirty="0"/>
              <a:t> </a:t>
            </a:r>
            <a:r>
              <a:rPr lang="en-US" sz="2200" dirty="0" err="1"/>
              <a:t>sử</a:t>
            </a:r>
            <a:r>
              <a:rPr lang="en-US" sz="2200" dirty="0"/>
              <a:t> </a:t>
            </a:r>
            <a:r>
              <a:rPr lang="en-US" sz="2200" dirty="0" err="1"/>
              <a:t>dụng</a:t>
            </a:r>
            <a:r>
              <a:rPr lang="en-US" sz="2200" dirty="0"/>
              <a:t> </a:t>
            </a:r>
            <a:r>
              <a:rPr lang="en-US" sz="2200" dirty="0" err="1"/>
              <a:t>sản</a:t>
            </a:r>
            <a:r>
              <a:rPr lang="en-US" sz="2200" dirty="0"/>
              <a:t> </a:t>
            </a:r>
            <a:r>
              <a:rPr lang="en-US" sz="2200" dirty="0" err="1"/>
              <a:t>phẩm</a:t>
            </a:r>
            <a:r>
              <a:rPr lang="en-US" sz="2200" dirty="0"/>
              <a:t> </a:t>
            </a:r>
            <a:r>
              <a:rPr lang="en-US" sz="2200" dirty="0" err="1"/>
              <a:t>công</a:t>
            </a:r>
            <a:r>
              <a:rPr lang="en-US" sz="2200" dirty="0"/>
              <a:t> </a:t>
            </a:r>
            <a:r>
              <a:rPr lang="en-US" sz="2200" dirty="0" err="1"/>
              <a:t>nghệ</a:t>
            </a:r>
            <a:r>
              <a:rPr lang="en-US" sz="2200" dirty="0"/>
              <a:t> </a:t>
            </a:r>
            <a:r>
              <a:rPr lang="en-US" sz="2200" dirty="0" err="1"/>
              <a:t>trong</a:t>
            </a:r>
            <a:r>
              <a:rPr lang="en-US" sz="2200" dirty="0"/>
              <a:t> </a:t>
            </a:r>
            <a:r>
              <a:rPr lang="en-US" sz="2200" dirty="0" err="1"/>
              <a:t>gia</a:t>
            </a:r>
            <a:r>
              <a:rPr lang="en-US" sz="2200" dirty="0"/>
              <a:t> </a:t>
            </a:r>
            <a:r>
              <a:rPr lang="en-US" sz="2200" dirty="0" err="1"/>
              <a:t>đình</a:t>
            </a:r>
            <a:r>
              <a:rPr lang="en-US" sz="2200" dirty="0"/>
              <a:t>, </a:t>
            </a:r>
            <a:r>
              <a:rPr lang="en-US" sz="2200" dirty="0" err="1"/>
              <a:t>gồm</a:t>
            </a:r>
            <a:r>
              <a:rPr lang="en-US" sz="2200" dirty="0"/>
              <a:t>: </a:t>
            </a:r>
            <a:r>
              <a:rPr lang="en-US" sz="2200" dirty="0" err="1"/>
              <a:t>bài</a:t>
            </a:r>
            <a:r>
              <a:rPr lang="en-US" sz="2200" dirty="0"/>
              <a:t> 2, 3, 4 </a:t>
            </a:r>
            <a:r>
              <a:rPr lang="en-US" sz="2200" dirty="0" err="1"/>
              <a:t>và</a:t>
            </a:r>
            <a:r>
              <a:rPr lang="en-US" sz="2200" dirty="0"/>
              <a:t> </a:t>
            </a:r>
            <a:r>
              <a:rPr lang="en-US" sz="2200" dirty="0" err="1"/>
              <a:t>bài</a:t>
            </a:r>
            <a:r>
              <a:rPr lang="en-US" sz="2200" dirty="0"/>
              <a:t> 5</a:t>
            </a:r>
            <a:r>
              <a:rPr lang="vi-VN" sz="2200" dirty="0"/>
              <a:t>. </a:t>
            </a:r>
            <a:endParaRPr lang="en-US" sz="2200" dirty="0"/>
          </a:p>
          <a:p>
            <a:pPr algn="just">
              <a:buFontTx/>
              <a:buChar char="-"/>
            </a:pPr>
            <a:r>
              <a:rPr lang="en-US" sz="2200" dirty="0" err="1"/>
              <a:t>Nhóm</a:t>
            </a:r>
            <a:r>
              <a:rPr lang="en-US" sz="2200" dirty="0"/>
              <a:t> 3: </a:t>
            </a:r>
            <a:r>
              <a:rPr lang="en-US" sz="2200" dirty="0" err="1"/>
              <a:t>Bài</a:t>
            </a:r>
            <a:r>
              <a:rPr lang="en-US" sz="2200" dirty="0"/>
              <a:t> </a:t>
            </a:r>
            <a:r>
              <a:rPr lang="en-US" sz="2200" dirty="0" err="1"/>
              <a:t>học</a:t>
            </a:r>
            <a:r>
              <a:rPr lang="en-US" sz="2200" dirty="0"/>
              <a:t> </a:t>
            </a:r>
            <a:r>
              <a:rPr lang="en-US" sz="2200" dirty="0" err="1"/>
              <a:t>về</a:t>
            </a:r>
            <a:r>
              <a:rPr lang="en-US" sz="2200" dirty="0"/>
              <a:t> </a:t>
            </a:r>
            <a:r>
              <a:rPr lang="en-US" sz="2200" dirty="0" err="1"/>
              <a:t>thủ</a:t>
            </a:r>
            <a:r>
              <a:rPr lang="en-US" sz="2200" dirty="0"/>
              <a:t> </a:t>
            </a:r>
            <a:r>
              <a:rPr lang="en-US" sz="2200" dirty="0" err="1"/>
              <a:t>công</a:t>
            </a:r>
            <a:r>
              <a:rPr lang="en-US" sz="2200" dirty="0"/>
              <a:t> </a:t>
            </a:r>
            <a:r>
              <a:rPr lang="en-US" sz="2200" dirty="0" err="1"/>
              <a:t>kĩ</a:t>
            </a:r>
            <a:r>
              <a:rPr lang="en-US" sz="2200" dirty="0"/>
              <a:t> </a:t>
            </a:r>
            <a:r>
              <a:rPr lang="en-US" sz="2200" dirty="0" err="1"/>
              <a:t>thuật</a:t>
            </a:r>
            <a:r>
              <a:rPr lang="en-US" sz="2200" dirty="0"/>
              <a:t>, </a:t>
            </a:r>
            <a:r>
              <a:rPr lang="en-US" sz="2200" dirty="0" err="1"/>
              <a:t>gồm</a:t>
            </a:r>
            <a:r>
              <a:rPr lang="en-US" sz="2200" dirty="0"/>
              <a:t>: </a:t>
            </a:r>
            <a:r>
              <a:rPr lang="en-US" sz="2200" dirty="0" err="1"/>
              <a:t>bài</a:t>
            </a:r>
            <a:r>
              <a:rPr lang="en-US" sz="2200" dirty="0"/>
              <a:t> 7, 8 </a:t>
            </a:r>
            <a:r>
              <a:rPr lang="en-US" sz="2200" dirty="0" err="1"/>
              <a:t>và</a:t>
            </a:r>
            <a:r>
              <a:rPr lang="en-US" sz="2200" dirty="0"/>
              <a:t> </a:t>
            </a:r>
            <a:r>
              <a:rPr lang="en-US" sz="2200" dirty="0" err="1"/>
              <a:t>bài</a:t>
            </a:r>
            <a:r>
              <a:rPr lang="en-US" sz="2200" dirty="0"/>
              <a:t> 9.</a:t>
            </a:r>
          </a:p>
          <a:p>
            <a:pPr marL="0" indent="0" algn="just">
              <a:buNone/>
            </a:pPr>
            <a:r>
              <a:rPr lang="en-US" sz="2200" dirty="0"/>
              <a:t>   </a:t>
            </a:r>
            <a:r>
              <a:rPr lang="en-US" sz="2200" dirty="0" err="1"/>
              <a:t>Mỗi</a:t>
            </a:r>
            <a:r>
              <a:rPr lang="en-US" sz="2200" dirty="0"/>
              <a:t> </a:t>
            </a:r>
            <a:r>
              <a:rPr lang="en-US" sz="2200" dirty="0" err="1"/>
              <a:t>nhóm</a:t>
            </a:r>
            <a:r>
              <a:rPr lang="en-US" sz="2200" dirty="0"/>
              <a:t> </a:t>
            </a:r>
            <a:r>
              <a:rPr lang="en-US" sz="2200" dirty="0" err="1"/>
              <a:t>bài</a:t>
            </a:r>
            <a:r>
              <a:rPr lang="en-US" sz="2200" dirty="0"/>
              <a:t> </a:t>
            </a:r>
            <a:r>
              <a:rPr lang="en-US" sz="2200" dirty="0" err="1"/>
              <a:t>có</a:t>
            </a:r>
            <a:r>
              <a:rPr lang="en-US" sz="2200" dirty="0"/>
              <a:t> </a:t>
            </a:r>
            <a:r>
              <a:rPr lang="en-US" sz="2200" dirty="0" err="1"/>
              <a:t>đặc</a:t>
            </a:r>
            <a:r>
              <a:rPr lang="en-US" sz="2200" dirty="0"/>
              <a:t> </a:t>
            </a:r>
            <a:r>
              <a:rPr lang="en-US" sz="2200" dirty="0" err="1"/>
              <a:t>điểm</a:t>
            </a:r>
            <a:r>
              <a:rPr lang="en-US" sz="2200" dirty="0"/>
              <a:t> </a:t>
            </a:r>
            <a:r>
              <a:rPr lang="en-US" sz="2200" dirty="0" err="1"/>
              <a:t>nội</a:t>
            </a:r>
            <a:r>
              <a:rPr lang="en-US" sz="2200" dirty="0"/>
              <a:t> dung </a:t>
            </a:r>
            <a:r>
              <a:rPr lang="en-US" sz="2200" dirty="0" err="1"/>
              <a:t>kiến</a:t>
            </a:r>
            <a:r>
              <a:rPr lang="en-US" sz="2200" dirty="0"/>
              <a:t> </a:t>
            </a:r>
            <a:r>
              <a:rPr lang="en-US" sz="2200" dirty="0" err="1"/>
              <a:t>thức</a:t>
            </a:r>
            <a:r>
              <a:rPr lang="en-US" sz="2200" dirty="0"/>
              <a:t> </a:t>
            </a:r>
            <a:r>
              <a:rPr lang="en-US" sz="2200" dirty="0" err="1"/>
              <a:t>khác</a:t>
            </a:r>
            <a:r>
              <a:rPr lang="en-US" sz="2200" dirty="0"/>
              <a:t> </a:t>
            </a:r>
            <a:r>
              <a:rPr lang="en-US" sz="2200" dirty="0" err="1"/>
              <a:t>nhau</a:t>
            </a:r>
            <a:r>
              <a:rPr lang="en-US" sz="2200" dirty="0"/>
              <a:t> </a:t>
            </a:r>
            <a:r>
              <a:rPr lang="en-US" sz="2200" dirty="0" err="1"/>
              <a:t>nên</a:t>
            </a:r>
            <a:r>
              <a:rPr lang="en-US" sz="2200" dirty="0"/>
              <a:t> </a:t>
            </a:r>
            <a:r>
              <a:rPr lang="en-US" sz="2200" dirty="0" err="1"/>
              <a:t>phương</a:t>
            </a:r>
            <a:r>
              <a:rPr lang="en-US" sz="2200" dirty="0"/>
              <a:t> </a:t>
            </a:r>
            <a:r>
              <a:rPr lang="en-US" sz="2200" dirty="0" err="1"/>
              <a:t>pháp</a:t>
            </a:r>
            <a:r>
              <a:rPr lang="en-US" sz="2200" dirty="0"/>
              <a:t> </a:t>
            </a:r>
            <a:r>
              <a:rPr lang="en-US" sz="2200" dirty="0" err="1"/>
              <a:t>tổ</a:t>
            </a:r>
            <a:r>
              <a:rPr lang="en-US" sz="2200" dirty="0"/>
              <a:t> </a:t>
            </a:r>
            <a:r>
              <a:rPr lang="en-US" sz="2200" dirty="0" err="1"/>
              <a:t>chức</a:t>
            </a:r>
            <a:r>
              <a:rPr lang="en-US" sz="2200" dirty="0"/>
              <a:t> </a:t>
            </a:r>
            <a:r>
              <a:rPr lang="en-US" sz="2200" dirty="0" err="1"/>
              <a:t>dạy</a:t>
            </a:r>
            <a:r>
              <a:rPr lang="en-US" sz="2200" dirty="0"/>
              <a:t> </a:t>
            </a:r>
            <a:r>
              <a:rPr lang="en-US" sz="2200" dirty="0" err="1"/>
              <a:t>học</a:t>
            </a:r>
            <a:r>
              <a:rPr lang="en-US" sz="2200" dirty="0"/>
              <a:t> </a:t>
            </a:r>
            <a:r>
              <a:rPr lang="en-US" sz="2200" dirty="0" err="1"/>
              <a:t>cũng</a:t>
            </a:r>
            <a:r>
              <a:rPr lang="en-US" sz="2200" dirty="0"/>
              <a:t> </a:t>
            </a:r>
            <a:r>
              <a:rPr lang="en-US" sz="2200" dirty="0" err="1"/>
              <a:t>có</a:t>
            </a:r>
            <a:r>
              <a:rPr lang="en-US" sz="2200" dirty="0"/>
              <a:t> </a:t>
            </a:r>
            <a:r>
              <a:rPr lang="en-US" sz="2200" dirty="0" err="1"/>
              <a:t>những</a:t>
            </a:r>
            <a:r>
              <a:rPr lang="en-US" sz="2200" dirty="0"/>
              <a:t> </a:t>
            </a:r>
            <a:r>
              <a:rPr lang="en-US" sz="2200" dirty="0" err="1"/>
              <a:t>điểm</a:t>
            </a:r>
            <a:r>
              <a:rPr lang="en-US" sz="2200" dirty="0"/>
              <a:t> </a:t>
            </a:r>
            <a:r>
              <a:rPr lang="en-US" sz="2200" dirty="0" err="1"/>
              <a:t>khác</a:t>
            </a:r>
            <a:r>
              <a:rPr lang="en-US" sz="2200" dirty="0"/>
              <a:t> </a:t>
            </a:r>
            <a:r>
              <a:rPr lang="en-US" sz="2200" dirty="0" err="1"/>
              <a:t>nhau</a:t>
            </a:r>
            <a:r>
              <a:rPr lang="en-US" sz="2200" dirty="0"/>
              <a:t>. </a:t>
            </a:r>
            <a:r>
              <a:rPr lang="en-US" sz="2200" dirty="0" err="1"/>
              <a:t>Trong</a:t>
            </a:r>
            <a:r>
              <a:rPr lang="en-US" sz="2200" dirty="0"/>
              <a:t> </a:t>
            </a:r>
            <a:r>
              <a:rPr lang="en-US" sz="2200" dirty="0" err="1"/>
              <a:t>đó</a:t>
            </a:r>
            <a:r>
              <a:rPr lang="en-US" sz="2200" dirty="0"/>
              <a:t>, </a:t>
            </a:r>
            <a:r>
              <a:rPr lang="en-US" sz="2200" dirty="0" err="1"/>
              <a:t>các</a:t>
            </a:r>
            <a:r>
              <a:rPr lang="en-US" sz="2200" dirty="0"/>
              <a:t> </a:t>
            </a:r>
            <a:r>
              <a:rPr lang="en-US" sz="2200" dirty="0" err="1"/>
              <a:t>bài</a:t>
            </a:r>
            <a:r>
              <a:rPr lang="en-US" sz="2200" dirty="0"/>
              <a:t> </a:t>
            </a:r>
            <a:r>
              <a:rPr lang="en-US" sz="2200" dirty="0" err="1"/>
              <a:t>thuộc</a:t>
            </a:r>
            <a:r>
              <a:rPr lang="en-US" sz="2200" dirty="0"/>
              <a:t> </a:t>
            </a:r>
            <a:r>
              <a:rPr lang="en-US" sz="2200" dirty="0" err="1"/>
              <a:t>nhóm</a:t>
            </a:r>
            <a:r>
              <a:rPr lang="en-US" sz="2200" dirty="0"/>
              <a:t> 3 </a:t>
            </a:r>
            <a:r>
              <a:rPr lang="en-US" sz="2200" dirty="0" err="1"/>
              <a:t>có</a:t>
            </a:r>
            <a:r>
              <a:rPr lang="en-US" sz="2200" dirty="0"/>
              <a:t> </a:t>
            </a:r>
            <a:r>
              <a:rPr lang="en-US" sz="2200" dirty="0" err="1"/>
              <a:t>nội</a:t>
            </a:r>
            <a:r>
              <a:rPr lang="en-US" sz="2200" dirty="0"/>
              <a:t> dung </a:t>
            </a:r>
            <a:r>
              <a:rPr lang="en-US" sz="2200" dirty="0" err="1"/>
              <a:t>và</a:t>
            </a:r>
            <a:r>
              <a:rPr lang="en-US" sz="2200" dirty="0"/>
              <a:t> </a:t>
            </a:r>
            <a:r>
              <a:rPr lang="en-US" sz="2200" dirty="0" err="1"/>
              <a:t>phương</a:t>
            </a:r>
            <a:r>
              <a:rPr lang="en-US" sz="2200" dirty="0"/>
              <a:t> </a:t>
            </a:r>
            <a:r>
              <a:rPr lang="en-US" sz="2200" dirty="0" err="1"/>
              <a:t>pháp</a:t>
            </a:r>
            <a:r>
              <a:rPr lang="en-US" sz="2200" dirty="0"/>
              <a:t> </a:t>
            </a:r>
            <a:r>
              <a:rPr lang="en-US" sz="2200" dirty="0" err="1"/>
              <a:t>dạy</a:t>
            </a:r>
            <a:r>
              <a:rPr lang="en-US" sz="2200" dirty="0"/>
              <a:t> </a:t>
            </a:r>
            <a:r>
              <a:rPr lang="en-US" sz="2200" dirty="0" err="1"/>
              <a:t>học</a:t>
            </a:r>
            <a:r>
              <a:rPr lang="en-US" sz="2200" dirty="0"/>
              <a:t> </a:t>
            </a:r>
            <a:r>
              <a:rPr lang="en-US" sz="2200" dirty="0" err="1"/>
              <a:t>tương</a:t>
            </a:r>
            <a:r>
              <a:rPr lang="en-US" sz="2200" dirty="0"/>
              <a:t> </a:t>
            </a:r>
            <a:r>
              <a:rPr lang="en-US" sz="2200" dirty="0" err="1"/>
              <a:t>tự</a:t>
            </a:r>
            <a:r>
              <a:rPr lang="en-US" sz="2200" dirty="0"/>
              <a:t> </a:t>
            </a:r>
            <a:r>
              <a:rPr lang="en-US" sz="2200" dirty="0" err="1"/>
              <a:t>như</a:t>
            </a:r>
            <a:r>
              <a:rPr lang="en-US" sz="2200" dirty="0"/>
              <a:t> </a:t>
            </a:r>
            <a:r>
              <a:rPr lang="en-US" sz="2200" dirty="0" err="1"/>
              <a:t>dạy</a:t>
            </a:r>
            <a:r>
              <a:rPr lang="en-US" sz="2200" dirty="0"/>
              <a:t> </a:t>
            </a:r>
            <a:r>
              <a:rPr lang="en-US" sz="2200" dirty="0" err="1"/>
              <a:t>học</a:t>
            </a:r>
            <a:r>
              <a:rPr lang="en-US" sz="2200" dirty="0"/>
              <a:t> </a:t>
            </a:r>
            <a:r>
              <a:rPr lang="en-US" sz="2200" dirty="0" err="1"/>
              <a:t>Thủ</a:t>
            </a:r>
            <a:r>
              <a:rPr lang="en-US" sz="2200" dirty="0"/>
              <a:t> </a:t>
            </a:r>
            <a:r>
              <a:rPr lang="en-US" sz="2200" dirty="0" err="1"/>
              <a:t>công</a:t>
            </a:r>
            <a:r>
              <a:rPr lang="en-US" sz="2200" dirty="0"/>
              <a:t> </a:t>
            </a:r>
            <a:r>
              <a:rPr lang="en-US" sz="2200" dirty="0" err="1"/>
              <a:t>trong</a:t>
            </a:r>
            <a:r>
              <a:rPr lang="en-US" sz="2200" dirty="0"/>
              <a:t> </a:t>
            </a:r>
            <a:r>
              <a:rPr lang="en-US" sz="2200" dirty="0" err="1"/>
              <a:t>chương</a:t>
            </a:r>
            <a:r>
              <a:rPr lang="en-US" sz="2200" dirty="0"/>
              <a:t> </a:t>
            </a:r>
            <a:r>
              <a:rPr lang="en-US" sz="2200" dirty="0" err="1"/>
              <a:t>trình</a:t>
            </a:r>
            <a:r>
              <a:rPr lang="en-US" sz="2200" dirty="0"/>
              <a:t> 2006.</a:t>
            </a:r>
          </a:p>
        </p:txBody>
      </p:sp>
    </p:spTree>
    <p:extLst>
      <p:ext uri="{BB962C8B-B14F-4D97-AF65-F5344CB8AC3E}">
        <p14:creationId xmlns:p14="http://schemas.microsoft.com/office/powerpoint/2010/main" val="6201310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172" y="974160"/>
            <a:ext cx="6539765" cy="519194"/>
          </a:xfrm>
        </p:spPr>
        <p:txBody>
          <a:bodyPr/>
          <a:lstStyle/>
          <a:p>
            <a:pPr algn="ctr"/>
            <a:r>
              <a:rPr lang="en-US" sz="2700" b="1" dirty="0" err="1"/>
              <a:t>Tổ</a:t>
            </a:r>
            <a:r>
              <a:rPr lang="en-US" sz="2700" b="1" dirty="0"/>
              <a:t> </a:t>
            </a:r>
            <a:r>
              <a:rPr lang="en-US" sz="2700" b="1" dirty="0" err="1"/>
              <a:t>chức</a:t>
            </a:r>
            <a:r>
              <a:rPr lang="en-US" sz="2700" b="1" dirty="0"/>
              <a:t> </a:t>
            </a:r>
            <a:r>
              <a:rPr lang="en-US" sz="2700" b="1" dirty="0" err="1"/>
              <a:t>dạy</a:t>
            </a:r>
            <a:r>
              <a:rPr lang="en-US" sz="2700" b="1" dirty="0"/>
              <a:t> </a:t>
            </a:r>
            <a:r>
              <a:rPr lang="en-US" sz="2700" b="1" dirty="0" err="1"/>
              <a:t>học</a:t>
            </a:r>
            <a:r>
              <a:rPr lang="en-US" sz="2700" b="1" dirty="0"/>
              <a:t> </a:t>
            </a:r>
            <a:r>
              <a:rPr lang="en-US" sz="2700" b="1" dirty="0" err="1"/>
              <a:t>các</a:t>
            </a:r>
            <a:r>
              <a:rPr lang="en-US" sz="2700" b="1" dirty="0"/>
              <a:t> </a:t>
            </a:r>
            <a:r>
              <a:rPr lang="en-US" sz="2700" b="1" dirty="0" err="1"/>
              <a:t>bài</a:t>
            </a:r>
            <a:r>
              <a:rPr lang="en-US" sz="2700" b="1" dirty="0"/>
              <a:t> </a:t>
            </a:r>
            <a:r>
              <a:rPr lang="en-US" sz="2700" b="1" dirty="0" err="1"/>
              <a:t>nhóm</a:t>
            </a:r>
            <a:r>
              <a:rPr lang="en-US" sz="2700" b="1" dirty="0"/>
              <a:t> 1</a:t>
            </a:r>
          </a:p>
        </p:txBody>
      </p:sp>
      <p:sp>
        <p:nvSpPr>
          <p:cNvPr id="3" name="Content Placeholder 2"/>
          <p:cNvSpPr>
            <a:spLocks noGrp="1"/>
          </p:cNvSpPr>
          <p:nvPr>
            <p:ph idx="1"/>
          </p:nvPr>
        </p:nvSpPr>
        <p:spPr/>
        <p:txBody>
          <a:bodyPr/>
          <a:lstStyle/>
          <a:p>
            <a:pPr marL="0" indent="0" algn="just">
              <a:buNone/>
            </a:pPr>
            <a:r>
              <a:rPr lang="en-US" sz="1950" dirty="0" err="1"/>
              <a:t>Nội</a:t>
            </a:r>
            <a:r>
              <a:rPr lang="en-US" sz="1950" dirty="0"/>
              <a:t> dung:</a:t>
            </a:r>
          </a:p>
          <a:p>
            <a:pPr algn="just">
              <a:buFontTx/>
              <a:buChar char="-"/>
            </a:pPr>
            <a:r>
              <a:rPr lang="en-US" sz="1950" dirty="0" err="1"/>
              <a:t>Nhận</a:t>
            </a:r>
            <a:r>
              <a:rPr lang="en-US" sz="1950" dirty="0"/>
              <a:t> </a:t>
            </a:r>
            <a:r>
              <a:rPr lang="en-US" sz="1950" dirty="0" err="1"/>
              <a:t>biết</a:t>
            </a:r>
            <a:r>
              <a:rPr lang="en-US" sz="1950" dirty="0"/>
              <a:t> </a:t>
            </a:r>
            <a:r>
              <a:rPr lang="en-US" sz="1950" dirty="0" err="1"/>
              <a:t>đối</a:t>
            </a:r>
            <a:r>
              <a:rPr lang="en-US" sz="1950" dirty="0"/>
              <a:t> </a:t>
            </a:r>
            <a:r>
              <a:rPr lang="en-US" sz="1950" dirty="0" err="1"/>
              <a:t>tượng</a:t>
            </a:r>
            <a:r>
              <a:rPr lang="en-US" sz="1950" dirty="0"/>
              <a:t> </a:t>
            </a:r>
            <a:r>
              <a:rPr lang="en-US" sz="1950" dirty="0" err="1"/>
              <a:t>tự</a:t>
            </a:r>
            <a:r>
              <a:rPr lang="en-US" sz="1950" dirty="0"/>
              <a:t> </a:t>
            </a:r>
            <a:r>
              <a:rPr lang="en-US" sz="1950" dirty="0" err="1"/>
              <a:t>nhiên</a:t>
            </a:r>
            <a:r>
              <a:rPr lang="en-US" sz="1950" dirty="0"/>
              <a:t> </a:t>
            </a:r>
            <a:r>
              <a:rPr lang="en-US" sz="1950" dirty="0" err="1"/>
              <a:t>và</a:t>
            </a:r>
            <a:r>
              <a:rPr lang="en-US" sz="1950" dirty="0"/>
              <a:t> </a:t>
            </a:r>
            <a:r>
              <a:rPr lang="en-US" sz="1950" dirty="0" err="1"/>
              <a:t>sản</a:t>
            </a:r>
            <a:r>
              <a:rPr lang="en-US" sz="1950" dirty="0"/>
              <a:t> </a:t>
            </a:r>
            <a:r>
              <a:rPr lang="en-US" sz="1950" dirty="0" err="1"/>
              <a:t>phẩm</a:t>
            </a:r>
            <a:r>
              <a:rPr lang="en-US" sz="1950" dirty="0"/>
              <a:t> </a:t>
            </a:r>
            <a:r>
              <a:rPr lang="en-US" sz="1950" dirty="0" err="1"/>
              <a:t>công</a:t>
            </a:r>
            <a:r>
              <a:rPr lang="en-US" sz="1950" dirty="0"/>
              <a:t> </a:t>
            </a:r>
            <a:r>
              <a:rPr lang="en-US" sz="1950" dirty="0" err="1"/>
              <a:t>nghệ</a:t>
            </a:r>
            <a:endParaRPr lang="en-US" sz="1950" dirty="0"/>
          </a:p>
          <a:p>
            <a:pPr algn="just">
              <a:buFontTx/>
              <a:buChar char="-"/>
            </a:pPr>
            <a:r>
              <a:rPr lang="en-US" sz="1950" dirty="0" err="1"/>
              <a:t>Tác</a:t>
            </a:r>
            <a:r>
              <a:rPr lang="en-US" sz="1950" dirty="0"/>
              <a:t> </a:t>
            </a:r>
            <a:r>
              <a:rPr lang="en-US" sz="1950" dirty="0" err="1"/>
              <a:t>dụng</a:t>
            </a:r>
            <a:r>
              <a:rPr lang="en-US" sz="1950" dirty="0"/>
              <a:t> </a:t>
            </a:r>
            <a:r>
              <a:rPr lang="en-US" sz="1950" dirty="0" err="1"/>
              <a:t>sản</a:t>
            </a:r>
            <a:r>
              <a:rPr lang="en-US" sz="1950" dirty="0"/>
              <a:t> </a:t>
            </a:r>
            <a:r>
              <a:rPr lang="en-US" sz="1950" dirty="0" err="1"/>
              <a:t>phẩm</a:t>
            </a:r>
            <a:r>
              <a:rPr lang="en-US" sz="1950" dirty="0"/>
              <a:t> </a:t>
            </a:r>
            <a:r>
              <a:rPr lang="en-US" sz="1950" dirty="0" err="1"/>
              <a:t>công</a:t>
            </a:r>
            <a:r>
              <a:rPr lang="en-US" sz="1950" dirty="0"/>
              <a:t> </a:t>
            </a:r>
            <a:r>
              <a:rPr lang="en-US" sz="1950" dirty="0" err="1"/>
              <a:t>nghệ</a:t>
            </a:r>
            <a:r>
              <a:rPr lang="en-US" sz="1950" dirty="0"/>
              <a:t> </a:t>
            </a:r>
            <a:r>
              <a:rPr lang="en-US" sz="1950" dirty="0" err="1"/>
              <a:t>trong</a:t>
            </a:r>
            <a:r>
              <a:rPr lang="en-US" sz="1950" dirty="0"/>
              <a:t> </a:t>
            </a:r>
            <a:r>
              <a:rPr lang="en-US" sz="1950" dirty="0" err="1"/>
              <a:t>gia</a:t>
            </a:r>
            <a:r>
              <a:rPr lang="en-US" sz="1950" dirty="0"/>
              <a:t> </a:t>
            </a:r>
            <a:r>
              <a:rPr lang="en-US" sz="1950" dirty="0" err="1"/>
              <a:t>đình</a:t>
            </a:r>
            <a:endParaRPr lang="en-US" sz="1950" dirty="0"/>
          </a:p>
          <a:p>
            <a:pPr algn="just">
              <a:buFontTx/>
              <a:buChar char="-"/>
            </a:pPr>
            <a:r>
              <a:rPr lang="en-US" sz="1950" dirty="0" err="1"/>
              <a:t>Sử</a:t>
            </a:r>
            <a:r>
              <a:rPr lang="en-US" sz="1950" dirty="0"/>
              <a:t> </a:t>
            </a:r>
            <a:r>
              <a:rPr lang="en-US" sz="1950" dirty="0" err="1"/>
              <a:t>dụng</a:t>
            </a:r>
            <a:r>
              <a:rPr lang="en-US" sz="1950" dirty="0"/>
              <a:t> </a:t>
            </a:r>
            <a:r>
              <a:rPr lang="en-US" sz="1950" dirty="0" err="1"/>
              <a:t>sản</a:t>
            </a:r>
            <a:r>
              <a:rPr lang="en-US" sz="1950" dirty="0"/>
              <a:t> </a:t>
            </a:r>
            <a:r>
              <a:rPr lang="en-US" sz="1950" dirty="0" err="1"/>
              <a:t>phẩm</a:t>
            </a:r>
            <a:r>
              <a:rPr lang="en-US" sz="1950" dirty="0"/>
              <a:t> </a:t>
            </a:r>
            <a:r>
              <a:rPr lang="en-US" sz="1950" dirty="0" err="1"/>
              <a:t>công</a:t>
            </a:r>
            <a:r>
              <a:rPr lang="en-US" sz="1950" dirty="0"/>
              <a:t> </a:t>
            </a:r>
            <a:r>
              <a:rPr lang="en-US" sz="1950" dirty="0" err="1"/>
              <a:t>nghệ</a:t>
            </a:r>
            <a:r>
              <a:rPr lang="en-US" sz="1950" dirty="0"/>
              <a:t> </a:t>
            </a:r>
            <a:r>
              <a:rPr lang="en-US" sz="1950" dirty="0" err="1"/>
              <a:t>trong</a:t>
            </a:r>
            <a:r>
              <a:rPr lang="en-US" sz="1950" dirty="0"/>
              <a:t> </a:t>
            </a:r>
            <a:r>
              <a:rPr lang="en-US" sz="1950" dirty="0" err="1"/>
              <a:t>gia</a:t>
            </a:r>
            <a:r>
              <a:rPr lang="en-US" sz="1950" dirty="0"/>
              <a:t> </a:t>
            </a:r>
            <a:r>
              <a:rPr lang="en-US" sz="1950" dirty="0" err="1"/>
              <a:t>đình</a:t>
            </a:r>
            <a:r>
              <a:rPr lang="en-US" sz="1950" dirty="0"/>
              <a:t> </a:t>
            </a:r>
            <a:r>
              <a:rPr lang="en-US" sz="1950" dirty="0" err="1"/>
              <a:t>đúng</a:t>
            </a:r>
            <a:r>
              <a:rPr lang="en-US" sz="1950" dirty="0"/>
              <a:t> </a:t>
            </a:r>
            <a:r>
              <a:rPr lang="en-US" sz="1950" dirty="0" err="1"/>
              <a:t>cách</a:t>
            </a:r>
            <a:r>
              <a:rPr lang="en-US" sz="1950" dirty="0"/>
              <a:t>, </a:t>
            </a:r>
            <a:r>
              <a:rPr lang="en-US" sz="1950" dirty="0" err="1"/>
              <a:t>tiết</a:t>
            </a:r>
            <a:r>
              <a:rPr lang="en-US" sz="1950" dirty="0"/>
              <a:t> </a:t>
            </a:r>
            <a:r>
              <a:rPr lang="en-US" sz="1950" dirty="0" err="1"/>
              <a:t>kiệm</a:t>
            </a:r>
            <a:r>
              <a:rPr lang="en-US" sz="1950" dirty="0"/>
              <a:t> </a:t>
            </a:r>
            <a:r>
              <a:rPr lang="en-US" sz="1950" dirty="0" err="1"/>
              <a:t>và</a:t>
            </a:r>
            <a:r>
              <a:rPr lang="en-US" sz="1950" dirty="0"/>
              <a:t> an </a:t>
            </a:r>
            <a:r>
              <a:rPr lang="en-US" sz="1950" dirty="0" err="1"/>
              <a:t>toàn</a:t>
            </a:r>
            <a:r>
              <a:rPr lang="en-US" sz="1950" dirty="0"/>
              <a:t>.</a:t>
            </a:r>
          </a:p>
          <a:p>
            <a:pPr marL="0" indent="0" algn="just">
              <a:buNone/>
            </a:pPr>
            <a:r>
              <a:rPr lang="en-US" sz="1950" dirty="0" err="1"/>
              <a:t>Lưu</a:t>
            </a:r>
            <a:r>
              <a:rPr lang="en-US" sz="1950" dirty="0"/>
              <a:t> ý </a:t>
            </a:r>
            <a:r>
              <a:rPr lang="en-US" sz="1950" dirty="0" err="1"/>
              <a:t>về</a:t>
            </a:r>
            <a:r>
              <a:rPr lang="en-US" sz="1950" dirty="0"/>
              <a:t> </a:t>
            </a:r>
            <a:r>
              <a:rPr lang="en-US" sz="1950" dirty="0" err="1"/>
              <a:t>tổ</a:t>
            </a:r>
            <a:r>
              <a:rPr lang="en-US" sz="1950" dirty="0"/>
              <a:t> </a:t>
            </a:r>
            <a:r>
              <a:rPr lang="en-US" sz="1950" dirty="0" err="1"/>
              <a:t>chức</a:t>
            </a:r>
            <a:r>
              <a:rPr lang="en-US" sz="1950" dirty="0"/>
              <a:t> </a:t>
            </a:r>
            <a:r>
              <a:rPr lang="en-US" sz="1950" dirty="0" err="1"/>
              <a:t>dạy</a:t>
            </a:r>
            <a:r>
              <a:rPr lang="en-US" sz="1950" dirty="0"/>
              <a:t> </a:t>
            </a:r>
            <a:r>
              <a:rPr lang="en-US" sz="1950" dirty="0" err="1"/>
              <a:t>học</a:t>
            </a:r>
            <a:r>
              <a:rPr lang="en-US" sz="1950" dirty="0"/>
              <a:t>:</a:t>
            </a:r>
          </a:p>
          <a:p>
            <a:pPr algn="just">
              <a:buFontTx/>
              <a:buChar char="-"/>
            </a:pPr>
            <a:r>
              <a:rPr lang="en-US" sz="1950" dirty="0" err="1"/>
              <a:t>Giúp</a:t>
            </a:r>
            <a:r>
              <a:rPr lang="en-US" sz="1950" dirty="0"/>
              <a:t> </a:t>
            </a:r>
            <a:r>
              <a:rPr lang="en-US" sz="1950" dirty="0" err="1"/>
              <a:t>học</a:t>
            </a:r>
            <a:r>
              <a:rPr lang="en-US" sz="1950" dirty="0"/>
              <a:t> </a:t>
            </a:r>
            <a:r>
              <a:rPr lang="en-US" sz="1950" dirty="0" err="1"/>
              <a:t>sinh</a:t>
            </a:r>
            <a:r>
              <a:rPr lang="en-US" sz="1950" dirty="0"/>
              <a:t> </a:t>
            </a:r>
            <a:r>
              <a:rPr lang="en-US" sz="1950" dirty="0" err="1"/>
              <a:t>nắm</a:t>
            </a:r>
            <a:r>
              <a:rPr lang="en-US" sz="1950" dirty="0"/>
              <a:t> </a:t>
            </a:r>
            <a:r>
              <a:rPr lang="en-US" sz="1950" dirty="0" err="1"/>
              <a:t>chắc</a:t>
            </a:r>
            <a:r>
              <a:rPr lang="en-US" sz="1950" dirty="0"/>
              <a:t> </a:t>
            </a:r>
            <a:r>
              <a:rPr lang="en-US" sz="1950" dirty="0" err="1"/>
              <a:t>khái</a:t>
            </a:r>
            <a:r>
              <a:rPr lang="en-US" sz="1950" dirty="0"/>
              <a:t> </a:t>
            </a:r>
            <a:r>
              <a:rPr lang="en-US" sz="1950" dirty="0" err="1"/>
              <a:t>niệm</a:t>
            </a:r>
            <a:r>
              <a:rPr lang="en-US" sz="1950" dirty="0"/>
              <a:t> </a:t>
            </a:r>
            <a:r>
              <a:rPr lang="en-US" sz="1950" dirty="0" err="1"/>
              <a:t>về</a:t>
            </a:r>
            <a:r>
              <a:rPr lang="en-US" sz="1950" dirty="0"/>
              <a:t> </a:t>
            </a:r>
            <a:r>
              <a:rPr lang="en-US" sz="1950" dirty="0" err="1"/>
              <a:t>đối</a:t>
            </a:r>
            <a:r>
              <a:rPr lang="en-US" sz="1950" dirty="0"/>
              <a:t> </a:t>
            </a:r>
            <a:r>
              <a:rPr lang="en-US" sz="1950" dirty="0" err="1"/>
              <a:t>tượng</a:t>
            </a:r>
            <a:r>
              <a:rPr lang="en-US" sz="1950" dirty="0"/>
              <a:t> </a:t>
            </a:r>
            <a:r>
              <a:rPr lang="en-US" sz="1950" dirty="0" err="1"/>
              <a:t>tự</a:t>
            </a:r>
            <a:r>
              <a:rPr lang="en-US" sz="1950" dirty="0"/>
              <a:t> </a:t>
            </a:r>
            <a:r>
              <a:rPr lang="en-US" sz="1950" dirty="0" err="1"/>
              <a:t>nhiên</a:t>
            </a:r>
            <a:r>
              <a:rPr lang="en-US" sz="1950" dirty="0"/>
              <a:t> </a:t>
            </a:r>
            <a:r>
              <a:rPr lang="en-US" sz="1950" dirty="0" err="1"/>
              <a:t>và</a:t>
            </a:r>
            <a:r>
              <a:rPr lang="en-US" sz="1950" dirty="0"/>
              <a:t> </a:t>
            </a:r>
            <a:r>
              <a:rPr lang="en-US" sz="1950" dirty="0" err="1"/>
              <a:t>sản</a:t>
            </a:r>
            <a:r>
              <a:rPr lang="en-US" sz="1950" dirty="0"/>
              <a:t> </a:t>
            </a:r>
            <a:r>
              <a:rPr lang="en-US" sz="1950" dirty="0" err="1"/>
              <a:t>phẩm</a:t>
            </a:r>
            <a:r>
              <a:rPr lang="en-US" sz="1950" dirty="0"/>
              <a:t> </a:t>
            </a:r>
            <a:r>
              <a:rPr lang="en-US" sz="1950" dirty="0" err="1"/>
              <a:t>công</a:t>
            </a:r>
            <a:r>
              <a:rPr lang="en-US" sz="1950" dirty="0"/>
              <a:t> </a:t>
            </a:r>
            <a:r>
              <a:rPr lang="en-US" sz="1950" dirty="0" err="1"/>
              <a:t>nghệ</a:t>
            </a:r>
            <a:r>
              <a:rPr lang="en-US" sz="1950" dirty="0"/>
              <a:t>.</a:t>
            </a:r>
          </a:p>
          <a:p>
            <a:pPr algn="just">
              <a:buFontTx/>
              <a:buChar char="-"/>
            </a:pPr>
            <a:r>
              <a:rPr lang="en-US" sz="1950" dirty="0" err="1"/>
              <a:t>Giáo</a:t>
            </a:r>
            <a:r>
              <a:rPr lang="en-US" sz="1950" dirty="0"/>
              <a:t> </a:t>
            </a:r>
            <a:r>
              <a:rPr lang="en-US" sz="1950" dirty="0" err="1"/>
              <a:t>dục</a:t>
            </a:r>
            <a:r>
              <a:rPr lang="en-US" sz="1950" dirty="0"/>
              <a:t> </a:t>
            </a:r>
            <a:r>
              <a:rPr lang="en-US" sz="1950" dirty="0" err="1"/>
              <a:t>học</a:t>
            </a:r>
            <a:r>
              <a:rPr lang="en-US" sz="1950" dirty="0"/>
              <a:t> </a:t>
            </a:r>
            <a:r>
              <a:rPr lang="en-US" sz="1950" dirty="0" err="1"/>
              <a:t>sinh</a:t>
            </a:r>
            <a:r>
              <a:rPr lang="en-US" sz="1950" dirty="0"/>
              <a:t> </a:t>
            </a:r>
            <a:r>
              <a:rPr lang="en-US" sz="1950" dirty="0" err="1"/>
              <a:t>sử</a:t>
            </a:r>
            <a:r>
              <a:rPr lang="en-US" sz="1950" dirty="0"/>
              <a:t> </a:t>
            </a:r>
            <a:r>
              <a:rPr lang="en-US" sz="1950" dirty="0" err="1"/>
              <a:t>dụng</a:t>
            </a:r>
            <a:r>
              <a:rPr lang="en-US" sz="1950" dirty="0"/>
              <a:t> </a:t>
            </a:r>
            <a:r>
              <a:rPr lang="en-US" sz="1950" dirty="0" err="1"/>
              <a:t>sản</a:t>
            </a:r>
            <a:r>
              <a:rPr lang="en-US" sz="1950" dirty="0"/>
              <a:t> </a:t>
            </a:r>
            <a:r>
              <a:rPr lang="en-US" sz="1950" dirty="0" err="1"/>
              <a:t>phẩm</a:t>
            </a:r>
            <a:r>
              <a:rPr lang="en-US" sz="1950" dirty="0"/>
              <a:t> </a:t>
            </a:r>
            <a:r>
              <a:rPr lang="en-US" sz="1950" dirty="0" err="1"/>
              <a:t>công</a:t>
            </a:r>
            <a:r>
              <a:rPr lang="en-US" sz="1950" dirty="0"/>
              <a:t> </a:t>
            </a:r>
            <a:r>
              <a:rPr lang="en-US" sz="1950" dirty="0" err="1"/>
              <a:t>nghệ</a:t>
            </a:r>
            <a:r>
              <a:rPr lang="en-US" sz="1950" dirty="0"/>
              <a:t> </a:t>
            </a:r>
            <a:r>
              <a:rPr lang="en-US" sz="1950" dirty="0" err="1"/>
              <a:t>đúng</a:t>
            </a:r>
            <a:r>
              <a:rPr lang="en-US" sz="1950" dirty="0"/>
              <a:t> </a:t>
            </a:r>
            <a:r>
              <a:rPr lang="en-US" sz="1950" dirty="0" err="1"/>
              <a:t>cách</a:t>
            </a:r>
            <a:r>
              <a:rPr lang="en-US" sz="1950" dirty="0"/>
              <a:t>, </a:t>
            </a:r>
            <a:r>
              <a:rPr lang="en-US" sz="1950" dirty="0" err="1"/>
              <a:t>tiết</a:t>
            </a:r>
            <a:r>
              <a:rPr lang="en-US" sz="1950" dirty="0"/>
              <a:t> </a:t>
            </a:r>
            <a:r>
              <a:rPr lang="en-US" sz="1950" dirty="0" err="1"/>
              <a:t>kiệm</a:t>
            </a:r>
            <a:r>
              <a:rPr lang="en-US" sz="1950" dirty="0"/>
              <a:t> </a:t>
            </a:r>
            <a:r>
              <a:rPr lang="en-US" sz="1950" dirty="0" err="1"/>
              <a:t>và</a:t>
            </a:r>
            <a:r>
              <a:rPr lang="en-US" sz="1950" dirty="0"/>
              <a:t> an </a:t>
            </a:r>
            <a:r>
              <a:rPr lang="en-US" sz="1950" dirty="0" err="1"/>
              <a:t>toàn</a:t>
            </a:r>
            <a:r>
              <a:rPr lang="en-US" sz="1950" dirty="0"/>
              <a:t>.</a:t>
            </a:r>
          </a:p>
          <a:p>
            <a:pPr algn="just">
              <a:buFontTx/>
              <a:buChar char="-"/>
            </a:pPr>
            <a:r>
              <a:rPr lang="en-US" sz="1950" dirty="0" err="1"/>
              <a:t>Hướng</a:t>
            </a:r>
            <a:r>
              <a:rPr lang="en-US" sz="1950" dirty="0"/>
              <a:t> </a:t>
            </a:r>
            <a:r>
              <a:rPr lang="en-US" sz="1950" dirty="0" err="1"/>
              <a:t>dẫn</a:t>
            </a:r>
            <a:r>
              <a:rPr lang="en-US" sz="1950" dirty="0"/>
              <a:t> </a:t>
            </a:r>
            <a:r>
              <a:rPr lang="en-US" sz="1950" dirty="0" err="1"/>
              <a:t>học</a:t>
            </a:r>
            <a:r>
              <a:rPr lang="en-US" sz="1950" dirty="0"/>
              <a:t> </a:t>
            </a:r>
            <a:r>
              <a:rPr lang="en-US" sz="1950" dirty="0" err="1"/>
              <a:t>sinh</a:t>
            </a:r>
            <a:r>
              <a:rPr lang="en-US" sz="1950" dirty="0"/>
              <a:t> </a:t>
            </a:r>
            <a:r>
              <a:rPr lang="en-US" sz="1950" dirty="0" err="1"/>
              <a:t>nhận</a:t>
            </a:r>
            <a:r>
              <a:rPr lang="en-US" sz="1950" dirty="0"/>
              <a:t> </a:t>
            </a:r>
            <a:r>
              <a:rPr lang="en-US" sz="1950" dirty="0" err="1"/>
              <a:t>biết</a:t>
            </a:r>
            <a:r>
              <a:rPr lang="en-US" sz="1950" dirty="0"/>
              <a:t> </a:t>
            </a:r>
            <a:r>
              <a:rPr lang="en-US" sz="1950" dirty="0" err="1"/>
              <a:t>các</a:t>
            </a:r>
            <a:r>
              <a:rPr lang="en-US" sz="1950" dirty="0"/>
              <a:t> </a:t>
            </a:r>
            <a:r>
              <a:rPr lang="en-US" sz="1950" dirty="0" err="1"/>
              <a:t>tình</a:t>
            </a:r>
            <a:r>
              <a:rPr lang="en-US" sz="1950" dirty="0"/>
              <a:t> </a:t>
            </a:r>
            <a:r>
              <a:rPr lang="en-US" sz="1950" dirty="0" err="1"/>
              <a:t>huống</a:t>
            </a:r>
            <a:r>
              <a:rPr lang="en-US" sz="1950" dirty="0"/>
              <a:t> </a:t>
            </a:r>
            <a:r>
              <a:rPr lang="en-US" sz="1950" dirty="0" err="1"/>
              <a:t>không</a:t>
            </a:r>
            <a:r>
              <a:rPr lang="en-US" sz="1950" dirty="0"/>
              <a:t> an </a:t>
            </a:r>
            <a:r>
              <a:rPr lang="en-US" sz="1950" dirty="0" err="1"/>
              <a:t>toàn</a:t>
            </a:r>
            <a:r>
              <a:rPr lang="en-US" sz="1950" dirty="0"/>
              <a:t> </a:t>
            </a:r>
            <a:r>
              <a:rPr lang="en-US" sz="1950" dirty="0" err="1"/>
              <a:t>và</a:t>
            </a:r>
            <a:r>
              <a:rPr lang="en-US" sz="1950" dirty="0"/>
              <a:t> </a:t>
            </a:r>
            <a:r>
              <a:rPr lang="en-US" sz="1950" dirty="0" err="1"/>
              <a:t>cách</a:t>
            </a:r>
            <a:r>
              <a:rPr lang="en-US" sz="1950" dirty="0"/>
              <a:t> </a:t>
            </a:r>
            <a:r>
              <a:rPr lang="en-US" sz="1950" dirty="0" err="1"/>
              <a:t>xử</a:t>
            </a:r>
            <a:r>
              <a:rPr lang="en-US" sz="1950" dirty="0"/>
              <a:t> </a:t>
            </a:r>
            <a:r>
              <a:rPr lang="en-US" sz="1950" dirty="0" err="1"/>
              <a:t>lí</a:t>
            </a:r>
            <a:r>
              <a:rPr lang="en-US" sz="1950" dirty="0"/>
              <a:t>.</a:t>
            </a: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73</a:t>
            </a:fld>
            <a:endParaRPr lang="vi-VN" dirty="0">
              <a:solidFill>
                <a:prstClr val="black"/>
              </a:solidFill>
            </a:endParaRPr>
          </a:p>
        </p:txBody>
      </p:sp>
    </p:spTree>
    <p:extLst>
      <p:ext uri="{BB962C8B-B14F-4D97-AF65-F5344CB8AC3E}">
        <p14:creationId xmlns:p14="http://schemas.microsoft.com/office/powerpoint/2010/main" val="5970502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172" y="974160"/>
            <a:ext cx="6539765" cy="519194"/>
          </a:xfrm>
        </p:spPr>
        <p:txBody>
          <a:bodyPr/>
          <a:lstStyle/>
          <a:p>
            <a:pPr algn="ctr"/>
            <a:r>
              <a:rPr lang="en-US" sz="2700" b="1" dirty="0" err="1"/>
              <a:t>Tổ</a:t>
            </a:r>
            <a:r>
              <a:rPr lang="en-US" sz="2700" b="1" dirty="0"/>
              <a:t> </a:t>
            </a:r>
            <a:r>
              <a:rPr lang="en-US" sz="2700" b="1" dirty="0" err="1"/>
              <a:t>chức</a:t>
            </a:r>
            <a:r>
              <a:rPr lang="en-US" sz="2700" b="1" dirty="0"/>
              <a:t> </a:t>
            </a:r>
            <a:r>
              <a:rPr lang="en-US" sz="2700" b="1" dirty="0" err="1"/>
              <a:t>dạy</a:t>
            </a:r>
            <a:r>
              <a:rPr lang="en-US" sz="2700" b="1" dirty="0"/>
              <a:t> </a:t>
            </a:r>
            <a:r>
              <a:rPr lang="en-US" sz="2700" b="1" dirty="0" err="1"/>
              <a:t>học</a:t>
            </a:r>
            <a:r>
              <a:rPr lang="en-US" sz="2700" b="1" dirty="0"/>
              <a:t> </a:t>
            </a:r>
            <a:r>
              <a:rPr lang="en-US" sz="2700" b="1" dirty="0" err="1"/>
              <a:t>các</a:t>
            </a:r>
            <a:r>
              <a:rPr lang="en-US" sz="2700" b="1" dirty="0"/>
              <a:t> </a:t>
            </a:r>
            <a:r>
              <a:rPr lang="en-US" sz="2700" b="1" dirty="0" err="1"/>
              <a:t>bài</a:t>
            </a:r>
            <a:r>
              <a:rPr lang="en-US" sz="2700" b="1" dirty="0"/>
              <a:t> </a:t>
            </a:r>
            <a:r>
              <a:rPr lang="en-US" sz="2700" b="1" dirty="0" err="1"/>
              <a:t>nhóm</a:t>
            </a:r>
            <a:r>
              <a:rPr lang="en-US" sz="2700" b="1" dirty="0"/>
              <a:t> 2</a:t>
            </a:r>
          </a:p>
        </p:txBody>
      </p:sp>
      <p:sp>
        <p:nvSpPr>
          <p:cNvPr id="3" name="Content Placeholder 2"/>
          <p:cNvSpPr>
            <a:spLocks noGrp="1"/>
          </p:cNvSpPr>
          <p:nvPr>
            <p:ph idx="1"/>
          </p:nvPr>
        </p:nvSpPr>
        <p:spPr>
          <a:xfrm>
            <a:off x="457200" y="1600201"/>
            <a:ext cx="8229600" cy="3657599"/>
          </a:xfrm>
          <a:solidFill>
            <a:schemeClr val="bg1"/>
          </a:solidFill>
        </p:spPr>
        <p:txBody>
          <a:bodyPr>
            <a:normAutofit/>
          </a:bodyPr>
          <a:lstStyle/>
          <a:p>
            <a:pPr marL="0" indent="0" algn="just">
              <a:buNone/>
            </a:pP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a:t>
            </a:r>
          </a:p>
          <a:p>
            <a:pPr algn="just">
              <a:buFontTx/>
              <a:buChar char="-"/>
            </a:pP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a:t>
            </a:r>
          </a:p>
          <a:p>
            <a:pPr algn="just">
              <a:buFontTx/>
              <a:buChar char="-"/>
            </a:pP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a:t>
            </a:r>
          </a:p>
          <a:p>
            <a:pPr algn="just">
              <a:buFontTx/>
              <a:buChar char="-"/>
            </a:pP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a:t>
            </a:r>
          </a:p>
          <a:p>
            <a:pPr algn="just">
              <a:buFontTx/>
              <a:buChar char="-"/>
            </a:pP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đình</a:t>
            </a:r>
            <a:r>
              <a:rPr lang="en-US" sz="2000" dirty="0">
                <a:latin typeface="Times New Roman" panose="02020603050405020304" pitchFamily="18" charset="0"/>
                <a:cs typeface="Times New Roman" panose="02020603050405020304" pitchFamily="18" charset="0"/>
              </a:rPr>
              <a:t>.</a:t>
            </a:r>
          </a:p>
          <a:p>
            <a:pPr algn="just">
              <a:buFontTx/>
              <a:buChar char="-"/>
            </a:pP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a:t>
            </a:r>
          </a:p>
          <a:p>
            <a:pPr algn="just">
              <a:buFontTx/>
              <a:buChar char="-"/>
            </a:pP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74</a:t>
            </a:fld>
            <a:endParaRPr lang="vi-VN" dirty="0">
              <a:solidFill>
                <a:prstClr val="black"/>
              </a:solidFill>
            </a:endParaRPr>
          </a:p>
        </p:txBody>
      </p:sp>
    </p:spTree>
    <p:extLst>
      <p:ext uri="{BB962C8B-B14F-4D97-AF65-F5344CB8AC3E}">
        <p14:creationId xmlns:p14="http://schemas.microsoft.com/office/powerpoint/2010/main" val="37471779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843" y="874770"/>
            <a:ext cx="6539765" cy="638491"/>
          </a:xfrm>
        </p:spPr>
        <p:txBody>
          <a:bodyPr>
            <a:noAutofit/>
          </a:bodyPr>
          <a:lstStyle/>
          <a:p>
            <a:pPr algn="ctr"/>
            <a:r>
              <a:rPr lang="en-US" sz="2400" b="1" dirty="0" err="1"/>
              <a:t>Ví</a:t>
            </a:r>
            <a:r>
              <a:rPr lang="en-US" sz="2400" b="1" dirty="0"/>
              <a:t> </a:t>
            </a:r>
            <a:r>
              <a:rPr lang="en-US" sz="2400" b="1" dirty="0" err="1"/>
              <a:t>dụ</a:t>
            </a:r>
            <a:r>
              <a:rPr lang="en-US" sz="2400" b="1" dirty="0"/>
              <a:t>: </a:t>
            </a:r>
            <a:r>
              <a:rPr lang="en-US" sz="2400" b="1" dirty="0" err="1"/>
              <a:t>Xây</a:t>
            </a:r>
            <a:r>
              <a:rPr lang="en-US" sz="2400" b="1" dirty="0"/>
              <a:t> </a:t>
            </a:r>
            <a:r>
              <a:rPr lang="en-US" sz="2400" b="1" dirty="0" err="1"/>
              <a:t>dựng</a:t>
            </a:r>
            <a:r>
              <a:rPr lang="en-US" sz="2400" b="1" dirty="0"/>
              <a:t> </a:t>
            </a:r>
            <a:r>
              <a:rPr lang="en-US" sz="2400" b="1" dirty="0" err="1"/>
              <a:t>nội</a:t>
            </a:r>
            <a:r>
              <a:rPr lang="en-US" sz="2400" b="1" dirty="0"/>
              <a:t> dung “</a:t>
            </a:r>
            <a:r>
              <a:rPr lang="en-US" sz="2400" b="1" dirty="0" err="1"/>
              <a:t>Yêu</a:t>
            </a:r>
            <a:r>
              <a:rPr lang="en-US" sz="2400" b="1" dirty="0"/>
              <a:t> </a:t>
            </a:r>
            <a:r>
              <a:rPr lang="en-US" sz="2400" b="1" dirty="0" err="1"/>
              <a:t>cầu</a:t>
            </a:r>
            <a:r>
              <a:rPr lang="en-US" sz="2400" b="1" dirty="0"/>
              <a:t> </a:t>
            </a:r>
            <a:r>
              <a:rPr lang="en-US" sz="2400" b="1" dirty="0" err="1"/>
              <a:t>cần</a:t>
            </a:r>
            <a:r>
              <a:rPr lang="en-US" sz="2400" b="1" dirty="0"/>
              <a:t> </a:t>
            </a:r>
            <a:r>
              <a:rPr lang="en-US" sz="2400" b="1" dirty="0" err="1"/>
              <a:t>đạt</a:t>
            </a:r>
            <a:r>
              <a:rPr lang="en-US" sz="2400" b="1" dirty="0"/>
              <a:t>” </a:t>
            </a:r>
            <a:br>
              <a:rPr lang="en-US" sz="2400" b="1" dirty="0"/>
            </a:br>
            <a:r>
              <a:rPr lang="en-US" sz="2400" b="1" dirty="0" err="1"/>
              <a:t>của</a:t>
            </a:r>
            <a:r>
              <a:rPr lang="en-US" sz="2400" b="1" dirty="0"/>
              <a:t> </a:t>
            </a:r>
            <a:r>
              <a:rPr lang="en-US" sz="2400" b="1" dirty="0" err="1"/>
              <a:t>một</a:t>
            </a:r>
            <a:r>
              <a:rPr lang="en-US" sz="2400" b="1" dirty="0"/>
              <a:t> </a:t>
            </a:r>
            <a:r>
              <a:rPr lang="en-US" sz="2400" b="1" dirty="0" err="1"/>
              <a:t>kế</a:t>
            </a:r>
            <a:r>
              <a:rPr lang="en-US" sz="2400" b="1" dirty="0"/>
              <a:t> </a:t>
            </a:r>
            <a:r>
              <a:rPr lang="en-US" sz="2400" b="1" dirty="0" err="1"/>
              <a:t>hoạch</a:t>
            </a:r>
            <a:r>
              <a:rPr lang="en-US" sz="2400" b="1" dirty="0"/>
              <a:t> </a:t>
            </a:r>
            <a:r>
              <a:rPr lang="en-US" sz="2400" b="1" dirty="0" err="1"/>
              <a:t>bài</a:t>
            </a:r>
            <a:r>
              <a:rPr lang="en-US" sz="2400" b="1" dirty="0"/>
              <a:t> </a:t>
            </a:r>
            <a:r>
              <a:rPr lang="en-US" sz="2400" b="1" dirty="0" err="1"/>
              <a:t>dạy</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máy</a:t>
            </a:r>
            <a:r>
              <a:rPr lang="en-US" sz="2400" b="1" dirty="0"/>
              <a:t> </a:t>
            </a:r>
            <a:r>
              <a:rPr lang="en-US" sz="2400" b="1" dirty="0" err="1"/>
              <a:t>thu</a:t>
            </a:r>
            <a:r>
              <a:rPr lang="en-US" sz="2400" b="1" dirty="0"/>
              <a:t> </a:t>
            </a:r>
            <a:r>
              <a:rPr lang="en-US" sz="2400" b="1" dirty="0" err="1"/>
              <a:t>hình</a:t>
            </a:r>
            <a:endParaRPr lang="en-US" sz="2400" dirty="0"/>
          </a:p>
        </p:txBody>
      </p:sp>
      <p:sp>
        <p:nvSpPr>
          <p:cNvPr id="3" name="Content Placeholder 2"/>
          <p:cNvSpPr>
            <a:spLocks noGrp="1"/>
          </p:cNvSpPr>
          <p:nvPr>
            <p:ph idx="1"/>
          </p:nvPr>
        </p:nvSpPr>
        <p:spPr>
          <a:xfrm>
            <a:off x="824947" y="1543078"/>
            <a:ext cx="8021741" cy="3707268"/>
          </a:xfrm>
        </p:spPr>
        <p:txBody>
          <a:bodyPr>
            <a:normAutofit lnSpcReduction="10000"/>
          </a:bodyPr>
          <a:lstStyle/>
          <a:p>
            <a:pPr marL="0" indent="0" algn="just">
              <a:buNone/>
            </a:pPr>
            <a:r>
              <a:rPr lang="en-US" sz="1950" b="1" dirty="0">
                <a:solidFill>
                  <a:srgbClr val="0000FF"/>
                </a:solidFill>
              </a:rPr>
              <a:t>         </a:t>
            </a:r>
            <a:r>
              <a:rPr lang="en-US" sz="1950" b="1" dirty="0" err="1"/>
              <a:t>Mục</a:t>
            </a:r>
            <a:r>
              <a:rPr lang="en-US" sz="1950" b="1" dirty="0"/>
              <a:t> </a:t>
            </a:r>
            <a:r>
              <a:rPr lang="en-US" sz="1950" b="1" dirty="0" err="1"/>
              <a:t>tiêu</a:t>
            </a:r>
            <a:r>
              <a:rPr lang="en-US" sz="1950" b="1" dirty="0"/>
              <a:t> </a:t>
            </a:r>
            <a:r>
              <a:rPr lang="en-US" sz="1950" b="1" dirty="0" err="1"/>
              <a:t>của</a:t>
            </a:r>
            <a:r>
              <a:rPr lang="en-US" sz="1950" b="1" dirty="0"/>
              <a:t> </a:t>
            </a:r>
            <a:r>
              <a:rPr lang="en-US" sz="1950" b="1" dirty="0" err="1"/>
              <a:t>bài</a:t>
            </a:r>
            <a:r>
              <a:rPr lang="en-US" sz="1950" b="1" dirty="0"/>
              <a:t>:</a:t>
            </a:r>
          </a:p>
          <a:p>
            <a:pPr marL="0" indent="0" algn="just">
              <a:buNone/>
            </a:pPr>
            <a:r>
              <a:rPr lang="en-US" sz="1950" dirty="0" err="1"/>
              <a:t>Học</a:t>
            </a:r>
            <a:r>
              <a:rPr lang="en-US" sz="1950" dirty="0"/>
              <a:t> </a:t>
            </a:r>
            <a:r>
              <a:rPr lang="en-US" sz="1950" dirty="0" err="1"/>
              <a:t>xong</a:t>
            </a:r>
            <a:r>
              <a:rPr lang="en-US" sz="1950" dirty="0"/>
              <a:t> </a:t>
            </a:r>
            <a:r>
              <a:rPr lang="en-US" sz="1950" dirty="0" err="1"/>
              <a:t>bài</a:t>
            </a:r>
            <a:r>
              <a:rPr lang="en-US" sz="1950" dirty="0"/>
              <a:t> </a:t>
            </a:r>
            <a:r>
              <a:rPr lang="en-US" sz="1950" dirty="0" err="1"/>
              <a:t>này</a:t>
            </a:r>
            <a:r>
              <a:rPr lang="en-US" sz="1950" dirty="0"/>
              <a:t>, </a:t>
            </a:r>
            <a:r>
              <a:rPr lang="en-US" sz="1950" dirty="0" err="1"/>
              <a:t>em</a:t>
            </a:r>
            <a:r>
              <a:rPr lang="en-US" sz="1950" dirty="0"/>
              <a:t> </a:t>
            </a:r>
            <a:r>
              <a:rPr lang="en-US" sz="1950" dirty="0" err="1"/>
              <a:t>sẽ</a:t>
            </a:r>
            <a:r>
              <a:rPr lang="en-US" sz="1950" dirty="0"/>
              <a:t>:</a:t>
            </a:r>
          </a:p>
          <a:p>
            <a:pPr algn="just">
              <a:buFontTx/>
              <a:buChar char="-"/>
            </a:pPr>
            <a:r>
              <a:rPr lang="vi-VN" sz="1950" dirty="0"/>
              <a:t>Trình bày được tác dụng của máy thu hình trong gia đình. </a:t>
            </a:r>
            <a:endParaRPr lang="en-US" sz="1950" dirty="0"/>
          </a:p>
          <a:p>
            <a:pPr algn="just">
              <a:buFontTx/>
              <a:buChar char="-"/>
            </a:pPr>
            <a:r>
              <a:rPr lang="vi-VN" sz="1950" dirty="0"/>
              <a:t>Dựa theo sơ đồ khối, mô tả được mối quan hệ đơn giản giữa đài truyền hình và máy thu hình. </a:t>
            </a:r>
            <a:endParaRPr lang="en-US" sz="1950" dirty="0"/>
          </a:p>
          <a:p>
            <a:pPr algn="just">
              <a:buFontTx/>
              <a:buChar char="-"/>
            </a:pPr>
            <a:r>
              <a:rPr lang="vi-VN" sz="1950" dirty="0"/>
              <a:t>Kể được tên và nêu được nội dung của một số kênh truyền hình phổ biến, phù hợp với học sinh. </a:t>
            </a:r>
            <a:endParaRPr lang="en-US" sz="1950" dirty="0"/>
          </a:p>
          <a:p>
            <a:pPr algn="just">
              <a:buFontTx/>
              <a:buChar char="-"/>
            </a:pPr>
            <a:r>
              <a:rPr lang="vi-VN" sz="1950" dirty="0"/>
              <a:t>Lựa chọn được vị trí ngồi xem máy thu hình đảm bảo góc nhìn và khoảng cách hợp lí. </a:t>
            </a:r>
            <a:endParaRPr lang="en-US" sz="1950" dirty="0"/>
          </a:p>
          <a:p>
            <a:pPr algn="just">
              <a:buFontTx/>
              <a:buChar char="-"/>
            </a:pPr>
            <a:r>
              <a:rPr lang="vi-VN" sz="1950" dirty="0"/>
              <a:t>Chọn được kênh, điều chỉnh được âm thanh của máy thu hình theo ý muốn</a:t>
            </a:r>
            <a:r>
              <a:rPr lang="en-US" sz="1950" dirty="0"/>
              <a:t>.</a:t>
            </a: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75</a:t>
            </a:fld>
            <a:endParaRPr lang="vi-VN" dirty="0">
              <a:solidFill>
                <a:prstClr val="black"/>
              </a:solidFill>
            </a:endParaRPr>
          </a:p>
        </p:txBody>
      </p:sp>
    </p:spTree>
    <p:extLst>
      <p:ext uri="{BB962C8B-B14F-4D97-AF65-F5344CB8AC3E}">
        <p14:creationId xmlns:p14="http://schemas.microsoft.com/office/powerpoint/2010/main" val="11854630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934" y="152400"/>
            <a:ext cx="6539765" cy="638491"/>
          </a:xfrm>
        </p:spPr>
        <p:txBody>
          <a:bodyPr>
            <a:noAutofit/>
          </a:bodyPr>
          <a:lstStyle/>
          <a:p>
            <a:pPr algn="ctr"/>
            <a:r>
              <a:rPr lang="en-US" sz="2400" b="1" dirty="0" err="1">
                <a:solidFill>
                  <a:srgbClr val="FF0000"/>
                </a:solidFill>
              </a:rPr>
              <a:t>Ví</a:t>
            </a:r>
            <a:r>
              <a:rPr lang="en-US" sz="2400" b="1" dirty="0">
                <a:solidFill>
                  <a:srgbClr val="FF0000"/>
                </a:solidFill>
              </a:rPr>
              <a:t> </a:t>
            </a:r>
            <a:r>
              <a:rPr lang="en-US" sz="2400" b="1" dirty="0" err="1">
                <a:solidFill>
                  <a:srgbClr val="FF0000"/>
                </a:solidFill>
              </a:rPr>
              <a:t>dụ</a:t>
            </a:r>
            <a:r>
              <a:rPr lang="en-US" sz="2400" b="1" dirty="0">
                <a:solidFill>
                  <a:srgbClr val="FF0000"/>
                </a:solidFill>
              </a:rPr>
              <a:t>: </a:t>
            </a:r>
            <a:r>
              <a:rPr lang="en-US" sz="2400" b="1" dirty="0" err="1">
                <a:solidFill>
                  <a:srgbClr val="FF0000"/>
                </a:solidFill>
              </a:rPr>
              <a:t>Xây</a:t>
            </a:r>
            <a:r>
              <a:rPr lang="en-US" sz="2400" b="1" dirty="0">
                <a:solidFill>
                  <a:srgbClr val="FF0000"/>
                </a:solidFill>
              </a:rPr>
              <a:t> </a:t>
            </a:r>
            <a:r>
              <a:rPr lang="en-US" sz="2400" b="1" dirty="0" err="1">
                <a:solidFill>
                  <a:srgbClr val="FF0000"/>
                </a:solidFill>
              </a:rPr>
              <a:t>dựng</a:t>
            </a:r>
            <a:r>
              <a:rPr lang="en-US" sz="2400" b="1" dirty="0">
                <a:solidFill>
                  <a:srgbClr val="FF0000"/>
                </a:solidFill>
              </a:rPr>
              <a:t> </a:t>
            </a:r>
            <a:r>
              <a:rPr lang="en-US" sz="2400" b="1" dirty="0" err="1">
                <a:solidFill>
                  <a:srgbClr val="FF0000"/>
                </a:solidFill>
              </a:rPr>
              <a:t>nội</a:t>
            </a:r>
            <a:r>
              <a:rPr lang="en-US" sz="2400" b="1" dirty="0">
                <a:solidFill>
                  <a:srgbClr val="FF0000"/>
                </a:solidFill>
              </a:rPr>
              <a:t> dung “</a:t>
            </a:r>
            <a:r>
              <a:rPr lang="en-US" sz="2400" b="1" dirty="0" err="1">
                <a:solidFill>
                  <a:srgbClr val="FF0000"/>
                </a:solidFill>
              </a:rPr>
              <a:t>Yêu</a:t>
            </a:r>
            <a:r>
              <a:rPr lang="en-US" sz="2400" b="1" dirty="0">
                <a:solidFill>
                  <a:srgbClr val="FF0000"/>
                </a:solidFill>
              </a:rPr>
              <a:t> </a:t>
            </a:r>
            <a:r>
              <a:rPr lang="en-US" sz="2400" b="1" dirty="0" err="1">
                <a:solidFill>
                  <a:srgbClr val="FF0000"/>
                </a:solidFill>
              </a:rPr>
              <a:t>cầu</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đạt</a:t>
            </a:r>
            <a:r>
              <a:rPr lang="en-US" sz="2400" b="1" dirty="0">
                <a:solidFill>
                  <a:srgbClr val="FF0000"/>
                </a:solidFill>
              </a:rPr>
              <a:t>” </a:t>
            </a:r>
            <a:br>
              <a:rPr lang="en-US" sz="2400" b="1" dirty="0">
                <a:solidFill>
                  <a:srgbClr val="FF0000"/>
                </a:solidFill>
              </a:rPr>
            </a:br>
            <a:r>
              <a:rPr lang="en-US" sz="2400" b="1" dirty="0" err="1">
                <a:solidFill>
                  <a:srgbClr val="FF0000"/>
                </a:solidFill>
              </a:rPr>
              <a:t>của</a:t>
            </a:r>
            <a:r>
              <a:rPr lang="en-US" sz="2400" b="1" dirty="0">
                <a:solidFill>
                  <a:srgbClr val="FF0000"/>
                </a:solidFill>
              </a:rPr>
              <a:t> </a:t>
            </a:r>
            <a:r>
              <a:rPr lang="en-US" sz="2400" b="1" dirty="0" err="1">
                <a:solidFill>
                  <a:srgbClr val="FF0000"/>
                </a:solidFill>
              </a:rPr>
              <a:t>một</a:t>
            </a:r>
            <a:r>
              <a:rPr lang="en-US" sz="2400" b="1" dirty="0">
                <a:solidFill>
                  <a:srgbClr val="FF0000"/>
                </a:solidFill>
              </a:rPr>
              <a:t> </a:t>
            </a:r>
            <a:r>
              <a:rPr lang="en-US" sz="2400" b="1" dirty="0" err="1">
                <a:solidFill>
                  <a:srgbClr val="FF0000"/>
                </a:solidFill>
              </a:rPr>
              <a:t>kế</a:t>
            </a:r>
            <a:r>
              <a:rPr lang="en-US" sz="2400" b="1" dirty="0">
                <a:solidFill>
                  <a:srgbClr val="FF0000"/>
                </a:solidFill>
              </a:rPr>
              <a:t> </a:t>
            </a:r>
            <a:r>
              <a:rPr lang="en-US" sz="2400" b="1" dirty="0" err="1">
                <a:solidFill>
                  <a:srgbClr val="FF0000"/>
                </a:solidFill>
              </a:rPr>
              <a:t>hoạch</a:t>
            </a:r>
            <a:r>
              <a:rPr lang="en-US" sz="2400" b="1" dirty="0">
                <a:solidFill>
                  <a:srgbClr val="FF0000"/>
                </a:solidFill>
              </a:rPr>
              <a:t> </a:t>
            </a:r>
            <a:r>
              <a:rPr lang="en-US" sz="2400" b="1" dirty="0" err="1">
                <a:solidFill>
                  <a:srgbClr val="FF0000"/>
                </a:solidFill>
              </a:rPr>
              <a:t>bài</a:t>
            </a:r>
            <a:r>
              <a:rPr lang="en-US" sz="2400" b="1" dirty="0">
                <a:solidFill>
                  <a:srgbClr val="FF0000"/>
                </a:solidFill>
              </a:rPr>
              <a:t> </a:t>
            </a:r>
            <a:r>
              <a:rPr lang="en-US" sz="2400" b="1" dirty="0" err="1">
                <a:solidFill>
                  <a:srgbClr val="FF0000"/>
                </a:solidFill>
              </a:rPr>
              <a:t>dạy</a:t>
            </a:r>
            <a:r>
              <a:rPr lang="en-US" sz="2400" b="1" dirty="0">
                <a:solidFill>
                  <a:srgbClr val="FF0000"/>
                </a:solidFill>
              </a:rPr>
              <a:t>: </a:t>
            </a:r>
            <a:r>
              <a:rPr lang="en-US" sz="2400" b="1" dirty="0" err="1">
                <a:solidFill>
                  <a:srgbClr val="FF0000"/>
                </a:solidFill>
              </a:rPr>
              <a:t>Sử</a:t>
            </a:r>
            <a:r>
              <a:rPr lang="en-US" sz="2400" b="1" dirty="0">
                <a:solidFill>
                  <a:srgbClr val="FF0000"/>
                </a:solidFill>
              </a:rPr>
              <a:t> </a:t>
            </a:r>
            <a:r>
              <a:rPr lang="en-US" sz="2400" b="1" dirty="0" err="1">
                <a:solidFill>
                  <a:srgbClr val="FF0000"/>
                </a:solidFill>
              </a:rPr>
              <a:t>dụng</a:t>
            </a:r>
            <a:r>
              <a:rPr lang="en-US" sz="2400" b="1" dirty="0">
                <a:solidFill>
                  <a:srgbClr val="FF0000"/>
                </a:solidFill>
              </a:rPr>
              <a:t> </a:t>
            </a:r>
            <a:r>
              <a:rPr lang="en-US" sz="2400" b="1" dirty="0" err="1">
                <a:solidFill>
                  <a:srgbClr val="FF0000"/>
                </a:solidFill>
              </a:rPr>
              <a:t>máy</a:t>
            </a:r>
            <a:r>
              <a:rPr lang="en-US" sz="2400" b="1" dirty="0">
                <a:solidFill>
                  <a:srgbClr val="FF0000"/>
                </a:solidFill>
              </a:rPr>
              <a:t> </a:t>
            </a:r>
            <a:r>
              <a:rPr lang="en-US" sz="2400" b="1" dirty="0" err="1">
                <a:solidFill>
                  <a:srgbClr val="FF0000"/>
                </a:solidFill>
              </a:rPr>
              <a:t>thu</a:t>
            </a:r>
            <a:r>
              <a:rPr lang="en-US" sz="2400" b="1" dirty="0">
                <a:solidFill>
                  <a:srgbClr val="FF0000"/>
                </a:solidFill>
              </a:rPr>
              <a:t> </a:t>
            </a:r>
            <a:r>
              <a:rPr lang="en-US" sz="2400" b="1" dirty="0" err="1">
                <a:solidFill>
                  <a:srgbClr val="FF0000"/>
                </a:solidFill>
              </a:rPr>
              <a:t>hình</a:t>
            </a:r>
            <a:endParaRPr lang="en-US" sz="2400" dirty="0">
              <a:solidFill>
                <a:srgbClr val="FF0000"/>
              </a:solidFill>
            </a:endParaRPr>
          </a:p>
        </p:txBody>
      </p:sp>
      <p:sp>
        <p:nvSpPr>
          <p:cNvPr id="3" name="Content Placeholder 2"/>
          <p:cNvSpPr>
            <a:spLocks noGrp="1"/>
          </p:cNvSpPr>
          <p:nvPr>
            <p:ph idx="1"/>
          </p:nvPr>
        </p:nvSpPr>
        <p:spPr>
          <a:xfrm>
            <a:off x="824947" y="1066800"/>
            <a:ext cx="8021741" cy="4800600"/>
          </a:xfrm>
          <a:solidFill>
            <a:schemeClr val="bg1"/>
          </a:solidFill>
        </p:spPr>
        <p:txBody>
          <a:bodyPr>
            <a:normAutofit fontScale="85000" lnSpcReduction="20000"/>
          </a:bodyPr>
          <a:lstStyle/>
          <a:p>
            <a:pPr marL="0" indent="0">
              <a:buNone/>
            </a:pPr>
            <a:r>
              <a:rPr lang="en-US" sz="1725" b="1" dirty="0">
                <a:solidFill>
                  <a:srgbClr val="0000FF"/>
                </a:solidFill>
              </a:rPr>
              <a:t>        </a:t>
            </a:r>
            <a:r>
              <a:rPr lang="en-US" sz="2600" dirty="0" err="1"/>
              <a:t>Bài</a:t>
            </a:r>
            <a:r>
              <a:rPr lang="en-US" sz="2600" dirty="0"/>
              <a:t> </a:t>
            </a:r>
            <a:r>
              <a:rPr lang="en-US" sz="2600" dirty="0" err="1"/>
              <a:t>học</a:t>
            </a:r>
            <a:r>
              <a:rPr lang="en-US" sz="2600" dirty="0"/>
              <a:t> </a:t>
            </a:r>
            <a:r>
              <a:rPr lang="en-US" sz="2600" dirty="0" err="1"/>
              <a:t>này</a:t>
            </a:r>
            <a:r>
              <a:rPr lang="en-US" sz="2600" dirty="0"/>
              <a:t> </a:t>
            </a:r>
            <a:r>
              <a:rPr lang="en-US" sz="2600" dirty="0" err="1"/>
              <a:t>nhằm</a:t>
            </a:r>
            <a:r>
              <a:rPr lang="en-US" sz="2600" dirty="0"/>
              <a:t> </a:t>
            </a:r>
            <a:r>
              <a:rPr lang="en-US" sz="2600" dirty="0" err="1"/>
              <a:t>hình</a:t>
            </a:r>
            <a:r>
              <a:rPr lang="en-US" sz="2600" dirty="0"/>
              <a:t> </a:t>
            </a:r>
            <a:r>
              <a:rPr lang="en-US" sz="2600" dirty="0" err="1"/>
              <a:t>thành</a:t>
            </a:r>
            <a:r>
              <a:rPr lang="en-US" sz="2600" dirty="0"/>
              <a:t> </a:t>
            </a:r>
            <a:r>
              <a:rPr lang="en-US" sz="2600" dirty="0" err="1"/>
              <a:t>và</a:t>
            </a:r>
            <a:r>
              <a:rPr lang="en-US" sz="2600" dirty="0"/>
              <a:t> </a:t>
            </a:r>
            <a:r>
              <a:rPr lang="en-US" sz="2600" dirty="0" err="1"/>
              <a:t>phát</a:t>
            </a:r>
            <a:r>
              <a:rPr lang="en-US" sz="2600" dirty="0"/>
              <a:t> </a:t>
            </a:r>
            <a:r>
              <a:rPr lang="en-US" sz="2600" dirty="0" err="1"/>
              <a:t>triển</a:t>
            </a:r>
            <a:r>
              <a:rPr lang="en-US" sz="2600" dirty="0"/>
              <a:t> ở HS </a:t>
            </a:r>
            <a:r>
              <a:rPr lang="en-US" sz="2600" dirty="0" err="1"/>
              <a:t>năng</a:t>
            </a:r>
            <a:r>
              <a:rPr lang="en-US" sz="2600" dirty="0"/>
              <a:t> </a:t>
            </a:r>
            <a:r>
              <a:rPr lang="en-US" sz="2600" dirty="0" err="1"/>
              <a:t>lực</a:t>
            </a:r>
            <a:r>
              <a:rPr lang="en-US" sz="2600" dirty="0"/>
              <a:t> </a:t>
            </a:r>
            <a:r>
              <a:rPr lang="en-US" sz="2600" dirty="0" err="1"/>
              <a:t>và</a:t>
            </a:r>
            <a:r>
              <a:rPr lang="en-US" sz="2600" dirty="0"/>
              <a:t> </a:t>
            </a:r>
            <a:r>
              <a:rPr lang="en-US" sz="2600" dirty="0" err="1"/>
              <a:t>phẩm</a:t>
            </a:r>
            <a:r>
              <a:rPr lang="en-US" sz="2600" dirty="0"/>
              <a:t> </a:t>
            </a:r>
            <a:r>
              <a:rPr lang="en-US" sz="2600" dirty="0" err="1"/>
              <a:t>chất</a:t>
            </a:r>
            <a:r>
              <a:rPr lang="en-US" sz="2600" dirty="0"/>
              <a:t>, </a:t>
            </a:r>
            <a:r>
              <a:rPr lang="en-US" sz="2600" dirty="0" err="1"/>
              <a:t>với</a:t>
            </a:r>
            <a:r>
              <a:rPr lang="en-US" sz="2600" dirty="0"/>
              <a:t> </a:t>
            </a:r>
            <a:r>
              <a:rPr lang="en-US" sz="2600" dirty="0" err="1"/>
              <a:t>những</a:t>
            </a:r>
            <a:r>
              <a:rPr lang="en-US" sz="2600" dirty="0"/>
              <a:t> </a:t>
            </a:r>
            <a:r>
              <a:rPr lang="en-US" sz="2600" dirty="0" err="1"/>
              <a:t>biểu</a:t>
            </a:r>
            <a:r>
              <a:rPr lang="en-US" sz="2600" dirty="0"/>
              <a:t> </a:t>
            </a:r>
            <a:r>
              <a:rPr lang="en-US" sz="2600" dirty="0" err="1"/>
              <a:t>hiện</a:t>
            </a:r>
            <a:r>
              <a:rPr lang="en-US" sz="2600" dirty="0"/>
              <a:t> </a:t>
            </a:r>
            <a:r>
              <a:rPr lang="en-US" sz="2600" dirty="0" err="1"/>
              <a:t>cụ</a:t>
            </a:r>
            <a:r>
              <a:rPr lang="en-US" sz="2600" dirty="0"/>
              <a:t> </a:t>
            </a:r>
            <a:r>
              <a:rPr lang="en-US" sz="2600" dirty="0" err="1"/>
              <a:t>thể</a:t>
            </a:r>
            <a:r>
              <a:rPr lang="en-US" sz="2600" dirty="0"/>
              <a:t> </a:t>
            </a:r>
            <a:r>
              <a:rPr lang="en-US" sz="2600" dirty="0" err="1"/>
              <a:t>như</a:t>
            </a:r>
            <a:r>
              <a:rPr lang="en-US" sz="2600" dirty="0"/>
              <a:t> </a:t>
            </a:r>
            <a:r>
              <a:rPr lang="en-US" sz="2600" dirty="0" err="1"/>
              <a:t>sau</a:t>
            </a:r>
            <a:r>
              <a:rPr lang="en-US" sz="2600" dirty="0"/>
              <a:t>: </a:t>
            </a:r>
          </a:p>
          <a:p>
            <a:pPr marL="0" indent="0">
              <a:buNone/>
            </a:pPr>
            <a:r>
              <a:rPr lang="en-US" sz="2600" b="1" dirty="0"/>
              <a:t>1. </a:t>
            </a:r>
            <a:r>
              <a:rPr lang="en-US" sz="2600" b="1" dirty="0" err="1"/>
              <a:t>Về</a:t>
            </a:r>
            <a:r>
              <a:rPr lang="en-US" sz="2600" b="1" dirty="0"/>
              <a:t> </a:t>
            </a:r>
            <a:r>
              <a:rPr lang="en-US" sz="2600" b="1" dirty="0" err="1"/>
              <a:t>năng</a:t>
            </a:r>
            <a:r>
              <a:rPr lang="en-US" sz="2600" b="1" dirty="0"/>
              <a:t> </a:t>
            </a:r>
            <a:r>
              <a:rPr lang="en-US" sz="2600" b="1" dirty="0" err="1"/>
              <a:t>lực</a:t>
            </a:r>
            <a:endParaRPr lang="en-US" sz="2600" dirty="0"/>
          </a:p>
          <a:p>
            <a:pPr marL="0" indent="0">
              <a:buNone/>
            </a:pPr>
            <a:r>
              <a:rPr lang="en-US" sz="2600" b="1" i="1" dirty="0">
                <a:solidFill>
                  <a:srgbClr val="0000FF"/>
                </a:solidFill>
              </a:rPr>
              <a:t>a) </a:t>
            </a:r>
            <a:r>
              <a:rPr lang="en-US" sz="2600" b="1" i="1" dirty="0" err="1">
                <a:solidFill>
                  <a:srgbClr val="0000FF"/>
                </a:solidFill>
              </a:rPr>
              <a:t>Năng</a:t>
            </a:r>
            <a:r>
              <a:rPr lang="en-US" sz="2600" b="1" i="1" dirty="0">
                <a:solidFill>
                  <a:srgbClr val="0000FF"/>
                </a:solidFill>
              </a:rPr>
              <a:t> </a:t>
            </a:r>
            <a:r>
              <a:rPr lang="en-US" sz="2600" b="1" i="1" dirty="0" err="1">
                <a:solidFill>
                  <a:srgbClr val="0000FF"/>
                </a:solidFill>
              </a:rPr>
              <a:t>lực</a:t>
            </a:r>
            <a:r>
              <a:rPr lang="en-US" sz="2600" b="1" i="1" dirty="0">
                <a:solidFill>
                  <a:srgbClr val="0000FF"/>
                </a:solidFill>
              </a:rPr>
              <a:t> </a:t>
            </a:r>
            <a:r>
              <a:rPr lang="en-US" sz="2600" b="1" i="1" dirty="0" err="1">
                <a:solidFill>
                  <a:srgbClr val="0000FF"/>
                </a:solidFill>
              </a:rPr>
              <a:t>công</a:t>
            </a:r>
            <a:r>
              <a:rPr lang="en-US" sz="2600" b="1" i="1" dirty="0">
                <a:solidFill>
                  <a:srgbClr val="0000FF"/>
                </a:solidFill>
              </a:rPr>
              <a:t> </a:t>
            </a:r>
            <a:r>
              <a:rPr lang="en-US" sz="2600" b="1" i="1" dirty="0" err="1">
                <a:solidFill>
                  <a:srgbClr val="0000FF"/>
                </a:solidFill>
              </a:rPr>
              <a:t>nghệ</a:t>
            </a:r>
            <a:endParaRPr lang="en-US" sz="2600" dirty="0">
              <a:solidFill>
                <a:srgbClr val="0000FF"/>
              </a:solidFill>
            </a:endParaRPr>
          </a:p>
          <a:p>
            <a:pPr marL="0" indent="0">
              <a:buNone/>
            </a:pPr>
            <a:r>
              <a:rPr lang="en-US" sz="2600" i="1" dirty="0">
                <a:solidFill>
                  <a:srgbClr val="FF0000"/>
                </a:solidFill>
              </a:rPr>
              <a:t>  * </a:t>
            </a:r>
            <a:r>
              <a:rPr lang="en-US" sz="2600" i="1" dirty="0" err="1">
                <a:solidFill>
                  <a:srgbClr val="FF0000"/>
                </a:solidFill>
              </a:rPr>
              <a:t>Năng</a:t>
            </a:r>
            <a:r>
              <a:rPr lang="en-US" sz="2600" i="1" dirty="0">
                <a:solidFill>
                  <a:srgbClr val="FF0000"/>
                </a:solidFill>
              </a:rPr>
              <a:t> </a:t>
            </a:r>
            <a:r>
              <a:rPr lang="en-US" sz="2600" i="1" dirty="0" err="1">
                <a:solidFill>
                  <a:srgbClr val="FF0000"/>
                </a:solidFill>
              </a:rPr>
              <a:t>lực</a:t>
            </a:r>
            <a:r>
              <a:rPr lang="en-US" sz="2600" i="1" dirty="0">
                <a:solidFill>
                  <a:srgbClr val="FF0000"/>
                </a:solidFill>
              </a:rPr>
              <a:t> </a:t>
            </a:r>
            <a:r>
              <a:rPr lang="en-US" sz="2600" i="1" dirty="0" err="1">
                <a:solidFill>
                  <a:srgbClr val="FF0000"/>
                </a:solidFill>
              </a:rPr>
              <a:t>nhận</a:t>
            </a:r>
            <a:r>
              <a:rPr lang="en-US" sz="2600" i="1" dirty="0">
                <a:solidFill>
                  <a:srgbClr val="FF0000"/>
                </a:solidFill>
              </a:rPr>
              <a:t> </a:t>
            </a:r>
            <a:r>
              <a:rPr lang="en-US" sz="2600" i="1" dirty="0" err="1">
                <a:solidFill>
                  <a:srgbClr val="FF0000"/>
                </a:solidFill>
              </a:rPr>
              <a:t>thức</a:t>
            </a:r>
            <a:r>
              <a:rPr lang="en-US" sz="2600" i="1" dirty="0">
                <a:solidFill>
                  <a:srgbClr val="FF0000"/>
                </a:solidFill>
              </a:rPr>
              <a:t> </a:t>
            </a:r>
            <a:r>
              <a:rPr lang="en-US" sz="2600" i="1" dirty="0" err="1">
                <a:solidFill>
                  <a:srgbClr val="FF0000"/>
                </a:solidFill>
              </a:rPr>
              <a:t>công</a:t>
            </a:r>
            <a:r>
              <a:rPr lang="en-US" sz="2600" i="1" dirty="0">
                <a:solidFill>
                  <a:srgbClr val="FF0000"/>
                </a:solidFill>
              </a:rPr>
              <a:t> </a:t>
            </a:r>
            <a:r>
              <a:rPr lang="en-US" sz="2600" i="1" dirty="0" err="1">
                <a:solidFill>
                  <a:srgbClr val="FF0000"/>
                </a:solidFill>
              </a:rPr>
              <a:t>nghệ</a:t>
            </a:r>
            <a:r>
              <a:rPr lang="en-US" sz="2600" i="1" dirty="0">
                <a:solidFill>
                  <a:srgbClr val="FF0000"/>
                </a:solidFill>
              </a:rPr>
              <a:t>:</a:t>
            </a:r>
            <a:endParaRPr lang="en-US" sz="2600" dirty="0">
              <a:solidFill>
                <a:srgbClr val="FF0000"/>
              </a:solidFill>
            </a:endParaRPr>
          </a:p>
          <a:p>
            <a:pPr marL="0" indent="0">
              <a:buNone/>
            </a:pPr>
            <a:r>
              <a:rPr lang="en-US" sz="2600" dirty="0"/>
              <a:t>    – </a:t>
            </a:r>
            <a:r>
              <a:rPr lang="en-US" sz="2600" dirty="0" err="1"/>
              <a:t>Trình</a:t>
            </a:r>
            <a:r>
              <a:rPr lang="en-US" sz="2600" dirty="0"/>
              <a:t> </a:t>
            </a:r>
            <a:r>
              <a:rPr lang="en-US" sz="2600" dirty="0" err="1"/>
              <a:t>bày</a:t>
            </a:r>
            <a:r>
              <a:rPr lang="en-US" sz="2600" dirty="0"/>
              <a:t> </a:t>
            </a:r>
            <a:r>
              <a:rPr lang="en-US" sz="2600" dirty="0" err="1"/>
              <a:t>được</a:t>
            </a:r>
            <a:r>
              <a:rPr lang="en-US" sz="2600" dirty="0"/>
              <a:t> </a:t>
            </a:r>
            <a:r>
              <a:rPr lang="en-US" sz="2600" dirty="0" err="1"/>
              <a:t>tác</a:t>
            </a:r>
            <a:r>
              <a:rPr lang="en-US" sz="2600" dirty="0"/>
              <a:t> </a:t>
            </a:r>
            <a:r>
              <a:rPr lang="en-US" sz="2600" dirty="0" err="1"/>
              <a:t>dụng</a:t>
            </a:r>
            <a:r>
              <a:rPr lang="en-US" sz="2600" dirty="0"/>
              <a:t> </a:t>
            </a:r>
            <a:r>
              <a:rPr lang="en-US" sz="2600" dirty="0" err="1"/>
              <a:t>của</a:t>
            </a:r>
            <a:r>
              <a:rPr lang="en-US" sz="2600" dirty="0"/>
              <a:t> </a:t>
            </a:r>
            <a:r>
              <a:rPr lang="en-US" sz="2600" dirty="0" err="1"/>
              <a:t>máy</a:t>
            </a:r>
            <a:r>
              <a:rPr lang="en-US" sz="2600" dirty="0"/>
              <a:t> </a:t>
            </a:r>
            <a:r>
              <a:rPr lang="en-US" sz="2600" dirty="0" err="1"/>
              <a:t>thu</a:t>
            </a:r>
            <a:r>
              <a:rPr lang="en-US" sz="2600" dirty="0"/>
              <a:t> </a:t>
            </a:r>
            <a:r>
              <a:rPr lang="en-US" sz="2600" dirty="0" err="1"/>
              <a:t>hình</a:t>
            </a:r>
            <a:r>
              <a:rPr lang="en-US" sz="2600" dirty="0"/>
              <a:t> </a:t>
            </a:r>
            <a:r>
              <a:rPr lang="en-US" sz="2600" dirty="0" err="1"/>
              <a:t>trong</a:t>
            </a:r>
            <a:r>
              <a:rPr lang="en-US" sz="2600" dirty="0"/>
              <a:t> </a:t>
            </a:r>
            <a:r>
              <a:rPr lang="en-US" sz="2600" dirty="0" err="1"/>
              <a:t>gia</a:t>
            </a:r>
            <a:r>
              <a:rPr lang="en-US" sz="2600" dirty="0"/>
              <a:t> </a:t>
            </a:r>
            <a:r>
              <a:rPr lang="en-US" sz="2600" dirty="0" err="1"/>
              <a:t>đình</a:t>
            </a:r>
            <a:r>
              <a:rPr lang="en-US" sz="2600" dirty="0"/>
              <a:t>.</a:t>
            </a:r>
          </a:p>
          <a:p>
            <a:pPr marL="0" indent="0">
              <a:buNone/>
            </a:pPr>
            <a:r>
              <a:rPr lang="en-US" sz="2600" dirty="0"/>
              <a:t>    – </a:t>
            </a:r>
            <a:r>
              <a:rPr lang="en-US" sz="2600" dirty="0" err="1"/>
              <a:t>Dựa</a:t>
            </a:r>
            <a:r>
              <a:rPr lang="en-US" sz="2600" dirty="0"/>
              <a:t> </a:t>
            </a:r>
            <a:r>
              <a:rPr lang="en-US" sz="2600" dirty="0" err="1"/>
              <a:t>vào</a:t>
            </a:r>
            <a:r>
              <a:rPr lang="en-US" sz="2600" dirty="0"/>
              <a:t> </a:t>
            </a:r>
            <a:r>
              <a:rPr lang="en-US" sz="2600" dirty="0" err="1"/>
              <a:t>sơ</a:t>
            </a:r>
            <a:r>
              <a:rPr lang="en-US" sz="2600" dirty="0"/>
              <a:t> </a:t>
            </a:r>
            <a:r>
              <a:rPr lang="en-US" sz="2600" dirty="0" err="1"/>
              <a:t>đồ</a:t>
            </a:r>
            <a:r>
              <a:rPr lang="en-US" sz="2600" dirty="0"/>
              <a:t> </a:t>
            </a:r>
            <a:r>
              <a:rPr lang="en-US" sz="2600" dirty="0" err="1"/>
              <a:t>khối</a:t>
            </a:r>
            <a:r>
              <a:rPr lang="en-US" sz="2600" dirty="0"/>
              <a:t>, </a:t>
            </a:r>
            <a:r>
              <a:rPr lang="en-US" sz="2600" dirty="0" err="1"/>
              <a:t>mô</a:t>
            </a:r>
            <a:r>
              <a:rPr lang="en-US" sz="2600" dirty="0"/>
              <a:t> </a:t>
            </a:r>
            <a:r>
              <a:rPr lang="en-US" sz="2600" dirty="0" err="1"/>
              <a:t>tả</a:t>
            </a:r>
            <a:r>
              <a:rPr lang="en-US" sz="2600" dirty="0"/>
              <a:t> </a:t>
            </a:r>
            <a:r>
              <a:rPr lang="en-US" sz="2600" dirty="0" err="1"/>
              <a:t>được</a:t>
            </a:r>
            <a:r>
              <a:rPr lang="en-US" sz="2600" dirty="0"/>
              <a:t> </a:t>
            </a:r>
            <a:r>
              <a:rPr lang="en-US" sz="2600" dirty="0" err="1"/>
              <a:t>mối</a:t>
            </a:r>
            <a:r>
              <a:rPr lang="en-US" sz="2600" dirty="0"/>
              <a:t> </a:t>
            </a:r>
            <a:r>
              <a:rPr lang="en-US" sz="2600" dirty="0" err="1"/>
              <a:t>quan</a:t>
            </a:r>
            <a:r>
              <a:rPr lang="en-US" sz="2600" dirty="0"/>
              <a:t> </a:t>
            </a:r>
            <a:r>
              <a:rPr lang="en-US" sz="2600" dirty="0" err="1"/>
              <a:t>hệ</a:t>
            </a:r>
            <a:r>
              <a:rPr lang="en-US" sz="2600" dirty="0"/>
              <a:t> </a:t>
            </a:r>
            <a:r>
              <a:rPr lang="en-US" sz="2600" dirty="0" err="1"/>
              <a:t>đơn</a:t>
            </a:r>
            <a:r>
              <a:rPr lang="en-US" sz="2600" dirty="0"/>
              <a:t> </a:t>
            </a:r>
            <a:r>
              <a:rPr lang="en-US" sz="2600" dirty="0" err="1"/>
              <a:t>giản</a:t>
            </a:r>
            <a:r>
              <a:rPr lang="en-US" sz="2600" dirty="0"/>
              <a:t> </a:t>
            </a:r>
            <a:r>
              <a:rPr lang="en-US" sz="2600" dirty="0" err="1"/>
              <a:t>giữa</a:t>
            </a:r>
            <a:r>
              <a:rPr lang="en-US" sz="2600" dirty="0"/>
              <a:t> </a:t>
            </a:r>
            <a:r>
              <a:rPr lang="en-US" sz="2600" dirty="0" err="1"/>
              <a:t>đài</a:t>
            </a:r>
            <a:r>
              <a:rPr lang="en-US" sz="2600" dirty="0"/>
              <a:t> </a:t>
            </a:r>
            <a:r>
              <a:rPr lang="en-US" sz="2600" dirty="0" err="1"/>
              <a:t>truyền</a:t>
            </a:r>
            <a:r>
              <a:rPr lang="en-US" sz="2600" dirty="0"/>
              <a:t> </a:t>
            </a:r>
            <a:r>
              <a:rPr lang="en-US" sz="2600" dirty="0" err="1"/>
              <a:t>hình</a:t>
            </a:r>
            <a:r>
              <a:rPr lang="en-US" sz="2600" dirty="0"/>
              <a:t> </a:t>
            </a:r>
            <a:r>
              <a:rPr lang="en-US" sz="2600" dirty="0" err="1"/>
              <a:t>và</a:t>
            </a:r>
            <a:r>
              <a:rPr lang="en-US" sz="2600" dirty="0"/>
              <a:t> </a:t>
            </a:r>
            <a:r>
              <a:rPr lang="en-US" sz="2600" dirty="0" err="1"/>
              <a:t>máy</a:t>
            </a:r>
            <a:r>
              <a:rPr lang="en-US" sz="2600" dirty="0"/>
              <a:t> </a:t>
            </a:r>
            <a:r>
              <a:rPr lang="en-US" sz="2600" dirty="0" err="1"/>
              <a:t>thu</a:t>
            </a:r>
            <a:r>
              <a:rPr lang="en-US" sz="2600" dirty="0"/>
              <a:t> </a:t>
            </a:r>
            <a:r>
              <a:rPr lang="en-US" sz="2600" dirty="0" err="1"/>
              <a:t>hình</a:t>
            </a:r>
            <a:r>
              <a:rPr lang="en-US" sz="2600" dirty="0"/>
              <a:t>.</a:t>
            </a:r>
          </a:p>
          <a:p>
            <a:pPr marL="0" indent="0">
              <a:buNone/>
            </a:pPr>
            <a:r>
              <a:rPr lang="en-US" sz="2600" dirty="0"/>
              <a:t>    – </a:t>
            </a:r>
            <a:r>
              <a:rPr lang="en-US" sz="2600" dirty="0" err="1"/>
              <a:t>Kể</a:t>
            </a:r>
            <a:r>
              <a:rPr lang="en-US" sz="2600" dirty="0"/>
              <a:t> </a:t>
            </a:r>
            <a:r>
              <a:rPr lang="en-US" sz="2600" dirty="0" err="1"/>
              <a:t>được</a:t>
            </a:r>
            <a:r>
              <a:rPr lang="en-US" sz="2600" dirty="0"/>
              <a:t> </a:t>
            </a:r>
            <a:r>
              <a:rPr lang="en-US" sz="2600" dirty="0" err="1"/>
              <a:t>tên</a:t>
            </a:r>
            <a:r>
              <a:rPr lang="en-US" sz="2600" dirty="0"/>
              <a:t> </a:t>
            </a:r>
            <a:r>
              <a:rPr lang="en-US" sz="2600" dirty="0" err="1"/>
              <a:t>và</a:t>
            </a:r>
            <a:r>
              <a:rPr lang="en-US" sz="2600" dirty="0"/>
              <a:t> </a:t>
            </a:r>
            <a:r>
              <a:rPr lang="en-US" sz="2600" dirty="0" err="1"/>
              <a:t>nêu</a:t>
            </a:r>
            <a:r>
              <a:rPr lang="en-US" sz="2600" dirty="0"/>
              <a:t> </a:t>
            </a:r>
            <a:r>
              <a:rPr lang="en-US" sz="2600" dirty="0" err="1"/>
              <a:t>được</a:t>
            </a:r>
            <a:r>
              <a:rPr lang="en-US" sz="2600" dirty="0"/>
              <a:t> </a:t>
            </a:r>
            <a:r>
              <a:rPr lang="en-US" sz="2600" dirty="0" err="1"/>
              <a:t>nội</a:t>
            </a:r>
            <a:r>
              <a:rPr lang="en-US" sz="2600" dirty="0"/>
              <a:t> dung </a:t>
            </a:r>
            <a:r>
              <a:rPr lang="en-US" sz="2600" dirty="0" err="1"/>
              <a:t>của</a:t>
            </a:r>
            <a:r>
              <a:rPr lang="en-US" sz="2600" dirty="0"/>
              <a:t> </a:t>
            </a:r>
            <a:r>
              <a:rPr lang="en-US" sz="2600" dirty="0" err="1"/>
              <a:t>một</a:t>
            </a:r>
            <a:r>
              <a:rPr lang="en-US" sz="2600" dirty="0"/>
              <a:t> </a:t>
            </a:r>
            <a:r>
              <a:rPr lang="en-US" sz="2600" dirty="0" err="1"/>
              <a:t>số</a:t>
            </a:r>
            <a:r>
              <a:rPr lang="en-US" sz="2600" dirty="0"/>
              <a:t> </a:t>
            </a:r>
            <a:r>
              <a:rPr lang="en-US" sz="2600" dirty="0" err="1"/>
              <a:t>kênh</a:t>
            </a:r>
            <a:r>
              <a:rPr lang="en-US" sz="2600" dirty="0"/>
              <a:t> </a:t>
            </a:r>
            <a:r>
              <a:rPr lang="en-US" sz="2600" dirty="0" err="1"/>
              <a:t>truyền</a:t>
            </a:r>
            <a:r>
              <a:rPr lang="en-US" sz="2600" dirty="0"/>
              <a:t> </a:t>
            </a:r>
            <a:r>
              <a:rPr lang="en-US" sz="2600" dirty="0" err="1"/>
              <a:t>hình</a:t>
            </a:r>
            <a:r>
              <a:rPr lang="en-US" sz="2600" dirty="0"/>
              <a:t> </a:t>
            </a:r>
            <a:r>
              <a:rPr lang="en-US" sz="2600" dirty="0" err="1"/>
              <a:t>phổ</a:t>
            </a:r>
            <a:r>
              <a:rPr lang="en-US" sz="2600" dirty="0"/>
              <a:t> </a:t>
            </a:r>
            <a:r>
              <a:rPr lang="en-US" sz="2600" dirty="0" err="1"/>
              <a:t>biến</a:t>
            </a:r>
            <a:r>
              <a:rPr lang="en-US" sz="2600" dirty="0"/>
              <a:t> </a:t>
            </a:r>
            <a:r>
              <a:rPr lang="en-US" sz="2600" dirty="0" err="1"/>
              <a:t>phù</a:t>
            </a:r>
            <a:r>
              <a:rPr lang="en-US" sz="2600" dirty="0"/>
              <a:t> </a:t>
            </a:r>
            <a:r>
              <a:rPr lang="en-US" sz="2600" dirty="0" err="1"/>
              <a:t>hợp</a:t>
            </a:r>
            <a:r>
              <a:rPr lang="en-US" sz="2600" dirty="0"/>
              <a:t> </a:t>
            </a:r>
            <a:r>
              <a:rPr lang="en-US" sz="2600" dirty="0" err="1"/>
              <a:t>với</a:t>
            </a:r>
            <a:r>
              <a:rPr lang="en-US" sz="2600" dirty="0"/>
              <a:t> </a:t>
            </a:r>
            <a:r>
              <a:rPr lang="en-US" sz="2600" dirty="0" err="1"/>
              <a:t>lứa</a:t>
            </a:r>
            <a:r>
              <a:rPr lang="en-US" sz="2600" dirty="0"/>
              <a:t> </a:t>
            </a:r>
            <a:r>
              <a:rPr lang="en-US" sz="2600" dirty="0" err="1"/>
              <a:t>tuổi</a:t>
            </a:r>
            <a:r>
              <a:rPr lang="en-US" sz="2600" dirty="0"/>
              <a:t> </a:t>
            </a:r>
            <a:r>
              <a:rPr lang="en-US" sz="2600" dirty="0" err="1"/>
              <a:t>học</a:t>
            </a:r>
            <a:r>
              <a:rPr lang="en-US" sz="2600" dirty="0"/>
              <a:t> </a:t>
            </a:r>
            <a:r>
              <a:rPr lang="en-US" sz="2600" dirty="0" err="1"/>
              <a:t>sinh</a:t>
            </a:r>
            <a:r>
              <a:rPr lang="en-US" sz="2600" dirty="0"/>
              <a:t>.</a:t>
            </a:r>
          </a:p>
          <a:p>
            <a:pPr marL="0" indent="0">
              <a:buNone/>
            </a:pPr>
            <a:r>
              <a:rPr lang="en-US" sz="2600" i="1" dirty="0">
                <a:solidFill>
                  <a:srgbClr val="FF0000"/>
                </a:solidFill>
              </a:rPr>
              <a:t>  * </a:t>
            </a:r>
            <a:r>
              <a:rPr lang="en-US" sz="2600" i="1" dirty="0" err="1">
                <a:solidFill>
                  <a:srgbClr val="FF0000"/>
                </a:solidFill>
              </a:rPr>
              <a:t>Về</a:t>
            </a:r>
            <a:r>
              <a:rPr lang="en-US" sz="2600" i="1" dirty="0">
                <a:solidFill>
                  <a:srgbClr val="FF0000"/>
                </a:solidFill>
              </a:rPr>
              <a:t> </a:t>
            </a:r>
            <a:r>
              <a:rPr lang="en-US" sz="2600" i="1" dirty="0" err="1">
                <a:solidFill>
                  <a:srgbClr val="FF0000"/>
                </a:solidFill>
              </a:rPr>
              <a:t>năng</a:t>
            </a:r>
            <a:r>
              <a:rPr lang="en-US" sz="2600" i="1" dirty="0">
                <a:solidFill>
                  <a:srgbClr val="FF0000"/>
                </a:solidFill>
              </a:rPr>
              <a:t> </a:t>
            </a:r>
            <a:r>
              <a:rPr lang="en-US" sz="2600" i="1" dirty="0" err="1">
                <a:solidFill>
                  <a:srgbClr val="FF0000"/>
                </a:solidFill>
              </a:rPr>
              <a:t>lực</a:t>
            </a:r>
            <a:r>
              <a:rPr lang="en-US" sz="2600" i="1" dirty="0">
                <a:solidFill>
                  <a:srgbClr val="FF0000"/>
                </a:solidFill>
              </a:rPr>
              <a:t> </a:t>
            </a:r>
            <a:r>
              <a:rPr lang="en-US" sz="2600" i="1" dirty="0" err="1">
                <a:solidFill>
                  <a:srgbClr val="FF0000"/>
                </a:solidFill>
              </a:rPr>
              <a:t>sử</a:t>
            </a:r>
            <a:r>
              <a:rPr lang="en-US" sz="2600" i="1" dirty="0">
                <a:solidFill>
                  <a:srgbClr val="FF0000"/>
                </a:solidFill>
              </a:rPr>
              <a:t> </a:t>
            </a:r>
            <a:r>
              <a:rPr lang="en-US" sz="2600" i="1" dirty="0" err="1">
                <a:solidFill>
                  <a:srgbClr val="FF0000"/>
                </a:solidFill>
              </a:rPr>
              <a:t>dụng</a:t>
            </a:r>
            <a:r>
              <a:rPr lang="en-US" sz="2600" i="1" dirty="0">
                <a:solidFill>
                  <a:srgbClr val="FF0000"/>
                </a:solidFill>
              </a:rPr>
              <a:t> </a:t>
            </a:r>
            <a:r>
              <a:rPr lang="en-US" sz="2600" i="1" dirty="0" err="1">
                <a:solidFill>
                  <a:srgbClr val="FF0000"/>
                </a:solidFill>
              </a:rPr>
              <a:t>công</a:t>
            </a:r>
            <a:r>
              <a:rPr lang="en-US" sz="2600" i="1" dirty="0">
                <a:solidFill>
                  <a:srgbClr val="FF0000"/>
                </a:solidFill>
              </a:rPr>
              <a:t> </a:t>
            </a:r>
            <a:r>
              <a:rPr lang="en-US" sz="2600" i="1" dirty="0" err="1">
                <a:solidFill>
                  <a:srgbClr val="FF0000"/>
                </a:solidFill>
              </a:rPr>
              <a:t>nghệ</a:t>
            </a:r>
            <a:r>
              <a:rPr lang="en-US" sz="2600" i="1" dirty="0">
                <a:solidFill>
                  <a:srgbClr val="FF0000"/>
                </a:solidFill>
              </a:rPr>
              <a:t>:</a:t>
            </a:r>
            <a:endParaRPr lang="en-US" sz="2600" dirty="0">
              <a:solidFill>
                <a:srgbClr val="FF0000"/>
              </a:solidFill>
            </a:endParaRPr>
          </a:p>
          <a:p>
            <a:pPr marL="0" indent="0">
              <a:buNone/>
            </a:pPr>
            <a:r>
              <a:rPr lang="en-US" sz="2600" dirty="0"/>
              <a:t>    – </a:t>
            </a:r>
            <a:r>
              <a:rPr lang="en-US" sz="2600" dirty="0" err="1"/>
              <a:t>Lựa</a:t>
            </a:r>
            <a:r>
              <a:rPr lang="en-US" sz="2600" dirty="0"/>
              <a:t> </a:t>
            </a:r>
            <a:r>
              <a:rPr lang="en-US" sz="2600" dirty="0" err="1"/>
              <a:t>chọn</a:t>
            </a:r>
            <a:r>
              <a:rPr lang="en-US" sz="2600" dirty="0"/>
              <a:t> </a:t>
            </a:r>
            <a:r>
              <a:rPr lang="en-US" sz="2600" dirty="0" err="1"/>
              <a:t>được</a:t>
            </a:r>
            <a:r>
              <a:rPr lang="en-US" sz="2600" dirty="0"/>
              <a:t> </a:t>
            </a:r>
            <a:r>
              <a:rPr lang="en-US" sz="2600" dirty="0" err="1"/>
              <a:t>vị</a:t>
            </a:r>
            <a:r>
              <a:rPr lang="en-US" sz="2600" dirty="0"/>
              <a:t> </a:t>
            </a:r>
            <a:r>
              <a:rPr lang="en-US" sz="2600" dirty="0" err="1"/>
              <a:t>trí</a:t>
            </a:r>
            <a:r>
              <a:rPr lang="en-US" sz="2600" dirty="0"/>
              <a:t> </a:t>
            </a:r>
            <a:r>
              <a:rPr lang="en-US" sz="2600" dirty="0" err="1"/>
              <a:t>ngồi</a:t>
            </a:r>
            <a:r>
              <a:rPr lang="en-US" sz="2600" dirty="0"/>
              <a:t> </a:t>
            </a:r>
            <a:r>
              <a:rPr lang="en-US" sz="2600" dirty="0" err="1"/>
              <a:t>xem</a:t>
            </a:r>
            <a:r>
              <a:rPr lang="en-US" sz="2600" dirty="0"/>
              <a:t> </a:t>
            </a:r>
            <a:r>
              <a:rPr lang="en-US" sz="2600" dirty="0" err="1"/>
              <a:t>máy</a:t>
            </a:r>
            <a:r>
              <a:rPr lang="en-US" sz="2600" dirty="0"/>
              <a:t> </a:t>
            </a:r>
            <a:r>
              <a:rPr lang="en-US" sz="2600" dirty="0" err="1"/>
              <a:t>thu</a:t>
            </a:r>
            <a:r>
              <a:rPr lang="en-US" sz="2600" dirty="0"/>
              <a:t> </a:t>
            </a:r>
            <a:r>
              <a:rPr lang="en-US" sz="2600" dirty="0" err="1"/>
              <a:t>hình</a:t>
            </a:r>
            <a:r>
              <a:rPr lang="en-US" sz="2600" dirty="0"/>
              <a:t> </a:t>
            </a:r>
            <a:r>
              <a:rPr lang="en-US" sz="2600" dirty="0" err="1"/>
              <a:t>đảm</a:t>
            </a:r>
            <a:r>
              <a:rPr lang="en-US" sz="2600" dirty="0"/>
              <a:t> </a:t>
            </a:r>
            <a:r>
              <a:rPr lang="en-US" sz="2600" dirty="0" err="1"/>
              <a:t>bảo</a:t>
            </a:r>
            <a:r>
              <a:rPr lang="en-US" sz="2600" dirty="0"/>
              <a:t> </a:t>
            </a:r>
            <a:r>
              <a:rPr lang="en-US" sz="2600" dirty="0" err="1"/>
              <a:t>góc</a:t>
            </a:r>
            <a:r>
              <a:rPr lang="en-US" sz="2600" dirty="0"/>
              <a:t> </a:t>
            </a:r>
            <a:r>
              <a:rPr lang="en-US" sz="2600" dirty="0" err="1"/>
              <a:t>nhìn</a:t>
            </a:r>
            <a:r>
              <a:rPr lang="en-US" sz="2600" dirty="0"/>
              <a:t> </a:t>
            </a:r>
            <a:r>
              <a:rPr lang="en-US" sz="2600" dirty="0" err="1"/>
              <a:t>và</a:t>
            </a:r>
            <a:r>
              <a:rPr lang="en-US" sz="2600" dirty="0"/>
              <a:t> </a:t>
            </a:r>
            <a:r>
              <a:rPr lang="en-US" sz="2600" dirty="0" err="1"/>
              <a:t>khoảng</a:t>
            </a:r>
            <a:r>
              <a:rPr lang="en-US" sz="2600" dirty="0"/>
              <a:t> </a:t>
            </a:r>
            <a:r>
              <a:rPr lang="en-US" sz="2600" dirty="0" err="1"/>
              <a:t>cách</a:t>
            </a:r>
            <a:r>
              <a:rPr lang="en-US" sz="2600" dirty="0"/>
              <a:t> </a:t>
            </a:r>
            <a:r>
              <a:rPr lang="en-US" sz="2600" dirty="0" err="1"/>
              <a:t>hợp</a:t>
            </a:r>
            <a:r>
              <a:rPr lang="en-US" sz="2600" dirty="0"/>
              <a:t> </a:t>
            </a:r>
            <a:r>
              <a:rPr lang="en-US" sz="2600" dirty="0" err="1"/>
              <a:t>lí</a:t>
            </a:r>
            <a:r>
              <a:rPr lang="en-US" sz="2600" dirty="0"/>
              <a:t>.</a:t>
            </a:r>
          </a:p>
          <a:p>
            <a:pPr marL="0" indent="0">
              <a:buNone/>
            </a:pPr>
            <a:r>
              <a:rPr lang="en-US" sz="2600" dirty="0"/>
              <a:t>    – </a:t>
            </a:r>
            <a:r>
              <a:rPr lang="en-US" sz="2600" dirty="0" err="1"/>
              <a:t>Chọn</a:t>
            </a:r>
            <a:r>
              <a:rPr lang="en-US" sz="2600" dirty="0"/>
              <a:t> </a:t>
            </a:r>
            <a:r>
              <a:rPr lang="en-US" sz="2600" dirty="0" err="1"/>
              <a:t>được</a:t>
            </a:r>
            <a:r>
              <a:rPr lang="en-US" sz="2600" dirty="0"/>
              <a:t> </a:t>
            </a:r>
            <a:r>
              <a:rPr lang="en-US" sz="2600" dirty="0" err="1"/>
              <a:t>kênh</a:t>
            </a:r>
            <a:r>
              <a:rPr lang="en-US" sz="2600" dirty="0"/>
              <a:t>, </a:t>
            </a:r>
            <a:r>
              <a:rPr lang="en-US" sz="2600" dirty="0" err="1"/>
              <a:t>điều</a:t>
            </a:r>
            <a:r>
              <a:rPr lang="en-US" sz="2600" dirty="0"/>
              <a:t> </a:t>
            </a:r>
            <a:r>
              <a:rPr lang="en-US" sz="2600" dirty="0" err="1"/>
              <a:t>chỉnh</a:t>
            </a:r>
            <a:r>
              <a:rPr lang="en-US" sz="2600" dirty="0"/>
              <a:t> </a:t>
            </a:r>
            <a:r>
              <a:rPr lang="en-US" sz="2600" dirty="0" err="1"/>
              <a:t>được</a:t>
            </a:r>
            <a:r>
              <a:rPr lang="en-US" sz="2600" dirty="0"/>
              <a:t> </a:t>
            </a:r>
            <a:r>
              <a:rPr lang="en-US" sz="2600" dirty="0" err="1"/>
              <a:t>âm</a:t>
            </a:r>
            <a:r>
              <a:rPr lang="en-US" sz="2600" dirty="0"/>
              <a:t> </a:t>
            </a:r>
            <a:r>
              <a:rPr lang="en-US" sz="2600" dirty="0" err="1"/>
              <a:t>lượng</a:t>
            </a:r>
            <a:r>
              <a:rPr lang="en-US" sz="2600" dirty="0"/>
              <a:t> </a:t>
            </a:r>
            <a:r>
              <a:rPr lang="en-US" sz="2600" dirty="0" err="1"/>
              <a:t>của</a:t>
            </a:r>
            <a:r>
              <a:rPr lang="en-US" sz="2600" dirty="0"/>
              <a:t> </a:t>
            </a:r>
            <a:r>
              <a:rPr lang="en-US" sz="2600" dirty="0" err="1"/>
              <a:t>máy</a:t>
            </a:r>
            <a:r>
              <a:rPr lang="en-US" sz="2600" dirty="0"/>
              <a:t> </a:t>
            </a:r>
            <a:r>
              <a:rPr lang="en-US" sz="2600" dirty="0" err="1"/>
              <a:t>thu</a:t>
            </a:r>
            <a:r>
              <a:rPr lang="en-US" sz="2600" dirty="0"/>
              <a:t> </a:t>
            </a:r>
            <a:r>
              <a:rPr lang="en-US" sz="2600" dirty="0" err="1"/>
              <a:t>hình</a:t>
            </a:r>
            <a:r>
              <a:rPr lang="en-US" sz="2600" dirty="0"/>
              <a:t> </a:t>
            </a:r>
            <a:r>
              <a:rPr lang="en-US" sz="2600" dirty="0" err="1"/>
              <a:t>theo</a:t>
            </a:r>
            <a:r>
              <a:rPr lang="en-US" sz="2600" dirty="0"/>
              <a:t> ý </a:t>
            </a:r>
            <a:r>
              <a:rPr lang="en-US" sz="2600" dirty="0" err="1"/>
              <a:t>muốn</a:t>
            </a:r>
            <a:r>
              <a:rPr lang="en-US" sz="2600" dirty="0"/>
              <a:t>.</a:t>
            </a: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76</a:t>
            </a:fld>
            <a:endParaRPr lang="vi-VN" dirty="0">
              <a:solidFill>
                <a:prstClr val="black"/>
              </a:solidFill>
            </a:endParaRPr>
          </a:p>
        </p:txBody>
      </p:sp>
    </p:spTree>
    <p:extLst>
      <p:ext uri="{BB962C8B-B14F-4D97-AF65-F5344CB8AC3E}">
        <p14:creationId xmlns:p14="http://schemas.microsoft.com/office/powerpoint/2010/main" val="8499649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934" y="228600"/>
            <a:ext cx="6539765" cy="638491"/>
          </a:xfrm>
        </p:spPr>
        <p:txBody>
          <a:bodyPr>
            <a:noAutofit/>
          </a:bodyPr>
          <a:lstStyle/>
          <a:p>
            <a:pPr algn="ctr"/>
            <a:r>
              <a:rPr lang="en-US" sz="2400" b="1" dirty="0" err="1">
                <a:solidFill>
                  <a:srgbClr val="FF0000"/>
                </a:solidFill>
              </a:rPr>
              <a:t>Ví</a:t>
            </a:r>
            <a:r>
              <a:rPr lang="en-US" sz="2400" b="1" dirty="0">
                <a:solidFill>
                  <a:srgbClr val="FF0000"/>
                </a:solidFill>
              </a:rPr>
              <a:t> </a:t>
            </a:r>
            <a:r>
              <a:rPr lang="en-US" sz="2400" b="1" dirty="0" err="1">
                <a:solidFill>
                  <a:srgbClr val="FF0000"/>
                </a:solidFill>
              </a:rPr>
              <a:t>dụ</a:t>
            </a:r>
            <a:r>
              <a:rPr lang="en-US" sz="2400" b="1" dirty="0">
                <a:solidFill>
                  <a:srgbClr val="FF0000"/>
                </a:solidFill>
              </a:rPr>
              <a:t>: </a:t>
            </a:r>
            <a:r>
              <a:rPr lang="en-US" sz="2400" b="1" dirty="0" err="1">
                <a:solidFill>
                  <a:srgbClr val="FF0000"/>
                </a:solidFill>
              </a:rPr>
              <a:t>Xây</a:t>
            </a:r>
            <a:r>
              <a:rPr lang="en-US" sz="2400" b="1" dirty="0">
                <a:solidFill>
                  <a:srgbClr val="FF0000"/>
                </a:solidFill>
              </a:rPr>
              <a:t> </a:t>
            </a:r>
            <a:r>
              <a:rPr lang="en-US" sz="2400" b="1" dirty="0" err="1">
                <a:solidFill>
                  <a:srgbClr val="FF0000"/>
                </a:solidFill>
              </a:rPr>
              <a:t>dựng</a:t>
            </a:r>
            <a:r>
              <a:rPr lang="en-US" sz="2400" b="1" dirty="0">
                <a:solidFill>
                  <a:srgbClr val="FF0000"/>
                </a:solidFill>
              </a:rPr>
              <a:t> </a:t>
            </a:r>
            <a:r>
              <a:rPr lang="en-US" sz="2400" b="1" dirty="0" err="1">
                <a:solidFill>
                  <a:srgbClr val="FF0000"/>
                </a:solidFill>
              </a:rPr>
              <a:t>nội</a:t>
            </a:r>
            <a:r>
              <a:rPr lang="en-US" sz="2400" b="1" dirty="0">
                <a:solidFill>
                  <a:srgbClr val="FF0000"/>
                </a:solidFill>
              </a:rPr>
              <a:t> dung “</a:t>
            </a:r>
            <a:r>
              <a:rPr lang="en-US" sz="2400" b="1" dirty="0" err="1">
                <a:solidFill>
                  <a:srgbClr val="FF0000"/>
                </a:solidFill>
              </a:rPr>
              <a:t>Yêu</a:t>
            </a:r>
            <a:r>
              <a:rPr lang="en-US" sz="2400" b="1" dirty="0">
                <a:solidFill>
                  <a:srgbClr val="FF0000"/>
                </a:solidFill>
              </a:rPr>
              <a:t> </a:t>
            </a:r>
            <a:r>
              <a:rPr lang="en-US" sz="2400" b="1" dirty="0" err="1">
                <a:solidFill>
                  <a:srgbClr val="FF0000"/>
                </a:solidFill>
              </a:rPr>
              <a:t>cầu</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đạt</a:t>
            </a:r>
            <a:r>
              <a:rPr lang="en-US" sz="2400" b="1" dirty="0">
                <a:solidFill>
                  <a:srgbClr val="FF0000"/>
                </a:solidFill>
              </a:rPr>
              <a:t>” </a:t>
            </a:r>
            <a:br>
              <a:rPr lang="en-US" sz="2400" b="1" dirty="0">
                <a:solidFill>
                  <a:srgbClr val="FF0000"/>
                </a:solidFill>
              </a:rPr>
            </a:br>
            <a:r>
              <a:rPr lang="en-US" sz="2400" b="1" dirty="0" err="1">
                <a:solidFill>
                  <a:srgbClr val="FF0000"/>
                </a:solidFill>
              </a:rPr>
              <a:t>của</a:t>
            </a:r>
            <a:r>
              <a:rPr lang="en-US" sz="2400" b="1" dirty="0">
                <a:solidFill>
                  <a:srgbClr val="FF0000"/>
                </a:solidFill>
              </a:rPr>
              <a:t> </a:t>
            </a:r>
            <a:r>
              <a:rPr lang="en-US" sz="2400" b="1" dirty="0" err="1">
                <a:solidFill>
                  <a:srgbClr val="FF0000"/>
                </a:solidFill>
              </a:rPr>
              <a:t>một</a:t>
            </a:r>
            <a:r>
              <a:rPr lang="en-US" sz="2400" b="1" dirty="0">
                <a:solidFill>
                  <a:srgbClr val="FF0000"/>
                </a:solidFill>
              </a:rPr>
              <a:t> </a:t>
            </a:r>
            <a:r>
              <a:rPr lang="en-US" sz="2400" b="1" dirty="0" err="1">
                <a:solidFill>
                  <a:srgbClr val="FF0000"/>
                </a:solidFill>
              </a:rPr>
              <a:t>kế</a:t>
            </a:r>
            <a:r>
              <a:rPr lang="en-US" sz="2400" b="1" dirty="0">
                <a:solidFill>
                  <a:srgbClr val="FF0000"/>
                </a:solidFill>
              </a:rPr>
              <a:t> </a:t>
            </a:r>
            <a:r>
              <a:rPr lang="en-US" sz="2400" b="1" dirty="0" err="1">
                <a:solidFill>
                  <a:srgbClr val="FF0000"/>
                </a:solidFill>
              </a:rPr>
              <a:t>hoạch</a:t>
            </a:r>
            <a:r>
              <a:rPr lang="en-US" sz="2400" b="1" dirty="0">
                <a:solidFill>
                  <a:srgbClr val="FF0000"/>
                </a:solidFill>
              </a:rPr>
              <a:t> </a:t>
            </a:r>
            <a:r>
              <a:rPr lang="en-US" sz="2400" b="1" dirty="0" err="1">
                <a:solidFill>
                  <a:srgbClr val="FF0000"/>
                </a:solidFill>
              </a:rPr>
              <a:t>bài</a:t>
            </a:r>
            <a:r>
              <a:rPr lang="en-US" sz="2400" b="1" dirty="0">
                <a:solidFill>
                  <a:srgbClr val="FF0000"/>
                </a:solidFill>
              </a:rPr>
              <a:t> </a:t>
            </a:r>
            <a:r>
              <a:rPr lang="en-US" sz="2400" b="1" dirty="0" err="1">
                <a:solidFill>
                  <a:srgbClr val="FF0000"/>
                </a:solidFill>
              </a:rPr>
              <a:t>dạy</a:t>
            </a:r>
            <a:r>
              <a:rPr lang="en-US" sz="2400" b="1" dirty="0">
                <a:solidFill>
                  <a:srgbClr val="FF0000"/>
                </a:solidFill>
              </a:rPr>
              <a:t>: </a:t>
            </a:r>
            <a:r>
              <a:rPr lang="en-US" sz="2400" b="1" dirty="0" err="1">
                <a:solidFill>
                  <a:srgbClr val="FF0000"/>
                </a:solidFill>
              </a:rPr>
              <a:t>Sử</a:t>
            </a:r>
            <a:r>
              <a:rPr lang="en-US" sz="2400" b="1" dirty="0">
                <a:solidFill>
                  <a:srgbClr val="FF0000"/>
                </a:solidFill>
              </a:rPr>
              <a:t> </a:t>
            </a:r>
            <a:r>
              <a:rPr lang="en-US" sz="2400" b="1" dirty="0" err="1">
                <a:solidFill>
                  <a:srgbClr val="FF0000"/>
                </a:solidFill>
              </a:rPr>
              <a:t>dụng</a:t>
            </a:r>
            <a:r>
              <a:rPr lang="en-US" sz="2400" b="1" dirty="0">
                <a:solidFill>
                  <a:srgbClr val="FF0000"/>
                </a:solidFill>
              </a:rPr>
              <a:t> </a:t>
            </a:r>
            <a:r>
              <a:rPr lang="en-US" sz="2400" b="1" dirty="0" err="1">
                <a:solidFill>
                  <a:srgbClr val="FF0000"/>
                </a:solidFill>
              </a:rPr>
              <a:t>máy</a:t>
            </a:r>
            <a:r>
              <a:rPr lang="en-US" sz="2400" b="1" dirty="0">
                <a:solidFill>
                  <a:srgbClr val="FF0000"/>
                </a:solidFill>
              </a:rPr>
              <a:t> </a:t>
            </a:r>
            <a:r>
              <a:rPr lang="en-US" sz="2400" b="1" dirty="0" err="1">
                <a:solidFill>
                  <a:srgbClr val="FF0000"/>
                </a:solidFill>
              </a:rPr>
              <a:t>thu</a:t>
            </a:r>
            <a:r>
              <a:rPr lang="en-US" sz="2400" b="1" dirty="0">
                <a:solidFill>
                  <a:srgbClr val="FF0000"/>
                </a:solidFill>
              </a:rPr>
              <a:t> </a:t>
            </a:r>
            <a:r>
              <a:rPr lang="en-US" sz="2400" b="1" dirty="0" err="1">
                <a:solidFill>
                  <a:srgbClr val="FF0000"/>
                </a:solidFill>
              </a:rPr>
              <a:t>hình</a:t>
            </a:r>
            <a:endParaRPr lang="en-US" sz="2400" dirty="0">
              <a:solidFill>
                <a:srgbClr val="FF0000"/>
              </a:solidFill>
            </a:endParaRPr>
          </a:p>
        </p:txBody>
      </p:sp>
      <p:sp>
        <p:nvSpPr>
          <p:cNvPr id="3" name="Content Placeholder 2"/>
          <p:cNvSpPr>
            <a:spLocks noGrp="1"/>
          </p:cNvSpPr>
          <p:nvPr>
            <p:ph idx="1"/>
          </p:nvPr>
        </p:nvSpPr>
        <p:spPr>
          <a:xfrm>
            <a:off x="824947" y="867091"/>
            <a:ext cx="8021741" cy="4383255"/>
          </a:xfrm>
        </p:spPr>
        <p:txBody>
          <a:bodyPr/>
          <a:lstStyle/>
          <a:p>
            <a:pPr marL="0" indent="0" algn="just">
              <a:buNone/>
            </a:pPr>
            <a:endParaRPr lang="en-US" sz="1800" b="1" i="1" dirty="0"/>
          </a:p>
          <a:p>
            <a:pPr marL="0" indent="0" algn="just">
              <a:buNone/>
            </a:pPr>
            <a:r>
              <a:rPr lang="en-US" sz="2400" b="1" i="1" dirty="0">
                <a:solidFill>
                  <a:srgbClr val="0000FF"/>
                </a:solidFill>
              </a:rPr>
              <a:t>b) </a:t>
            </a:r>
            <a:r>
              <a:rPr lang="en-US" sz="2400" b="1" i="1" dirty="0" err="1">
                <a:solidFill>
                  <a:srgbClr val="0000FF"/>
                </a:solidFill>
              </a:rPr>
              <a:t>Năng</a:t>
            </a:r>
            <a:r>
              <a:rPr lang="en-US" sz="2400" b="1" i="1" dirty="0">
                <a:solidFill>
                  <a:srgbClr val="0000FF"/>
                </a:solidFill>
              </a:rPr>
              <a:t> </a:t>
            </a:r>
            <a:r>
              <a:rPr lang="en-US" sz="2400" b="1" i="1" dirty="0" err="1">
                <a:solidFill>
                  <a:srgbClr val="0000FF"/>
                </a:solidFill>
              </a:rPr>
              <a:t>lực</a:t>
            </a:r>
            <a:r>
              <a:rPr lang="en-US" sz="2400" b="1" i="1" dirty="0">
                <a:solidFill>
                  <a:srgbClr val="0000FF"/>
                </a:solidFill>
              </a:rPr>
              <a:t> </a:t>
            </a:r>
            <a:r>
              <a:rPr lang="en-US" sz="2400" b="1" i="1" dirty="0" err="1">
                <a:solidFill>
                  <a:srgbClr val="0000FF"/>
                </a:solidFill>
              </a:rPr>
              <a:t>chung</a:t>
            </a:r>
            <a:endParaRPr lang="en-US" sz="2400" dirty="0">
              <a:solidFill>
                <a:srgbClr val="0000FF"/>
              </a:solidFill>
            </a:endParaRPr>
          </a:p>
          <a:p>
            <a:pPr marL="0" indent="0" algn="just">
              <a:buNone/>
            </a:pPr>
            <a:r>
              <a:rPr lang="en-US" sz="2400" i="1" dirty="0"/>
              <a:t>  </a:t>
            </a:r>
            <a:r>
              <a:rPr lang="en-US" sz="2400" i="1" dirty="0">
                <a:solidFill>
                  <a:srgbClr val="FF0000"/>
                </a:solidFill>
              </a:rPr>
              <a:t>* </a:t>
            </a:r>
            <a:r>
              <a:rPr lang="en-US" sz="2400" i="1" dirty="0" err="1">
                <a:solidFill>
                  <a:srgbClr val="FF0000"/>
                </a:solidFill>
              </a:rPr>
              <a:t>Năng</a:t>
            </a:r>
            <a:r>
              <a:rPr lang="en-US" sz="2400" i="1" dirty="0">
                <a:solidFill>
                  <a:srgbClr val="FF0000"/>
                </a:solidFill>
              </a:rPr>
              <a:t> </a:t>
            </a:r>
            <a:r>
              <a:rPr lang="en-US" sz="2400" i="1" dirty="0" err="1">
                <a:solidFill>
                  <a:srgbClr val="FF0000"/>
                </a:solidFill>
              </a:rPr>
              <a:t>lực</a:t>
            </a:r>
            <a:r>
              <a:rPr lang="en-US" sz="2400" i="1" dirty="0">
                <a:solidFill>
                  <a:srgbClr val="FF0000"/>
                </a:solidFill>
              </a:rPr>
              <a:t> </a:t>
            </a:r>
            <a:r>
              <a:rPr lang="en-US" sz="2400" i="1" dirty="0" err="1">
                <a:solidFill>
                  <a:srgbClr val="FF0000"/>
                </a:solidFill>
              </a:rPr>
              <a:t>giao</a:t>
            </a:r>
            <a:r>
              <a:rPr lang="en-US" sz="2400" i="1" dirty="0">
                <a:solidFill>
                  <a:srgbClr val="FF0000"/>
                </a:solidFill>
              </a:rPr>
              <a:t> </a:t>
            </a:r>
            <a:r>
              <a:rPr lang="en-US" sz="2400" i="1" dirty="0" err="1">
                <a:solidFill>
                  <a:srgbClr val="FF0000"/>
                </a:solidFill>
              </a:rPr>
              <a:t>tiếp</a:t>
            </a:r>
            <a:r>
              <a:rPr lang="en-US" sz="2400" i="1" dirty="0">
                <a:solidFill>
                  <a:srgbClr val="FF0000"/>
                </a:solidFill>
              </a:rPr>
              <a:t> </a:t>
            </a:r>
            <a:r>
              <a:rPr lang="en-US" sz="2400" i="1" dirty="0" err="1">
                <a:solidFill>
                  <a:srgbClr val="FF0000"/>
                </a:solidFill>
              </a:rPr>
              <a:t>và</a:t>
            </a:r>
            <a:r>
              <a:rPr lang="en-US" sz="2400" i="1" dirty="0">
                <a:solidFill>
                  <a:srgbClr val="FF0000"/>
                </a:solidFill>
              </a:rPr>
              <a:t> </a:t>
            </a:r>
            <a:r>
              <a:rPr lang="en-US" sz="2400" i="1" dirty="0" err="1">
                <a:solidFill>
                  <a:srgbClr val="FF0000"/>
                </a:solidFill>
              </a:rPr>
              <a:t>hợp</a:t>
            </a:r>
            <a:r>
              <a:rPr lang="en-US" sz="2400" i="1" dirty="0">
                <a:solidFill>
                  <a:srgbClr val="FF0000"/>
                </a:solidFill>
              </a:rPr>
              <a:t> </a:t>
            </a:r>
            <a:r>
              <a:rPr lang="en-US" sz="2400" i="1" dirty="0" err="1">
                <a:solidFill>
                  <a:srgbClr val="FF0000"/>
                </a:solidFill>
              </a:rPr>
              <a:t>tác</a:t>
            </a:r>
            <a:r>
              <a:rPr lang="en-US" sz="2400" dirty="0">
                <a:solidFill>
                  <a:srgbClr val="FF0000"/>
                </a:solidFill>
              </a:rPr>
              <a:t>: </a:t>
            </a:r>
          </a:p>
          <a:p>
            <a:pPr marL="0" indent="0" algn="just">
              <a:buNone/>
            </a:pPr>
            <a:r>
              <a:rPr lang="en-US" sz="2400" dirty="0"/>
              <a:t>    </a:t>
            </a:r>
            <a:r>
              <a:rPr lang="en-US" sz="2400" dirty="0" err="1"/>
              <a:t>Xác</a:t>
            </a:r>
            <a:r>
              <a:rPr lang="en-US" sz="2400" dirty="0"/>
              <a:t> </a:t>
            </a:r>
            <a:r>
              <a:rPr lang="en-US" sz="2400" dirty="0" err="1"/>
              <a:t>định</a:t>
            </a:r>
            <a:r>
              <a:rPr lang="en-US" sz="2400" dirty="0"/>
              <a:t> </a:t>
            </a:r>
            <a:r>
              <a:rPr lang="en-US" sz="2400" dirty="0" err="1"/>
              <a:t>được</a:t>
            </a:r>
            <a:r>
              <a:rPr lang="en-US" sz="2400" dirty="0"/>
              <a:t> </a:t>
            </a:r>
            <a:r>
              <a:rPr lang="en-US" sz="2400" dirty="0" err="1"/>
              <a:t>những</a:t>
            </a:r>
            <a:r>
              <a:rPr lang="en-US" sz="2400" dirty="0"/>
              <a:t> </a:t>
            </a:r>
            <a:r>
              <a:rPr lang="en-US" sz="2400" dirty="0" err="1"/>
              <a:t>công</a:t>
            </a:r>
            <a:r>
              <a:rPr lang="en-US" sz="2400" dirty="0"/>
              <a:t> </a:t>
            </a:r>
            <a:r>
              <a:rPr lang="en-US" sz="2400" dirty="0" err="1"/>
              <a:t>việc</a:t>
            </a:r>
            <a:r>
              <a:rPr lang="en-US" sz="2400" dirty="0"/>
              <a:t> </a:t>
            </a:r>
            <a:r>
              <a:rPr lang="en-US" sz="2400" dirty="0" err="1"/>
              <a:t>có</a:t>
            </a:r>
            <a:r>
              <a:rPr lang="en-US" sz="2400" dirty="0"/>
              <a:t> </a:t>
            </a:r>
            <a:r>
              <a:rPr lang="en-US" sz="2400" dirty="0" err="1"/>
              <a:t>thể</a:t>
            </a:r>
            <a:r>
              <a:rPr lang="en-US" sz="2400" dirty="0"/>
              <a:t> </a:t>
            </a:r>
            <a:r>
              <a:rPr lang="en-US" sz="2400" dirty="0" err="1"/>
              <a:t>hoàn</a:t>
            </a:r>
            <a:r>
              <a:rPr lang="en-US" sz="2400" dirty="0"/>
              <a:t> </a:t>
            </a:r>
            <a:r>
              <a:rPr lang="en-US" sz="2400" dirty="0" err="1"/>
              <a:t>thành</a:t>
            </a:r>
            <a:r>
              <a:rPr lang="en-US" sz="2400" dirty="0"/>
              <a:t> </a:t>
            </a:r>
            <a:r>
              <a:rPr lang="en-US" sz="2400" dirty="0" err="1"/>
              <a:t>tốt</a:t>
            </a:r>
            <a:r>
              <a:rPr lang="en-US" sz="2400" dirty="0"/>
              <a:t> </a:t>
            </a:r>
            <a:r>
              <a:rPr lang="en-US" sz="2400" dirty="0" err="1"/>
              <a:t>bằng</a:t>
            </a:r>
            <a:r>
              <a:rPr lang="en-US" sz="2400" dirty="0"/>
              <a:t> </a:t>
            </a:r>
            <a:r>
              <a:rPr lang="en-US" sz="2400" dirty="0" err="1"/>
              <a:t>hợp</a:t>
            </a:r>
            <a:r>
              <a:rPr lang="en-US" sz="2400" dirty="0"/>
              <a:t> </a:t>
            </a:r>
            <a:r>
              <a:rPr lang="en-US" sz="2400" dirty="0" err="1"/>
              <a:t>tác</a:t>
            </a:r>
            <a:r>
              <a:rPr lang="en-US" sz="2400" dirty="0"/>
              <a:t> </a:t>
            </a:r>
            <a:r>
              <a:rPr lang="en-US" sz="2400" dirty="0" err="1"/>
              <a:t>nhóm</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các</a:t>
            </a:r>
            <a:r>
              <a:rPr lang="en-US" sz="2400" dirty="0"/>
              <a:t> </a:t>
            </a:r>
            <a:r>
              <a:rPr lang="en-US" sz="2400" dirty="0" err="1"/>
              <a:t>thành</a:t>
            </a:r>
            <a:r>
              <a:rPr lang="en-US" sz="2400" dirty="0"/>
              <a:t> </a:t>
            </a:r>
            <a:r>
              <a:rPr lang="en-US" sz="2400" dirty="0" err="1"/>
              <a:t>viên</a:t>
            </a:r>
            <a:r>
              <a:rPr lang="en-US" sz="2400" dirty="0"/>
              <a:t> </a:t>
            </a:r>
            <a:r>
              <a:rPr lang="en-US" sz="2400" dirty="0" err="1"/>
              <a:t>khác</a:t>
            </a:r>
            <a:r>
              <a:rPr lang="en-US" sz="2400" dirty="0"/>
              <a:t> </a:t>
            </a:r>
            <a:r>
              <a:rPr lang="en-US" sz="2400" dirty="0" err="1"/>
              <a:t>để</a:t>
            </a:r>
            <a:r>
              <a:rPr lang="en-US" sz="2400" dirty="0"/>
              <a:t> </a:t>
            </a:r>
            <a:r>
              <a:rPr lang="en-US" sz="2400" dirty="0" err="1"/>
              <a:t>hoàn</a:t>
            </a:r>
            <a:r>
              <a:rPr lang="en-US" sz="2400" dirty="0"/>
              <a:t> </a:t>
            </a:r>
            <a:r>
              <a:rPr lang="en-US" sz="2400" dirty="0" err="1"/>
              <a:t>thành</a:t>
            </a:r>
            <a:r>
              <a:rPr lang="en-US" sz="2400" dirty="0"/>
              <a:t> </a:t>
            </a:r>
            <a:r>
              <a:rPr lang="en-US" sz="2400" dirty="0" err="1"/>
              <a:t>nhiệm</a:t>
            </a:r>
            <a:r>
              <a:rPr lang="en-US" sz="2400" dirty="0"/>
              <a:t> </a:t>
            </a:r>
            <a:r>
              <a:rPr lang="en-US" sz="2400" dirty="0" err="1"/>
              <a:t>vụ</a:t>
            </a:r>
            <a:r>
              <a:rPr lang="en-US" sz="2400" dirty="0"/>
              <a:t>. </a:t>
            </a:r>
          </a:p>
          <a:p>
            <a:pPr marL="0" indent="0" algn="just">
              <a:buNone/>
            </a:pPr>
            <a:r>
              <a:rPr lang="en-US" sz="2400" b="1" dirty="0"/>
              <a:t>2. </a:t>
            </a:r>
            <a:r>
              <a:rPr lang="en-US" sz="2400" b="1" dirty="0" err="1"/>
              <a:t>Về</a:t>
            </a:r>
            <a:r>
              <a:rPr lang="en-US" sz="2400" b="1" dirty="0"/>
              <a:t> </a:t>
            </a:r>
            <a:r>
              <a:rPr lang="en-US" sz="2400" b="1" dirty="0" err="1"/>
              <a:t>phẩm</a:t>
            </a:r>
            <a:r>
              <a:rPr lang="en-US" sz="2400" b="1" dirty="0"/>
              <a:t> </a:t>
            </a:r>
            <a:r>
              <a:rPr lang="en-US" sz="2400" b="1" dirty="0" err="1"/>
              <a:t>chất</a:t>
            </a:r>
            <a:endParaRPr lang="en-US" sz="2400" dirty="0"/>
          </a:p>
          <a:p>
            <a:pPr marL="0" indent="0" algn="just">
              <a:buNone/>
            </a:pPr>
            <a:r>
              <a:rPr lang="en-US" sz="2400" i="1" dirty="0">
                <a:solidFill>
                  <a:srgbClr val="FF0000"/>
                </a:solidFill>
              </a:rPr>
              <a:t>  *</a:t>
            </a:r>
            <a:r>
              <a:rPr lang="en-US" sz="2400" i="1" dirty="0" err="1">
                <a:solidFill>
                  <a:srgbClr val="FF0000"/>
                </a:solidFill>
              </a:rPr>
              <a:t>Chăm</a:t>
            </a:r>
            <a:r>
              <a:rPr lang="en-US" sz="2400" i="1" dirty="0">
                <a:solidFill>
                  <a:srgbClr val="FF0000"/>
                </a:solidFill>
              </a:rPr>
              <a:t> </a:t>
            </a:r>
            <a:r>
              <a:rPr lang="en-US" sz="2400" i="1" dirty="0" err="1">
                <a:solidFill>
                  <a:srgbClr val="FF0000"/>
                </a:solidFill>
              </a:rPr>
              <a:t>chỉ</a:t>
            </a:r>
            <a:r>
              <a:rPr lang="en-US" sz="2400" i="1" dirty="0">
                <a:solidFill>
                  <a:srgbClr val="FF0000"/>
                </a:solidFill>
              </a:rPr>
              <a:t> </a:t>
            </a:r>
            <a:r>
              <a:rPr lang="en-US" sz="2400" i="1" dirty="0" err="1">
                <a:solidFill>
                  <a:srgbClr val="FF0000"/>
                </a:solidFill>
              </a:rPr>
              <a:t>và</a:t>
            </a:r>
            <a:r>
              <a:rPr lang="en-US" sz="2400" i="1" dirty="0">
                <a:solidFill>
                  <a:srgbClr val="FF0000"/>
                </a:solidFill>
              </a:rPr>
              <a:t> </a:t>
            </a:r>
            <a:r>
              <a:rPr lang="en-US" sz="2400" i="1" dirty="0" err="1">
                <a:solidFill>
                  <a:srgbClr val="FF0000"/>
                </a:solidFill>
              </a:rPr>
              <a:t>trách</a:t>
            </a:r>
            <a:r>
              <a:rPr lang="en-US" sz="2400" i="1" dirty="0">
                <a:solidFill>
                  <a:srgbClr val="FF0000"/>
                </a:solidFill>
              </a:rPr>
              <a:t> </a:t>
            </a:r>
            <a:r>
              <a:rPr lang="en-US" sz="2400" i="1" dirty="0" err="1">
                <a:solidFill>
                  <a:srgbClr val="FF0000"/>
                </a:solidFill>
              </a:rPr>
              <a:t>nhiệm</a:t>
            </a:r>
            <a:r>
              <a:rPr lang="en-US" sz="2400" dirty="0">
                <a:solidFill>
                  <a:srgbClr val="FF0000"/>
                </a:solidFill>
              </a:rPr>
              <a:t>: </a:t>
            </a:r>
          </a:p>
          <a:p>
            <a:pPr marL="0" indent="0" algn="just">
              <a:buNone/>
            </a:pPr>
            <a:r>
              <a:rPr lang="en-US" sz="2400" dirty="0"/>
              <a:t>    </a:t>
            </a:r>
            <a:r>
              <a:rPr lang="en-US" sz="2400" dirty="0" err="1"/>
              <a:t>Tích</a:t>
            </a:r>
            <a:r>
              <a:rPr lang="en-US" sz="2400" dirty="0"/>
              <a:t> </a:t>
            </a:r>
            <a:r>
              <a:rPr lang="en-US" sz="2400" dirty="0" err="1"/>
              <a:t>cực</a:t>
            </a:r>
            <a:r>
              <a:rPr lang="en-US" sz="2400" dirty="0"/>
              <a:t> </a:t>
            </a:r>
            <a:r>
              <a:rPr lang="en-US" sz="2400" dirty="0" err="1"/>
              <a:t>thực</a:t>
            </a:r>
            <a:r>
              <a:rPr lang="en-US" sz="2400" dirty="0"/>
              <a:t> </a:t>
            </a:r>
            <a:r>
              <a:rPr lang="en-US" sz="2400" dirty="0" err="1"/>
              <a:t>hiện</a:t>
            </a:r>
            <a:r>
              <a:rPr lang="en-US" sz="2400" dirty="0"/>
              <a:t> </a:t>
            </a:r>
            <a:r>
              <a:rPr lang="en-US" sz="2400" dirty="0" err="1"/>
              <a:t>các</a:t>
            </a:r>
            <a:r>
              <a:rPr lang="en-US" sz="2400" dirty="0"/>
              <a:t> </a:t>
            </a:r>
            <a:r>
              <a:rPr lang="en-US" sz="2400" dirty="0" err="1"/>
              <a:t>nhiệm</a:t>
            </a:r>
            <a:r>
              <a:rPr lang="en-US" sz="2400" dirty="0"/>
              <a:t> </a:t>
            </a:r>
            <a:r>
              <a:rPr lang="en-US" sz="2400" dirty="0" err="1"/>
              <a:t>vụ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a:t>
            </a:r>
            <a:r>
              <a:rPr lang="en-US" sz="2400" dirty="0" err="1"/>
              <a:t>cá</a:t>
            </a:r>
            <a:r>
              <a:rPr lang="en-US" sz="2400" dirty="0"/>
              <a:t> </a:t>
            </a:r>
            <a:r>
              <a:rPr lang="en-US" sz="2400" dirty="0" err="1"/>
              <a:t>nhân</a:t>
            </a:r>
            <a:r>
              <a:rPr lang="en-US" sz="2400" dirty="0"/>
              <a:t>, </a:t>
            </a:r>
            <a:r>
              <a:rPr lang="en-US" sz="2400" dirty="0" err="1"/>
              <a:t>tham</a:t>
            </a:r>
            <a:r>
              <a:rPr lang="en-US" sz="2400" dirty="0"/>
              <a:t> </a:t>
            </a:r>
            <a:r>
              <a:rPr lang="en-US" sz="2400" dirty="0" err="1"/>
              <a:t>gia</a:t>
            </a:r>
            <a:r>
              <a:rPr lang="en-US" sz="2400" dirty="0"/>
              <a:t> </a:t>
            </a:r>
            <a:r>
              <a:rPr lang="en-US" sz="2400" dirty="0" err="1"/>
              <a:t>thảo</a:t>
            </a:r>
            <a:r>
              <a:rPr lang="en-US" sz="2400" dirty="0"/>
              <a:t> </a:t>
            </a:r>
            <a:r>
              <a:rPr lang="en-US" sz="2400" dirty="0" err="1"/>
              <a:t>luận</a:t>
            </a:r>
            <a:r>
              <a:rPr lang="en-US" sz="2400" dirty="0"/>
              <a:t> </a:t>
            </a:r>
            <a:r>
              <a:rPr lang="en-US" sz="2400" dirty="0" err="1"/>
              <a:t>nhóm</a:t>
            </a:r>
            <a:r>
              <a:rPr lang="en-US" sz="2400" dirty="0"/>
              <a:t> </a:t>
            </a:r>
            <a:r>
              <a:rPr lang="en-US" sz="2400" dirty="0" err="1"/>
              <a:t>một</a:t>
            </a:r>
            <a:r>
              <a:rPr lang="en-US" sz="2400" dirty="0"/>
              <a:t> </a:t>
            </a:r>
            <a:r>
              <a:rPr lang="en-US" sz="2400" dirty="0" err="1"/>
              <a:t>cách</a:t>
            </a:r>
            <a:r>
              <a:rPr lang="en-US" sz="2400" dirty="0"/>
              <a:t> </a:t>
            </a:r>
            <a:r>
              <a:rPr lang="en-US" sz="2400" dirty="0" err="1"/>
              <a:t>nghiêm</a:t>
            </a:r>
            <a:r>
              <a:rPr lang="en-US" sz="2400" dirty="0"/>
              <a:t> </a:t>
            </a:r>
            <a:r>
              <a:rPr lang="en-US" sz="2400" dirty="0" err="1"/>
              <a:t>túc</a:t>
            </a:r>
            <a:r>
              <a:rPr lang="en-US" sz="2400" dirty="0"/>
              <a:t> </a:t>
            </a:r>
            <a:r>
              <a:rPr lang="en-US" sz="2400" dirty="0" err="1"/>
              <a:t>và</a:t>
            </a:r>
            <a:r>
              <a:rPr lang="en-US" sz="2400" dirty="0"/>
              <a:t> </a:t>
            </a:r>
            <a:r>
              <a:rPr lang="en-US" sz="2400" dirty="0" err="1"/>
              <a:t>có</a:t>
            </a:r>
            <a:r>
              <a:rPr lang="en-US" sz="2400" dirty="0"/>
              <a:t> </a:t>
            </a:r>
            <a:r>
              <a:rPr lang="en-US" sz="2400" dirty="0" err="1"/>
              <a:t>trách</a:t>
            </a:r>
            <a:r>
              <a:rPr lang="en-US" sz="2400" dirty="0"/>
              <a:t> </a:t>
            </a:r>
            <a:r>
              <a:rPr lang="en-US" sz="2400" dirty="0" err="1"/>
              <a:t>nhiệm</a:t>
            </a:r>
            <a:r>
              <a:rPr lang="en-US" sz="2400" dirty="0"/>
              <a:t>.</a:t>
            </a: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77</a:t>
            </a:fld>
            <a:endParaRPr lang="vi-VN" dirty="0">
              <a:solidFill>
                <a:prstClr val="black"/>
              </a:solidFill>
            </a:endParaRPr>
          </a:p>
        </p:txBody>
      </p:sp>
    </p:spTree>
    <p:extLst>
      <p:ext uri="{BB962C8B-B14F-4D97-AF65-F5344CB8AC3E}">
        <p14:creationId xmlns:p14="http://schemas.microsoft.com/office/powerpoint/2010/main" val="23614707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934" y="381000"/>
            <a:ext cx="6539765" cy="559125"/>
          </a:xfrm>
        </p:spPr>
        <p:txBody>
          <a:bodyPr>
            <a:normAutofit fontScale="90000"/>
          </a:bodyPr>
          <a:lstStyle/>
          <a:p>
            <a:pPr algn="ctr"/>
            <a:r>
              <a:rPr lang="en-US" sz="3100" b="1" dirty="0">
                <a:solidFill>
                  <a:srgbClr val="FF0000"/>
                </a:solidFill>
                <a:effectLst>
                  <a:outerShdw blurRad="38100" dist="38100" dir="2700000" algn="tl">
                    <a:srgbClr val="000000">
                      <a:alpha val="43137"/>
                    </a:srgbClr>
                  </a:outerShdw>
                </a:effectLst>
              </a:rPr>
              <a:t>* </a:t>
            </a:r>
            <a:r>
              <a:rPr lang="en-US" sz="3100" b="1" dirty="0" err="1">
                <a:solidFill>
                  <a:srgbClr val="FF0000"/>
                </a:solidFill>
                <a:effectLst>
                  <a:outerShdw blurRad="38100" dist="38100" dir="2700000" algn="tl">
                    <a:srgbClr val="000000">
                      <a:alpha val="43137"/>
                    </a:srgbClr>
                  </a:outerShdw>
                </a:effectLst>
              </a:rPr>
              <a:t>Tổ</a:t>
            </a:r>
            <a:r>
              <a:rPr lang="en-US" sz="3100" b="1" dirty="0">
                <a:solidFill>
                  <a:srgbClr val="FF0000"/>
                </a:solidFill>
                <a:effectLst>
                  <a:outerShdw blurRad="38100" dist="38100" dir="2700000" algn="tl">
                    <a:srgbClr val="000000">
                      <a:alpha val="43137"/>
                    </a:srgbClr>
                  </a:outerShdw>
                </a:effectLst>
              </a:rPr>
              <a:t> </a:t>
            </a:r>
            <a:r>
              <a:rPr lang="en-US" sz="3100" b="1" dirty="0" err="1">
                <a:solidFill>
                  <a:srgbClr val="FF0000"/>
                </a:solidFill>
                <a:effectLst>
                  <a:outerShdw blurRad="38100" dist="38100" dir="2700000" algn="tl">
                    <a:srgbClr val="000000">
                      <a:alpha val="43137"/>
                    </a:srgbClr>
                  </a:outerShdw>
                </a:effectLst>
              </a:rPr>
              <a:t>chức</a:t>
            </a:r>
            <a:r>
              <a:rPr lang="en-US" sz="3100" b="1" dirty="0">
                <a:solidFill>
                  <a:srgbClr val="FF0000"/>
                </a:solidFill>
                <a:effectLst>
                  <a:outerShdw blurRad="38100" dist="38100" dir="2700000" algn="tl">
                    <a:srgbClr val="000000">
                      <a:alpha val="43137"/>
                    </a:srgbClr>
                  </a:outerShdw>
                </a:effectLst>
              </a:rPr>
              <a:t> </a:t>
            </a:r>
            <a:r>
              <a:rPr lang="en-US" sz="3100" b="1" dirty="0" err="1">
                <a:solidFill>
                  <a:srgbClr val="FF0000"/>
                </a:solidFill>
                <a:effectLst>
                  <a:outerShdw blurRad="38100" dist="38100" dir="2700000" algn="tl">
                    <a:srgbClr val="000000">
                      <a:alpha val="43137"/>
                    </a:srgbClr>
                  </a:outerShdw>
                </a:effectLst>
              </a:rPr>
              <a:t>thực</a:t>
            </a:r>
            <a:r>
              <a:rPr lang="en-US" sz="3100" b="1" dirty="0">
                <a:solidFill>
                  <a:srgbClr val="FF0000"/>
                </a:solidFill>
                <a:effectLst>
                  <a:outerShdw blurRad="38100" dist="38100" dir="2700000" algn="tl">
                    <a:srgbClr val="000000">
                      <a:alpha val="43137"/>
                    </a:srgbClr>
                  </a:outerShdw>
                </a:effectLst>
              </a:rPr>
              <a:t> </a:t>
            </a:r>
            <a:r>
              <a:rPr lang="en-US" sz="3100" b="1" dirty="0" err="1">
                <a:solidFill>
                  <a:srgbClr val="FF0000"/>
                </a:solidFill>
                <a:effectLst>
                  <a:outerShdw blurRad="38100" dist="38100" dir="2700000" algn="tl">
                    <a:srgbClr val="000000">
                      <a:alpha val="43137"/>
                    </a:srgbClr>
                  </a:outerShdw>
                </a:effectLst>
              </a:rPr>
              <a:t>hiện</a:t>
            </a:r>
            <a:r>
              <a:rPr lang="en-US" sz="3100" b="1" dirty="0">
                <a:solidFill>
                  <a:srgbClr val="FF0000"/>
                </a:solidFill>
                <a:effectLst>
                  <a:outerShdw blurRad="38100" dist="38100" dir="2700000" algn="tl">
                    <a:srgbClr val="000000">
                      <a:alpha val="43137"/>
                    </a:srgbClr>
                  </a:outerShdw>
                </a:effectLst>
              </a:rPr>
              <a:t> </a:t>
            </a:r>
            <a:r>
              <a:rPr lang="en-US" sz="3100" b="1" dirty="0" err="1">
                <a:solidFill>
                  <a:srgbClr val="FF0000"/>
                </a:solidFill>
                <a:effectLst>
                  <a:outerShdw blurRad="38100" dist="38100" dir="2700000" algn="tl">
                    <a:srgbClr val="000000">
                      <a:alpha val="43137"/>
                    </a:srgbClr>
                  </a:outerShdw>
                </a:effectLst>
              </a:rPr>
              <a:t>dạy</a:t>
            </a:r>
            <a:r>
              <a:rPr lang="en-US" sz="3100" b="1" dirty="0">
                <a:solidFill>
                  <a:srgbClr val="FF0000"/>
                </a:solidFill>
                <a:effectLst>
                  <a:outerShdw blurRad="38100" dist="38100" dir="2700000" algn="tl">
                    <a:srgbClr val="000000">
                      <a:alpha val="43137"/>
                    </a:srgbClr>
                  </a:outerShdw>
                </a:effectLst>
              </a:rPr>
              <a:t> </a:t>
            </a:r>
            <a:r>
              <a:rPr lang="en-US" sz="3100" b="1" dirty="0" err="1">
                <a:solidFill>
                  <a:srgbClr val="FF0000"/>
                </a:solidFill>
                <a:effectLst>
                  <a:outerShdw blurRad="38100" dist="38100" dir="2700000" algn="tl">
                    <a:srgbClr val="000000">
                      <a:alpha val="43137"/>
                    </a:srgbClr>
                  </a:outerShdw>
                </a:effectLst>
              </a:rPr>
              <a:t>học</a:t>
            </a:r>
            <a:r>
              <a:rPr lang="en-US" sz="3100" b="1" dirty="0">
                <a:solidFill>
                  <a:srgbClr val="FF0000"/>
                </a:solidFill>
              </a:rPr>
              <a:t/>
            </a:r>
            <a:br>
              <a:rPr lang="en-US" sz="3100" b="1" dirty="0">
                <a:solidFill>
                  <a:srgbClr val="FF0000"/>
                </a:solidFill>
              </a:rPr>
            </a:br>
            <a:r>
              <a:rPr lang="en-US" sz="2100" b="1" dirty="0" err="1">
                <a:solidFill>
                  <a:schemeClr val="bg1"/>
                </a:solidFill>
              </a:rPr>
              <a:t>Các</a:t>
            </a:r>
            <a:r>
              <a:rPr lang="en-US" sz="2100" b="1" dirty="0">
                <a:solidFill>
                  <a:schemeClr val="bg1"/>
                </a:solidFill>
              </a:rPr>
              <a:t> </a:t>
            </a:r>
            <a:r>
              <a:rPr lang="en-US" sz="2100" b="1" dirty="0" err="1">
                <a:solidFill>
                  <a:schemeClr val="bg1"/>
                </a:solidFill>
              </a:rPr>
              <a:t>hoạt</a:t>
            </a:r>
            <a:r>
              <a:rPr lang="en-US" sz="2100" b="1" dirty="0">
                <a:solidFill>
                  <a:schemeClr val="bg1"/>
                </a:solidFill>
              </a:rPr>
              <a:t> </a:t>
            </a:r>
            <a:r>
              <a:rPr lang="en-US" sz="2100" b="1" dirty="0" err="1">
                <a:solidFill>
                  <a:schemeClr val="bg1"/>
                </a:solidFill>
              </a:rPr>
              <a:t>động</a:t>
            </a:r>
            <a:r>
              <a:rPr lang="en-US" sz="2100" b="1" dirty="0">
                <a:solidFill>
                  <a:schemeClr val="bg1"/>
                </a:solidFill>
              </a:rPr>
              <a:t> </a:t>
            </a:r>
            <a:r>
              <a:rPr lang="en-US" sz="2100" b="1" dirty="0" err="1">
                <a:solidFill>
                  <a:schemeClr val="bg1"/>
                </a:solidFill>
              </a:rPr>
              <a:t>dạy</a:t>
            </a:r>
            <a:r>
              <a:rPr lang="en-US" sz="2100" b="1" dirty="0">
                <a:solidFill>
                  <a:schemeClr val="bg1"/>
                </a:solidFill>
              </a:rPr>
              <a:t> </a:t>
            </a:r>
            <a:r>
              <a:rPr lang="en-US" sz="2100" b="1" dirty="0" err="1">
                <a:solidFill>
                  <a:schemeClr val="bg1"/>
                </a:solidFill>
              </a:rPr>
              <a:t>học</a:t>
            </a:r>
            <a:endParaRPr lang="en-US" sz="2100" dirty="0">
              <a:solidFill>
                <a:schemeClr val="bg1"/>
              </a:solidFill>
            </a:endParaRPr>
          </a:p>
        </p:txBody>
      </p:sp>
      <p:sp>
        <p:nvSpPr>
          <p:cNvPr id="3" name="Content Placeholder 2"/>
          <p:cNvSpPr>
            <a:spLocks noGrp="1"/>
          </p:cNvSpPr>
          <p:nvPr>
            <p:ph idx="1"/>
          </p:nvPr>
        </p:nvSpPr>
        <p:spPr>
          <a:xfrm>
            <a:off x="824945" y="1066800"/>
            <a:ext cx="8021741" cy="3707268"/>
          </a:xfrm>
        </p:spPr>
        <p:txBody>
          <a:bodyPr>
            <a:noAutofit/>
          </a:bodyPr>
          <a:lstStyle/>
          <a:p>
            <a:pPr marL="385763" indent="-385763" algn="just">
              <a:lnSpc>
                <a:spcPct val="80000"/>
              </a:lnSpc>
              <a:buNone/>
              <a:defRPr/>
            </a:pPr>
            <a:r>
              <a:rPr lang="en-US" sz="2400" b="1" i="1" dirty="0">
                <a:solidFill>
                  <a:srgbClr val="0000FF"/>
                </a:solidFill>
              </a:rPr>
              <a:t>1. </a:t>
            </a:r>
            <a:r>
              <a:rPr lang="en-US" sz="2400" b="1" i="1" dirty="0" err="1">
                <a:solidFill>
                  <a:srgbClr val="0000FF"/>
                </a:solidFill>
              </a:rPr>
              <a:t>Hoạt</a:t>
            </a:r>
            <a:r>
              <a:rPr lang="en-US" sz="2400" b="1" i="1" dirty="0">
                <a:solidFill>
                  <a:srgbClr val="0000FF"/>
                </a:solidFill>
              </a:rPr>
              <a:t> </a:t>
            </a:r>
            <a:r>
              <a:rPr lang="en-US" sz="2400" b="1" i="1" dirty="0" err="1">
                <a:solidFill>
                  <a:srgbClr val="0000FF"/>
                </a:solidFill>
              </a:rPr>
              <a:t>động</a:t>
            </a:r>
            <a:r>
              <a:rPr lang="en-US" sz="2400" b="1" i="1" dirty="0">
                <a:solidFill>
                  <a:srgbClr val="0000FF"/>
                </a:solidFill>
              </a:rPr>
              <a:t> </a:t>
            </a:r>
            <a:r>
              <a:rPr lang="en-US" sz="2400" b="1" i="1" dirty="0" err="1">
                <a:solidFill>
                  <a:srgbClr val="0000FF"/>
                </a:solidFill>
              </a:rPr>
              <a:t>Khởi</a:t>
            </a:r>
            <a:r>
              <a:rPr lang="en-US" sz="2400" b="1" i="1" dirty="0">
                <a:solidFill>
                  <a:srgbClr val="0000FF"/>
                </a:solidFill>
              </a:rPr>
              <a:t> </a:t>
            </a:r>
            <a:r>
              <a:rPr lang="en-US" sz="2400" b="1" i="1" dirty="0" err="1">
                <a:solidFill>
                  <a:srgbClr val="0000FF"/>
                </a:solidFill>
              </a:rPr>
              <a:t>động</a:t>
            </a:r>
            <a:r>
              <a:rPr lang="en-US" sz="2400" dirty="0">
                <a:solidFill>
                  <a:srgbClr val="0000FF"/>
                </a:solidFill>
              </a:rPr>
              <a:t>:</a:t>
            </a:r>
          </a:p>
          <a:p>
            <a:pPr marL="385763" indent="-385763" algn="just">
              <a:lnSpc>
                <a:spcPct val="80000"/>
              </a:lnSpc>
              <a:buNone/>
              <a:defRPr/>
            </a:pPr>
            <a:r>
              <a:rPr lang="en-US" sz="2400" dirty="0"/>
              <a:t>     HS </a:t>
            </a:r>
            <a:r>
              <a:rPr lang="en-US" sz="2400" dirty="0" err="1"/>
              <a:t>liên</a:t>
            </a:r>
            <a:r>
              <a:rPr lang="en-US" sz="2400" dirty="0"/>
              <a:t> </a:t>
            </a:r>
            <a:r>
              <a:rPr lang="en-US" sz="2400" dirty="0" err="1"/>
              <a:t>hệ</a:t>
            </a:r>
            <a:r>
              <a:rPr lang="en-US" sz="2400" dirty="0"/>
              <a:t> </a:t>
            </a:r>
            <a:r>
              <a:rPr lang="en-US" sz="2400" dirty="0" err="1"/>
              <a:t>kiến</a:t>
            </a:r>
            <a:r>
              <a:rPr lang="en-US" sz="2400" dirty="0"/>
              <a:t> </a:t>
            </a:r>
            <a:r>
              <a:rPr lang="en-US" sz="2400" dirty="0" err="1"/>
              <a:t>thức</a:t>
            </a:r>
            <a:r>
              <a:rPr lang="en-US" sz="2400" dirty="0"/>
              <a:t> </a:t>
            </a:r>
            <a:r>
              <a:rPr lang="en-US" sz="2400" dirty="0" err="1"/>
              <a:t>đã</a:t>
            </a:r>
            <a:r>
              <a:rPr lang="en-US" sz="2400" dirty="0"/>
              <a:t> </a:t>
            </a:r>
            <a:r>
              <a:rPr lang="en-US" sz="2400" dirty="0" err="1"/>
              <a:t>có</a:t>
            </a:r>
            <a:r>
              <a:rPr lang="en-US" sz="2400" dirty="0"/>
              <a:t> </a:t>
            </a:r>
            <a:r>
              <a:rPr lang="en-US" sz="2400" dirty="0" err="1"/>
              <a:t>trong</a:t>
            </a:r>
            <a:r>
              <a:rPr lang="en-US" sz="2400" dirty="0"/>
              <a:t> </a:t>
            </a:r>
            <a:r>
              <a:rPr lang="en-US" sz="2400" dirty="0" err="1"/>
              <a:t>học</a:t>
            </a:r>
            <a:r>
              <a:rPr lang="en-US" sz="2400" dirty="0"/>
              <a:t> </a:t>
            </a:r>
            <a:r>
              <a:rPr lang="en-US" sz="2400" dirty="0" err="1"/>
              <a:t>tập</a:t>
            </a:r>
            <a:r>
              <a:rPr lang="en-US" sz="2400" dirty="0"/>
              <a:t> </a:t>
            </a:r>
            <a:r>
              <a:rPr lang="en-US" sz="2400" dirty="0" err="1"/>
              <a:t>và</a:t>
            </a:r>
            <a:r>
              <a:rPr lang="en-US" sz="2400" dirty="0"/>
              <a:t> </a:t>
            </a:r>
            <a:r>
              <a:rPr lang="en-US" sz="2400" dirty="0" err="1"/>
              <a:t>thực</a:t>
            </a:r>
            <a:r>
              <a:rPr lang="en-US" sz="2400" dirty="0"/>
              <a:t> </a:t>
            </a:r>
            <a:r>
              <a:rPr lang="en-US" sz="2400" dirty="0" err="1"/>
              <a:t>tiễn</a:t>
            </a:r>
            <a:r>
              <a:rPr lang="en-US" sz="2400" dirty="0"/>
              <a:t> </a:t>
            </a:r>
            <a:r>
              <a:rPr lang="en-US" sz="2400" dirty="0" err="1"/>
              <a:t>với</a:t>
            </a:r>
            <a:r>
              <a:rPr lang="en-US" sz="2400" dirty="0"/>
              <a:t> </a:t>
            </a:r>
            <a:r>
              <a:rPr lang="en-US" sz="2400" dirty="0" err="1"/>
              <a:t>kiến</a:t>
            </a:r>
            <a:r>
              <a:rPr lang="en-US" sz="2400" dirty="0"/>
              <a:t> </a:t>
            </a:r>
            <a:r>
              <a:rPr lang="en-US" sz="2400" dirty="0" err="1"/>
              <a:t>thức</a:t>
            </a:r>
            <a:r>
              <a:rPr lang="en-US" sz="2400" dirty="0"/>
              <a:t> </a:t>
            </a:r>
            <a:r>
              <a:rPr lang="en-US" sz="2400" dirty="0" err="1"/>
              <a:t>bài</a:t>
            </a:r>
            <a:r>
              <a:rPr lang="en-US" sz="2400" dirty="0"/>
              <a:t> </a:t>
            </a:r>
            <a:r>
              <a:rPr lang="en-US" sz="2400" dirty="0" err="1"/>
              <a:t>học</a:t>
            </a:r>
            <a:r>
              <a:rPr lang="en-US" sz="2400" dirty="0"/>
              <a:t> </a:t>
            </a:r>
            <a:r>
              <a:rPr lang="en-US" sz="2400" dirty="0" err="1"/>
              <a:t>để</a:t>
            </a:r>
            <a:r>
              <a:rPr lang="en-US" sz="2400" dirty="0"/>
              <a:t> </a:t>
            </a:r>
            <a:r>
              <a:rPr lang="en-US" sz="2400" dirty="0" err="1"/>
              <a:t>giải</a:t>
            </a:r>
            <a:r>
              <a:rPr lang="en-US" sz="2400" dirty="0"/>
              <a:t> </a:t>
            </a:r>
            <a:r>
              <a:rPr lang="en-US" sz="2400" dirty="0" err="1"/>
              <a:t>quyết</a:t>
            </a:r>
            <a:r>
              <a:rPr lang="en-US" sz="2400" dirty="0"/>
              <a:t> </a:t>
            </a:r>
            <a:r>
              <a:rPr lang="en-US" sz="2400" dirty="0" err="1"/>
              <a:t>vấn</a:t>
            </a:r>
            <a:r>
              <a:rPr lang="en-US" sz="2400" dirty="0"/>
              <a:t> </a:t>
            </a:r>
            <a:r>
              <a:rPr lang="en-US" sz="2400" dirty="0" err="1"/>
              <a:t>đề</a:t>
            </a:r>
            <a:r>
              <a:rPr lang="en-US" sz="2400" dirty="0"/>
              <a:t>. </a:t>
            </a:r>
          </a:p>
          <a:p>
            <a:pPr algn="just">
              <a:lnSpc>
                <a:spcPct val="80000"/>
              </a:lnSpc>
              <a:buNone/>
              <a:defRPr/>
            </a:pPr>
            <a:r>
              <a:rPr lang="en-US" sz="2400" b="1" i="1" dirty="0">
                <a:solidFill>
                  <a:srgbClr val="0000FF"/>
                </a:solidFill>
              </a:rPr>
              <a:t>2. </a:t>
            </a:r>
            <a:r>
              <a:rPr lang="en-US" sz="2400" b="1" i="1" dirty="0" err="1">
                <a:solidFill>
                  <a:srgbClr val="0000FF"/>
                </a:solidFill>
              </a:rPr>
              <a:t>Hoạt</a:t>
            </a:r>
            <a:r>
              <a:rPr lang="en-US" sz="2400" b="1" i="1" dirty="0">
                <a:solidFill>
                  <a:srgbClr val="0000FF"/>
                </a:solidFill>
              </a:rPr>
              <a:t> </a:t>
            </a:r>
            <a:r>
              <a:rPr lang="en-US" sz="2400" b="1" i="1" dirty="0" err="1">
                <a:solidFill>
                  <a:srgbClr val="0000FF"/>
                </a:solidFill>
              </a:rPr>
              <a:t>động</a:t>
            </a:r>
            <a:r>
              <a:rPr lang="en-US" sz="2400" b="1" i="1" dirty="0">
                <a:solidFill>
                  <a:srgbClr val="0000FF"/>
                </a:solidFill>
              </a:rPr>
              <a:t> </a:t>
            </a:r>
            <a:r>
              <a:rPr lang="en-US" sz="2400" b="1" i="1" dirty="0" err="1">
                <a:solidFill>
                  <a:srgbClr val="0000FF"/>
                </a:solidFill>
              </a:rPr>
              <a:t>Hình</a:t>
            </a:r>
            <a:r>
              <a:rPr lang="en-US" sz="2400" b="1" i="1" dirty="0">
                <a:solidFill>
                  <a:srgbClr val="0000FF"/>
                </a:solidFill>
              </a:rPr>
              <a:t> </a:t>
            </a:r>
            <a:r>
              <a:rPr lang="en-US" sz="2400" b="1" i="1" dirty="0" err="1">
                <a:solidFill>
                  <a:srgbClr val="0000FF"/>
                </a:solidFill>
              </a:rPr>
              <a:t>thành</a:t>
            </a:r>
            <a:r>
              <a:rPr lang="en-US" sz="2400" b="1" i="1" dirty="0">
                <a:solidFill>
                  <a:srgbClr val="0000FF"/>
                </a:solidFill>
              </a:rPr>
              <a:t> </a:t>
            </a:r>
            <a:r>
              <a:rPr lang="en-US" sz="2400" b="1" i="1" dirty="0" err="1">
                <a:solidFill>
                  <a:srgbClr val="0000FF"/>
                </a:solidFill>
              </a:rPr>
              <a:t>kiến</a:t>
            </a:r>
            <a:r>
              <a:rPr lang="en-US" sz="2400" b="1" i="1" dirty="0">
                <a:solidFill>
                  <a:srgbClr val="0000FF"/>
                </a:solidFill>
              </a:rPr>
              <a:t> </a:t>
            </a:r>
            <a:r>
              <a:rPr lang="en-US" sz="2400" b="1" i="1" dirty="0" err="1">
                <a:solidFill>
                  <a:srgbClr val="0000FF"/>
                </a:solidFill>
              </a:rPr>
              <a:t>thức</a:t>
            </a:r>
            <a:r>
              <a:rPr lang="en-US" sz="2400" dirty="0">
                <a:solidFill>
                  <a:srgbClr val="0000FF"/>
                </a:solidFill>
              </a:rPr>
              <a:t>:</a:t>
            </a:r>
          </a:p>
          <a:p>
            <a:pPr algn="just">
              <a:lnSpc>
                <a:spcPct val="80000"/>
              </a:lnSpc>
              <a:buNone/>
              <a:defRPr/>
            </a:pPr>
            <a:r>
              <a:rPr lang="en-US" sz="2400" dirty="0">
                <a:solidFill>
                  <a:srgbClr val="0000FF"/>
                </a:solidFill>
              </a:rPr>
              <a:t>  </a:t>
            </a:r>
            <a:r>
              <a:rPr lang="en-US" sz="2400" dirty="0"/>
              <a:t> HS </a:t>
            </a:r>
            <a:r>
              <a:rPr lang="en-US" sz="2400" dirty="0" err="1"/>
              <a:t>tự</a:t>
            </a:r>
            <a:r>
              <a:rPr lang="en-US" sz="2400" dirty="0"/>
              <a:t> </a:t>
            </a:r>
            <a:r>
              <a:rPr lang="en-US" sz="2400" dirty="0" err="1"/>
              <a:t>học</a:t>
            </a:r>
            <a:r>
              <a:rPr lang="en-US" sz="2400" dirty="0"/>
              <a:t> </a:t>
            </a:r>
            <a:r>
              <a:rPr lang="en-US" sz="2400" dirty="0" err="1"/>
              <a:t>cá</a:t>
            </a:r>
            <a:r>
              <a:rPr lang="en-US" sz="2400" dirty="0"/>
              <a:t> </a:t>
            </a:r>
            <a:r>
              <a:rPr lang="en-US" sz="2400" dirty="0" err="1"/>
              <a:t>nhân</a:t>
            </a:r>
            <a:r>
              <a:rPr lang="en-US" sz="2400" dirty="0"/>
              <a:t>, </a:t>
            </a:r>
            <a:r>
              <a:rPr lang="en-US" sz="2400" dirty="0" err="1"/>
              <a:t>cặp</a:t>
            </a:r>
            <a:r>
              <a:rPr lang="en-US" sz="2400" dirty="0"/>
              <a:t> </a:t>
            </a:r>
            <a:r>
              <a:rPr lang="en-US" sz="2400" dirty="0" err="1"/>
              <a:t>đôi</a:t>
            </a:r>
            <a:r>
              <a:rPr lang="en-US" sz="2400" dirty="0"/>
              <a:t> </a:t>
            </a:r>
            <a:r>
              <a:rPr lang="en-US" sz="2400" dirty="0" err="1"/>
              <a:t>hoặc</a:t>
            </a:r>
            <a:r>
              <a:rPr lang="en-US" sz="2400" dirty="0"/>
              <a:t> </a:t>
            </a:r>
            <a:r>
              <a:rPr lang="en-US" sz="2400" dirty="0" err="1"/>
              <a:t>theo</a:t>
            </a:r>
            <a:r>
              <a:rPr lang="en-US" sz="2400" dirty="0"/>
              <a:t> </a:t>
            </a:r>
            <a:r>
              <a:rPr lang="en-US" sz="2400" dirty="0" err="1"/>
              <a:t>nhóm</a:t>
            </a:r>
            <a:r>
              <a:rPr lang="en-US" sz="2400" dirty="0"/>
              <a:t>, </a:t>
            </a:r>
            <a:r>
              <a:rPr lang="en-US" sz="2400" dirty="0" err="1"/>
              <a:t>báo</a:t>
            </a:r>
            <a:r>
              <a:rPr lang="en-US" sz="2400" dirty="0"/>
              <a:t> </a:t>
            </a:r>
            <a:r>
              <a:rPr lang="en-US" sz="2400" dirty="0" err="1"/>
              <a:t>cáo</a:t>
            </a:r>
            <a:r>
              <a:rPr lang="en-US" sz="2400" dirty="0"/>
              <a:t>, </a:t>
            </a:r>
            <a:r>
              <a:rPr lang="en-US" sz="2400" dirty="0" err="1"/>
              <a:t>thảo</a:t>
            </a:r>
            <a:r>
              <a:rPr lang="en-US" sz="2400" dirty="0"/>
              <a:t> </a:t>
            </a:r>
            <a:r>
              <a:rPr lang="en-US" sz="2400" dirty="0" err="1"/>
              <a:t>luận</a:t>
            </a:r>
            <a:r>
              <a:rPr lang="en-US" sz="2400" dirty="0"/>
              <a:t>,... </a:t>
            </a:r>
            <a:r>
              <a:rPr lang="en-US" sz="2400" dirty="0" err="1"/>
              <a:t>để</a:t>
            </a:r>
            <a:r>
              <a:rPr lang="en-US" sz="2400" dirty="0"/>
              <a:t> </a:t>
            </a:r>
            <a:r>
              <a:rPr lang="en-US" sz="2400" dirty="0" err="1"/>
              <a:t>lĩnh</a:t>
            </a:r>
            <a:r>
              <a:rPr lang="en-US" sz="2400" dirty="0"/>
              <a:t> </a:t>
            </a:r>
            <a:r>
              <a:rPr lang="en-US" sz="2400" dirty="0" err="1"/>
              <a:t>hội</a:t>
            </a:r>
            <a:r>
              <a:rPr lang="en-US" sz="2400" dirty="0"/>
              <a:t> </a:t>
            </a:r>
            <a:r>
              <a:rPr lang="en-US" sz="2400" dirty="0" err="1"/>
              <a:t>kiến</a:t>
            </a:r>
            <a:r>
              <a:rPr lang="en-US" sz="2400" dirty="0"/>
              <a:t> </a:t>
            </a:r>
            <a:r>
              <a:rPr lang="en-US" sz="2400" dirty="0" err="1"/>
              <a:t>thức</a:t>
            </a:r>
            <a:r>
              <a:rPr lang="en-US" sz="2400" dirty="0"/>
              <a:t> </a:t>
            </a:r>
            <a:r>
              <a:rPr lang="en-US" sz="2400" dirty="0" err="1"/>
              <a:t>mới</a:t>
            </a:r>
            <a:r>
              <a:rPr lang="en-US" sz="2400" dirty="0"/>
              <a:t> </a:t>
            </a:r>
            <a:r>
              <a:rPr lang="en-US" sz="2400" dirty="0" err="1"/>
              <a:t>của</a:t>
            </a:r>
            <a:r>
              <a:rPr lang="en-US" sz="2400" dirty="0"/>
              <a:t> </a:t>
            </a:r>
            <a:r>
              <a:rPr lang="en-US" sz="2400" dirty="0" err="1"/>
              <a:t>bài</a:t>
            </a:r>
            <a:r>
              <a:rPr lang="en-US" sz="2400" dirty="0"/>
              <a:t> </a:t>
            </a:r>
            <a:r>
              <a:rPr lang="en-US" sz="2400" dirty="0" err="1"/>
              <a:t>học</a:t>
            </a:r>
            <a:r>
              <a:rPr lang="en-US" sz="2400" dirty="0"/>
              <a:t>. </a:t>
            </a:r>
          </a:p>
          <a:p>
            <a:pPr algn="just">
              <a:lnSpc>
                <a:spcPct val="80000"/>
              </a:lnSpc>
              <a:buNone/>
              <a:defRPr/>
            </a:pPr>
            <a:r>
              <a:rPr lang="en-US" sz="2400" b="1" i="1" dirty="0">
                <a:solidFill>
                  <a:srgbClr val="0000FF"/>
                </a:solidFill>
              </a:rPr>
              <a:t>3. </a:t>
            </a:r>
            <a:r>
              <a:rPr lang="en-US" sz="2400" b="1" i="1" dirty="0" err="1">
                <a:solidFill>
                  <a:srgbClr val="0000FF"/>
                </a:solidFill>
              </a:rPr>
              <a:t>Hoạt</a:t>
            </a:r>
            <a:r>
              <a:rPr lang="en-US" sz="2400" b="1" i="1" dirty="0">
                <a:solidFill>
                  <a:srgbClr val="0000FF"/>
                </a:solidFill>
              </a:rPr>
              <a:t> </a:t>
            </a:r>
            <a:r>
              <a:rPr lang="en-US" sz="2400" b="1" i="1" dirty="0" err="1">
                <a:solidFill>
                  <a:srgbClr val="0000FF"/>
                </a:solidFill>
              </a:rPr>
              <a:t>động</a:t>
            </a:r>
            <a:r>
              <a:rPr lang="en-US" sz="2400" b="1" i="1" dirty="0">
                <a:solidFill>
                  <a:srgbClr val="0000FF"/>
                </a:solidFill>
              </a:rPr>
              <a:t> </a:t>
            </a:r>
            <a:r>
              <a:rPr lang="en-US" sz="2400" b="1" i="1" dirty="0" err="1">
                <a:solidFill>
                  <a:srgbClr val="0000FF"/>
                </a:solidFill>
              </a:rPr>
              <a:t>Luyện</a:t>
            </a:r>
            <a:r>
              <a:rPr lang="en-US" sz="2400" b="1" i="1" dirty="0">
                <a:solidFill>
                  <a:srgbClr val="0000FF"/>
                </a:solidFill>
              </a:rPr>
              <a:t> </a:t>
            </a:r>
            <a:r>
              <a:rPr lang="en-US" sz="2400" b="1" i="1" dirty="0" err="1">
                <a:solidFill>
                  <a:srgbClr val="0000FF"/>
                </a:solidFill>
              </a:rPr>
              <a:t>tập</a:t>
            </a:r>
            <a:r>
              <a:rPr lang="en-US" sz="2400" b="1" i="1" dirty="0">
                <a:solidFill>
                  <a:srgbClr val="0000FF"/>
                </a:solidFill>
              </a:rPr>
              <a:t>/</a:t>
            </a:r>
            <a:r>
              <a:rPr lang="en-US" sz="2400" b="1" i="1" dirty="0" err="1">
                <a:solidFill>
                  <a:srgbClr val="0000FF"/>
                </a:solidFill>
              </a:rPr>
              <a:t>Thực</a:t>
            </a:r>
            <a:r>
              <a:rPr lang="en-US" sz="2400" b="1" i="1" dirty="0">
                <a:solidFill>
                  <a:srgbClr val="0000FF"/>
                </a:solidFill>
              </a:rPr>
              <a:t> </a:t>
            </a:r>
            <a:r>
              <a:rPr lang="en-US" sz="2400" b="1" i="1" dirty="0" err="1">
                <a:solidFill>
                  <a:srgbClr val="0000FF"/>
                </a:solidFill>
              </a:rPr>
              <a:t>hành</a:t>
            </a:r>
            <a:r>
              <a:rPr lang="en-US" sz="2400" dirty="0">
                <a:solidFill>
                  <a:srgbClr val="0000FF"/>
                </a:solidFill>
              </a:rPr>
              <a:t>:</a:t>
            </a:r>
            <a:r>
              <a:rPr lang="en-US" sz="2400" dirty="0"/>
              <a:t> </a:t>
            </a:r>
          </a:p>
          <a:p>
            <a:pPr algn="just">
              <a:lnSpc>
                <a:spcPct val="80000"/>
              </a:lnSpc>
              <a:buNone/>
              <a:defRPr/>
            </a:pPr>
            <a:r>
              <a:rPr lang="en-US" sz="2400" dirty="0"/>
              <a:t>   HS </a:t>
            </a:r>
            <a:r>
              <a:rPr lang="en-US" sz="2400" dirty="0" err="1"/>
              <a:t>vận</a:t>
            </a:r>
            <a:r>
              <a:rPr lang="en-US" sz="2400" dirty="0"/>
              <a:t> </a:t>
            </a:r>
            <a:r>
              <a:rPr lang="en-US" sz="2400" dirty="0" err="1"/>
              <a:t>dụng</a:t>
            </a:r>
            <a:r>
              <a:rPr lang="en-US" sz="2400" dirty="0"/>
              <a:t> </a:t>
            </a:r>
            <a:r>
              <a:rPr lang="en-US" sz="2400" dirty="0" err="1"/>
              <a:t>những</a:t>
            </a:r>
            <a:r>
              <a:rPr lang="en-US" sz="2400" dirty="0"/>
              <a:t> </a:t>
            </a:r>
            <a:r>
              <a:rPr lang="en-US" sz="2400" dirty="0" err="1"/>
              <a:t>kiến</a:t>
            </a:r>
            <a:r>
              <a:rPr lang="en-US" sz="2400" dirty="0"/>
              <a:t> </a:t>
            </a:r>
            <a:r>
              <a:rPr lang="en-US" sz="2400" dirty="0" err="1"/>
              <a:t>thức</a:t>
            </a:r>
            <a:r>
              <a:rPr lang="en-US" sz="2400" dirty="0"/>
              <a:t> </a:t>
            </a:r>
            <a:r>
              <a:rPr lang="en-US" sz="2400" dirty="0" err="1"/>
              <a:t>vừa</a:t>
            </a:r>
            <a:r>
              <a:rPr lang="en-US" sz="2400" dirty="0"/>
              <a:t> </a:t>
            </a:r>
            <a:r>
              <a:rPr lang="en-US" sz="2400" dirty="0" err="1"/>
              <a:t>học</a:t>
            </a:r>
            <a:r>
              <a:rPr lang="en-US" sz="2400" dirty="0"/>
              <a:t> </a:t>
            </a:r>
            <a:r>
              <a:rPr lang="en-US" sz="2400" dirty="0" err="1"/>
              <a:t>để</a:t>
            </a:r>
            <a:r>
              <a:rPr lang="en-US" sz="2400" dirty="0"/>
              <a:t> </a:t>
            </a:r>
            <a:r>
              <a:rPr lang="en-US" sz="2400" dirty="0" err="1"/>
              <a:t>giải</a:t>
            </a:r>
            <a:r>
              <a:rPr lang="en-US" sz="2400" dirty="0"/>
              <a:t> </a:t>
            </a:r>
            <a:r>
              <a:rPr lang="en-US" sz="2400" dirty="0" err="1"/>
              <a:t>quyết</a:t>
            </a:r>
            <a:r>
              <a:rPr lang="en-US" sz="2400" dirty="0"/>
              <a:t> </a:t>
            </a:r>
            <a:r>
              <a:rPr lang="en-US" sz="2400" dirty="0" err="1"/>
              <a:t>nhiệm</a:t>
            </a:r>
            <a:r>
              <a:rPr lang="en-US" sz="2400" dirty="0"/>
              <a:t> </a:t>
            </a:r>
            <a:r>
              <a:rPr lang="en-US" sz="2400" dirty="0" err="1"/>
              <a:t>vụ</a:t>
            </a:r>
            <a:r>
              <a:rPr lang="en-US" sz="2400" dirty="0"/>
              <a:t> </a:t>
            </a:r>
            <a:r>
              <a:rPr lang="en-US" sz="2400" dirty="0" err="1"/>
              <a:t>hoặc</a:t>
            </a:r>
            <a:r>
              <a:rPr lang="en-US" sz="2400" dirty="0"/>
              <a:t> </a:t>
            </a:r>
            <a:r>
              <a:rPr lang="en-US" sz="2400" dirty="0" err="1"/>
              <a:t>hình</a:t>
            </a:r>
            <a:r>
              <a:rPr lang="en-US" sz="2400" dirty="0"/>
              <a:t> </a:t>
            </a:r>
            <a:r>
              <a:rPr lang="en-US" sz="2400" dirty="0" err="1"/>
              <a:t>thành</a:t>
            </a:r>
            <a:r>
              <a:rPr lang="en-US" sz="2400" dirty="0"/>
              <a:t>, </a:t>
            </a:r>
            <a:r>
              <a:rPr lang="en-US" sz="2400" dirty="0" err="1"/>
              <a:t>rèn</a:t>
            </a:r>
            <a:r>
              <a:rPr lang="en-US" sz="2400" dirty="0"/>
              <a:t> </a:t>
            </a:r>
            <a:r>
              <a:rPr lang="en-US" sz="2400" dirty="0" err="1"/>
              <a:t>luyện</a:t>
            </a:r>
            <a:r>
              <a:rPr lang="en-US" sz="2400" dirty="0"/>
              <a:t> </a:t>
            </a:r>
            <a:r>
              <a:rPr lang="en-US" sz="2400" dirty="0" err="1"/>
              <a:t>kĩ</a:t>
            </a:r>
            <a:r>
              <a:rPr lang="en-US" sz="2400" dirty="0"/>
              <a:t> </a:t>
            </a:r>
            <a:r>
              <a:rPr lang="en-US" sz="2400" dirty="0" err="1"/>
              <a:t>năng</a:t>
            </a:r>
            <a:r>
              <a:rPr lang="en-US" sz="2400" dirty="0"/>
              <a:t>. </a:t>
            </a:r>
          </a:p>
          <a:p>
            <a:pPr algn="just">
              <a:lnSpc>
                <a:spcPct val="80000"/>
              </a:lnSpc>
              <a:buNone/>
              <a:defRPr/>
            </a:pPr>
            <a:r>
              <a:rPr lang="en-US" sz="2400" b="1" i="1" dirty="0">
                <a:solidFill>
                  <a:srgbClr val="0000FF"/>
                </a:solidFill>
              </a:rPr>
              <a:t>4. </a:t>
            </a:r>
            <a:r>
              <a:rPr lang="en-US" sz="2400" b="1" i="1" dirty="0" err="1">
                <a:solidFill>
                  <a:srgbClr val="0000FF"/>
                </a:solidFill>
              </a:rPr>
              <a:t>Hoạt</a:t>
            </a:r>
            <a:r>
              <a:rPr lang="en-US" sz="2400" b="1" i="1" dirty="0">
                <a:solidFill>
                  <a:srgbClr val="0000FF"/>
                </a:solidFill>
              </a:rPr>
              <a:t> </a:t>
            </a:r>
            <a:r>
              <a:rPr lang="en-US" sz="2400" b="1" i="1" dirty="0" err="1">
                <a:solidFill>
                  <a:srgbClr val="0000FF"/>
                </a:solidFill>
              </a:rPr>
              <a:t>động</a:t>
            </a:r>
            <a:r>
              <a:rPr lang="en-US" sz="2400" b="1" i="1" dirty="0">
                <a:solidFill>
                  <a:srgbClr val="0000FF"/>
                </a:solidFill>
              </a:rPr>
              <a:t> </a:t>
            </a:r>
            <a:r>
              <a:rPr lang="en-US" sz="2400" b="1" i="1" dirty="0" err="1">
                <a:solidFill>
                  <a:srgbClr val="0000FF"/>
                </a:solidFill>
              </a:rPr>
              <a:t>Vận</a:t>
            </a:r>
            <a:r>
              <a:rPr lang="en-US" sz="2400" b="1" i="1" dirty="0">
                <a:solidFill>
                  <a:srgbClr val="0000FF"/>
                </a:solidFill>
              </a:rPr>
              <a:t> </a:t>
            </a:r>
            <a:r>
              <a:rPr lang="en-US" sz="2400" b="1" i="1" dirty="0" err="1">
                <a:solidFill>
                  <a:srgbClr val="0000FF"/>
                </a:solidFill>
              </a:rPr>
              <a:t>dụng</a:t>
            </a:r>
            <a:r>
              <a:rPr lang="en-US" sz="2400" dirty="0">
                <a:solidFill>
                  <a:srgbClr val="0000FF"/>
                </a:solidFill>
              </a:rPr>
              <a:t>:</a:t>
            </a:r>
            <a:r>
              <a:rPr lang="en-US" sz="2400" dirty="0"/>
              <a:t> </a:t>
            </a:r>
          </a:p>
          <a:p>
            <a:pPr algn="just">
              <a:lnSpc>
                <a:spcPct val="80000"/>
              </a:lnSpc>
              <a:buNone/>
              <a:defRPr/>
            </a:pPr>
            <a:r>
              <a:rPr lang="en-US" sz="2400" dirty="0"/>
              <a:t>   HS </a:t>
            </a:r>
            <a:r>
              <a:rPr lang="en-US" sz="2400" dirty="0" err="1"/>
              <a:t>vận</a:t>
            </a:r>
            <a:r>
              <a:rPr lang="en-US" sz="2400" dirty="0"/>
              <a:t> </a:t>
            </a:r>
            <a:r>
              <a:rPr lang="en-US" sz="2400" dirty="0" err="1"/>
              <a:t>dụng</a:t>
            </a:r>
            <a:r>
              <a:rPr lang="en-US" sz="2400" dirty="0"/>
              <a:t> </a:t>
            </a:r>
            <a:r>
              <a:rPr lang="en-US" sz="2400" dirty="0" err="1"/>
              <a:t>những</a:t>
            </a:r>
            <a:r>
              <a:rPr lang="en-US" sz="2400" dirty="0"/>
              <a:t> </a:t>
            </a:r>
            <a:r>
              <a:rPr lang="en-US" sz="2400" dirty="0" err="1"/>
              <a:t>kiến</a:t>
            </a:r>
            <a:r>
              <a:rPr lang="en-US" sz="2400" dirty="0"/>
              <a:t> </a:t>
            </a:r>
            <a:r>
              <a:rPr lang="en-US" sz="2400" dirty="0" err="1"/>
              <a:t>thức</a:t>
            </a:r>
            <a:r>
              <a:rPr lang="en-US" sz="2400" dirty="0"/>
              <a:t> </a:t>
            </a:r>
            <a:r>
              <a:rPr lang="en-US" sz="2400" dirty="0" err="1"/>
              <a:t>đã</a:t>
            </a:r>
            <a:r>
              <a:rPr lang="en-US" sz="2400" dirty="0"/>
              <a:t> </a:t>
            </a:r>
            <a:r>
              <a:rPr lang="en-US" sz="2400" dirty="0" err="1"/>
              <a:t>học</a:t>
            </a:r>
            <a:r>
              <a:rPr lang="en-US" sz="2400" dirty="0"/>
              <a:t> </a:t>
            </a:r>
            <a:r>
              <a:rPr lang="en-US" sz="2400" dirty="0" err="1"/>
              <a:t>để</a:t>
            </a:r>
            <a:r>
              <a:rPr lang="en-US" sz="2400" dirty="0"/>
              <a:t> </a:t>
            </a:r>
            <a:r>
              <a:rPr lang="en-US" sz="2400" dirty="0" err="1"/>
              <a:t>giải</a:t>
            </a:r>
            <a:r>
              <a:rPr lang="en-US" sz="2400" dirty="0"/>
              <a:t> </a:t>
            </a:r>
            <a:r>
              <a:rPr lang="en-US" sz="2400" dirty="0" err="1"/>
              <a:t>quyết</a:t>
            </a:r>
            <a:r>
              <a:rPr lang="en-US" sz="2400" dirty="0"/>
              <a:t> </a:t>
            </a:r>
            <a:r>
              <a:rPr lang="en-US" sz="2400" dirty="0" err="1"/>
              <a:t>tình</a:t>
            </a:r>
            <a:r>
              <a:rPr lang="en-US" sz="2400" dirty="0"/>
              <a:t> </a:t>
            </a:r>
            <a:r>
              <a:rPr lang="en-US" sz="2400" dirty="0" err="1"/>
              <a:t>huống</a:t>
            </a:r>
            <a:r>
              <a:rPr lang="en-US" sz="2400" dirty="0"/>
              <a:t>, </a:t>
            </a:r>
            <a:r>
              <a:rPr lang="en-US" sz="2400" dirty="0" err="1"/>
              <a:t>vấn</a:t>
            </a:r>
            <a:r>
              <a:rPr lang="en-US" sz="2400" dirty="0"/>
              <a:t> </a:t>
            </a:r>
            <a:r>
              <a:rPr lang="en-US" sz="2400" dirty="0" err="1"/>
              <a:t>đề</a:t>
            </a:r>
            <a:r>
              <a:rPr lang="en-US" sz="2400" dirty="0"/>
              <a:t> </a:t>
            </a:r>
            <a:r>
              <a:rPr lang="en-US" sz="2400" dirty="0" err="1"/>
              <a:t>nào</a:t>
            </a:r>
            <a:r>
              <a:rPr lang="en-US" sz="2400" dirty="0"/>
              <a:t> </a:t>
            </a:r>
            <a:r>
              <a:rPr lang="en-US" sz="2400" dirty="0" err="1"/>
              <a:t>đó</a:t>
            </a:r>
            <a:r>
              <a:rPr lang="en-US" sz="2400" dirty="0"/>
              <a:t> </a:t>
            </a:r>
            <a:r>
              <a:rPr lang="en-US" sz="2400" dirty="0" err="1"/>
              <a:t>trong</a:t>
            </a:r>
            <a:r>
              <a:rPr lang="en-US" sz="2400" dirty="0"/>
              <a:t> </a:t>
            </a:r>
            <a:r>
              <a:rPr lang="en-US" sz="2400" dirty="0" err="1"/>
              <a:t>thực</a:t>
            </a:r>
            <a:r>
              <a:rPr lang="en-US" sz="2400" dirty="0"/>
              <a:t> </a:t>
            </a:r>
            <a:r>
              <a:rPr lang="en-US" sz="2400" dirty="0" err="1"/>
              <a:t>tiễn</a:t>
            </a:r>
            <a:r>
              <a:rPr lang="en-US" sz="2400" dirty="0"/>
              <a:t>. </a:t>
            </a:r>
          </a:p>
        </p:txBody>
      </p:sp>
      <p:sp>
        <p:nvSpPr>
          <p:cNvPr id="4" name="Slide Number Placeholder 3"/>
          <p:cNvSpPr>
            <a:spLocks noGrp="1"/>
          </p:cNvSpPr>
          <p:nvPr>
            <p:ph type="sldNum" sz="quarter" idx="4294967295"/>
          </p:nvPr>
        </p:nvSpPr>
        <p:spPr/>
        <p:txBody>
          <a:bodyPr/>
          <a:lstStyle/>
          <a:p>
            <a:pPr>
              <a:defRPr/>
            </a:pPr>
            <a:fld id="{3951B4D2-BF5E-4F5D-B04E-E4664374C4B2}" type="slidenum">
              <a:rPr lang="vi-VN" smtClean="0">
                <a:solidFill>
                  <a:prstClr val="black"/>
                </a:solidFill>
              </a:rPr>
              <a:pPr>
                <a:defRPr/>
              </a:pPr>
              <a:t>78</a:t>
            </a:fld>
            <a:endParaRPr lang="vi-VN" dirty="0">
              <a:solidFill>
                <a:prstClr val="black"/>
              </a:solidFill>
            </a:endParaRPr>
          </a:p>
        </p:txBody>
      </p:sp>
    </p:spTree>
    <p:extLst>
      <p:ext uri="{BB962C8B-B14F-4D97-AF65-F5344CB8AC3E}">
        <p14:creationId xmlns:p14="http://schemas.microsoft.com/office/powerpoint/2010/main" val="322377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45178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a:xfrm>
            <a:off x="457200" y="76200"/>
            <a:ext cx="8229600" cy="1143000"/>
          </a:xfrm>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228600" y="1258787"/>
            <a:ext cx="8499765" cy="954107"/>
          </a:xfrm>
          <a:prstGeom prst="rect">
            <a:avLst/>
          </a:prstGeom>
          <a:noFill/>
        </p:spPr>
        <p:txBody>
          <a:bodyPr wrap="square" rtlCol="0">
            <a:spAutoFit/>
          </a:bodyPr>
          <a:lstStyle/>
          <a:p>
            <a:r>
              <a:rPr lang="en-US" sz="2800" b="1">
                <a:solidFill>
                  <a:srgbClr val="0000FF"/>
                </a:solidFill>
              </a:rPr>
              <a:t>II. QUAN ĐIỂM XÂY DỰNG CHƯƠNG TRÌNH VÀ TIẾP CẬN BIÊN SOẠN</a:t>
            </a:r>
            <a:endParaRPr lang="en-US" sz="2800">
              <a:solidFill>
                <a:srgbClr val="0000FF"/>
              </a:solidFill>
            </a:endParaRPr>
          </a:p>
        </p:txBody>
      </p:sp>
      <p:sp>
        <p:nvSpPr>
          <p:cNvPr id="2" name="Rectangle 1"/>
          <p:cNvSpPr/>
          <p:nvPr/>
        </p:nvSpPr>
        <p:spPr>
          <a:xfrm>
            <a:off x="2221265" y="2167242"/>
            <a:ext cx="5511968" cy="67689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itchFamily="34" charset="0"/>
                <a:cs typeface="Arial" pitchFamily="34" charset="0"/>
              </a:rPr>
              <a:t>1. Quan điểm xây dựng chương trình</a:t>
            </a:r>
            <a:endParaRPr lang="en-US" sz="2400">
              <a:latin typeface="Arial" pitchFamily="34" charset="0"/>
              <a:cs typeface="Arial" pitchFamily="34" charset="0"/>
            </a:endParaRPr>
          </a:p>
        </p:txBody>
      </p:sp>
      <p:sp>
        <p:nvSpPr>
          <p:cNvPr id="3" name="Rectangle 2"/>
          <p:cNvSpPr/>
          <p:nvPr/>
        </p:nvSpPr>
        <p:spPr>
          <a:xfrm>
            <a:off x="1232648" y="3794163"/>
            <a:ext cx="1090053" cy="2291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Khoa </a:t>
            </a:r>
            <a:r>
              <a:rPr lang="en-US" sz="2400" b="1">
                <a:solidFill>
                  <a:schemeClr val="tx1"/>
                </a:solidFill>
              </a:rPr>
              <a:t>học thực </a:t>
            </a:r>
            <a:r>
              <a:rPr lang="en-US" sz="2400" b="1" smtClean="0">
                <a:solidFill>
                  <a:schemeClr val="tx1"/>
                </a:solidFill>
              </a:rPr>
              <a:t>tiễn</a:t>
            </a:r>
            <a:endParaRPr lang="en-US" sz="2400" b="1">
              <a:solidFill>
                <a:schemeClr val="tx1"/>
              </a:solidFill>
            </a:endParaRPr>
          </a:p>
        </p:txBody>
      </p:sp>
      <p:sp>
        <p:nvSpPr>
          <p:cNvPr id="9" name="Rectangle 8"/>
          <p:cNvSpPr/>
          <p:nvPr/>
        </p:nvSpPr>
        <p:spPr>
          <a:xfrm>
            <a:off x="2638355" y="3804063"/>
            <a:ext cx="1090053" cy="228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Kế </a:t>
            </a:r>
            <a:r>
              <a:rPr lang="en-US" sz="2400" b="1">
                <a:solidFill>
                  <a:schemeClr val="tx1"/>
                </a:solidFill>
              </a:rPr>
              <a:t>thừa và phát triển</a:t>
            </a:r>
          </a:p>
        </p:txBody>
      </p:sp>
      <p:sp>
        <p:nvSpPr>
          <p:cNvPr id="10" name="Rectangle 9"/>
          <p:cNvSpPr/>
          <p:nvPr/>
        </p:nvSpPr>
        <p:spPr>
          <a:xfrm>
            <a:off x="4170230" y="3804063"/>
            <a:ext cx="1090053" cy="2291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rial" pitchFamily="34" charset="0"/>
                <a:cs typeface="Arial" pitchFamily="34" charset="0"/>
              </a:rPr>
              <a:t>Hội nhập khả thi</a:t>
            </a:r>
          </a:p>
        </p:txBody>
      </p:sp>
      <p:sp>
        <p:nvSpPr>
          <p:cNvPr id="11" name="Rectangle 10"/>
          <p:cNvSpPr/>
          <p:nvPr/>
        </p:nvSpPr>
        <p:spPr>
          <a:xfrm>
            <a:off x="5691746" y="3813963"/>
            <a:ext cx="1090053" cy="228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Hướng nghiệp</a:t>
            </a:r>
            <a:endParaRPr lang="en-US" sz="2400" b="1">
              <a:solidFill>
                <a:schemeClr val="tx1"/>
              </a:solidFill>
            </a:endParaRPr>
          </a:p>
        </p:txBody>
      </p:sp>
      <p:sp>
        <p:nvSpPr>
          <p:cNvPr id="12" name="Rectangle 11"/>
          <p:cNvSpPr/>
          <p:nvPr/>
        </p:nvSpPr>
        <p:spPr>
          <a:xfrm>
            <a:off x="7133111" y="3802088"/>
            <a:ext cx="1090053" cy="2282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Mở và linh hoạt</a:t>
            </a:r>
            <a:endParaRPr lang="en-US" sz="2400" b="1">
              <a:solidFill>
                <a:schemeClr val="tx1"/>
              </a:solidFill>
            </a:endParaRPr>
          </a:p>
        </p:txBody>
      </p:sp>
      <p:cxnSp>
        <p:nvCxnSpPr>
          <p:cNvPr id="6" name="Straight Arrow Connector 5"/>
          <p:cNvCxnSpPr>
            <a:stCxn id="2" idx="2"/>
            <a:endCxn id="3" idx="0"/>
          </p:cNvCxnSpPr>
          <p:nvPr/>
        </p:nvCxnSpPr>
        <p:spPr>
          <a:xfrm flipH="1">
            <a:off x="1777675" y="2844136"/>
            <a:ext cx="3199574" cy="9500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2"/>
            <a:endCxn id="9" idx="0"/>
          </p:cNvCxnSpPr>
          <p:nvPr/>
        </p:nvCxnSpPr>
        <p:spPr>
          <a:xfrm flipH="1">
            <a:off x="3183382" y="2844136"/>
            <a:ext cx="1793867" cy="9599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2"/>
            <a:endCxn id="10" idx="0"/>
          </p:cNvCxnSpPr>
          <p:nvPr/>
        </p:nvCxnSpPr>
        <p:spPr>
          <a:xfrm flipH="1">
            <a:off x="4715257" y="2844136"/>
            <a:ext cx="261992" cy="9599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a:endCxn id="11" idx="0"/>
          </p:cNvCxnSpPr>
          <p:nvPr/>
        </p:nvCxnSpPr>
        <p:spPr>
          <a:xfrm>
            <a:off x="4977249" y="2844136"/>
            <a:ext cx="1259524" cy="9698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a:endCxn id="12" idx="0"/>
          </p:cNvCxnSpPr>
          <p:nvPr/>
        </p:nvCxnSpPr>
        <p:spPr>
          <a:xfrm>
            <a:off x="4977249" y="2844136"/>
            <a:ext cx="2700889" cy="9579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18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61671" y="6480113"/>
            <a:ext cx="451787" cy="37788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951B4D2-BF5E-4F5D-B04E-E4664374C4B2}" type="slidenum">
              <a:rPr kumimoji="0" lang="vi-VN" sz="2000" b="1" i="0" u="none" strike="noStrike" kern="1200" cap="none" spc="0" normalizeH="0" baseline="0" noProof="0" smtClean="0">
                <a:ln>
                  <a:noFill/>
                </a:ln>
                <a:solidFill>
                  <a:prstClr val="black"/>
                </a:solidFill>
                <a:effectLst/>
                <a:uLnTx/>
                <a:uFillTx/>
                <a:latin typeface="AvantGarde" pitchFamily="50"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vi-VN" sz="2000" b="1" i="0" u="none" strike="noStrike" kern="1200" cap="none" spc="0" normalizeH="0" baseline="0" noProof="0" dirty="0">
              <a:ln>
                <a:noFill/>
              </a:ln>
              <a:solidFill>
                <a:prstClr val="black"/>
              </a:solidFill>
              <a:effectLst/>
              <a:uLnTx/>
              <a:uFillTx/>
              <a:latin typeface="AvantGarde" pitchFamily="50" charset="0"/>
              <a:ea typeface="+mn-ea"/>
              <a:cs typeface="+mn-cs"/>
            </a:endParaRPr>
          </a:p>
        </p:txBody>
      </p:sp>
      <p:sp>
        <p:nvSpPr>
          <p:cNvPr id="7" name="Title 6"/>
          <p:cNvSpPr>
            <a:spLocks noGrp="1"/>
          </p:cNvSpPr>
          <p:nvPr>
            <p:ph type="title"/>
          </p:nvPr>
        </p:nvSpPr>
        <p:spPr/>
        <p:txBody>
          <a:bodyPr/>
          <a:lstStyle/>
          <a:p>
            <a:pPr algn="ctr"/>
            <a:r>
              <a:rPr lang="en-US" sz="3000" b="1">
                <a:solidFill>
                  <a:srgbClr val="FF0000"/>
                </a:solidFill>
              </a:rPr>
              <a:t>CHƯƠNG TRÌNH MÔN </a:t>
            </a:r>
            <a:r>
              <a:rPr lang="en-US" sz="3000" b="1" smtClean="0">
                <a:solidFill>
                  <a:srgbClr val="FF0000"/>
                </a:solidFill>
              </a:rPr>
              <a:t>HỌC</a:t>
            </a:r>
            <a:br>
              <a:rPr lang="en-US" sz="3000" b="1" smtClean="0">
                <a:solidFill>
                  <a:srgbClr val="FF0000"/>
                </a:solidFill>
              </a:rPr>
            </a:br>
            <a:r>
              <a:rPr lang="en-US" sz="3000" b="1" smtClean="0">
                <a:solidFill>
                  <a:srgbClr val="FF0000"/>
                </a:solidFill>
              </a:rPr>
              <a:t> </a:t>
            </a:r>
            <a:r>
              <a:rPr lang="en-US" sz="3000" b="1">
                <a:solidFill>
                  <a:srgbClr val="FF0000"/>
                </a:solidFill>
              </a:rPr>
              <a:t>CÔNG NGHỆ LỚP 3</a:t>
            </a:r>
            <a:endParaRPr lang="en-US" sz="3000">
              <a:solidFill>
                <a:srgbClr val="FF0000"/>
              </a:solidFill>
            </a:endParaRPr>
          </a:p>
        </p:txBody>
      </p:sp>
      <p:sp>
        <p:nvSpPr>
          <p:cNvPr id="8" name="TextBox 7"/>
          <p:cNvSpPr txBox="1"/>
          <p:nvPr/>
        </p:nvSpPr>
        <p:spPr>
          <a:xfrm>
            <a:off x="507672" y="1330037"/>
            <a:ext cx="8220693" cy="954107"/>
          </a:xfrm>
          <a:prstGeom prst="rect">
            <a:avLst/>
          </a:prstGeom>
          <a:noFill/>
        </p:spPr>
        <p:txBody>
          <a:bodyPr wrap="square" rtlCol="0">
            <a:spAutoFit/>
          </a:bodyPr>
          <a:lstStyle/>
          <a:p>
            <a:r>
              <a:rPr lang="en-US" sz="2800" b="1">
                <a:solidFill>
                  <a:srgbClr val="0000FF"/>
                </a:solidFill>
              </a:rPr>
              <a:t>II. QUAN ĐIỂM XÂY DỰNG CHƯƠNG TRÌNH VÀ TIẾP CẬN BIÊN SOẠN</a:t>
            </a:r>
            <a:endParaRPr lang="en-US" sz="2800">
              <a:solidFill>
                <a:srgbClr val="0000FF"/>
              </a:solidFill>
            </a:endParaRPr>
          </a:p>
        </p:txBody>
      </p:sp>
      <p:sp>
        <p:nvSpPr>
          <p:cNvPr id="5" name="TextBox 4"/>
          <p:cNvSpPr txBox="1"/>
          <p:nvPr/>
        </p:nvSpPr>
        <p:spPr>
          <a:xfrm>
            <a:off x="596737" y="2695813"/>
            <a:ext cx="7971311" cy="3323987"/>
          </a:xfrm>
          <a:prstGeom prst="rect">
            <a:avLst/>
          </a:prstGeom>
          <a:noFill/>
        </p:spPr>
        <p:txBody>
          <a:bodyPr wrap="square" rtlCol="0">
            <a:spAutoFit/>
          </a:bodyPr>
          <a:lstStyle/>
          <a:p>
            <a:pPr>
              <a:spcBef>
                <a:spcPts val="600"/>
              </a:spcBef>
            </a:pPr>
            <a:r>
              <a:rPr lang="en-US" sz="2400" i="1" smtClean="0"/>
              <a:t>1.1  </a:t>
            </a:r>
            <a:r>
              <a:rPr lang="en-US" sz="2400" i="1"/>
              <a:t>Khoa học thực tiễn: </a:t>
            </a:r>
            <a:endParaRPr lang="en-US" sz="2400" i="1" smtClean="0"/>
          </a:p>
          <a:p>
            <a:r>
              <a:rPr lang="en-US" sz="2400" smtClean="0"/>
              <a:t>	Chương </a:t>
            </a:r>
            <a:r>
              <a:rPr lang="en-US" sz="2400"/>
              <a:t>trình dựa trên các thành tựu về lí luận dạy học kĩ thuật, tham chiếu các mô hình kĩ thuật, công nghệ đang được sử dụng phổ biến trên thế giới như mô hình định hướng lao động thủ công, mô hình giáo dục kĩ thuật tổng hợp, mô hình thiết kế kĩ thuật, đồng thời chương trình được xây dựng bám sát với thực tiễn Việt Nam.</a:t>
            </a:r>
          </a:p>
          <a:p>
            <a:endParaRPr lang="en-US" sz="2400">
              <a:latin typeface="Arial" pitchFamily="34" charset="0"/>
              <a:cs typeface="Arial" pitchFamily="34" charset="0"/>
            </a:endParaRPr>
          </a:p>
          <a:p>
            <a:endParaRPr lang="en-US"/>
          </a:p>
        </p:txBody>
      </p:sp>
      <p:sp>
        <p:nvSpPr>
          <p:cNvPr id="2" name="TextBox 1"/>
          <p:cNvSpPr txBox="1"/>
          <p:nvPr/>
        </p:nvSpPr>
        <p:spPr>
          <a:xfrm>
            <a:off x="568237" y="2209800"/>
            <a:ext cx="5716630" cy="830997"/>
          </a:xfrm>
          <a:prstGeom prst="rect">
            <a:avLst/>
          </a:prstGeom>
          <a:noFill/>
        </p:spPr>
        <p:txBody>
          <a:bodyPr wrap="none" rtlCol="0">
            <a:spAutoFit/>
          </a:bodyPr>
          <a:lstStyle/>
          <a:p>
            <a:r>
              <a:rPr lang="en-US" sz="2400" b="1" smtClean="0">
                <a:latin typeface="Arial" pitchFamily="34" charset="0"/>
                <a:cs typeface="Arial" pitchFamily="34" charset="0"/>
              </a:rPr>
              <a:t>1. Quan điểm xây dựng chương trình:</a:t>
            </a:r>
          </a:p>
          <a:p>
            <a:endParaRPr lang="en-US" sz="2400"/>
          </a:p>
        </p:txBody>
      </p:sp>
    </p:spTree>
    <p:extLst>
      <p:ext uri="{BB962C8B-B14F-4D97-AF65-F5344CB8AC3E}">
        <p14:creationId xmlns:p14="http://schemas.microsoft.com/office/powerpoint/2010/main" val="39199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E8A3917B-0350-4324-9768-34ECA08649F6}"/>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E8A3917B-0350-4324-9768-34ECA08649F6}"/>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E8A3917B-0350-4324-9768-34ECA08649F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6651</Words>
  <Application>Microsoft Office PowerPoint</Application>
  <PresentationFormat>On-screen Show (4:3)</PresentationFormat>
  <Paragraphs>807</Paragraphs>
  <Slides>78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宋体</vt:lpstr>
      <vt:lpstr>Arial</vt:lpstr>
      <vt:lpstr>Arial Black</vt:lpstr>
      <vt:lpstr>Arial Unicode MS</vt:lpstr>
      <vt:lpstr>AvantGarde</vt:lpstr>
      <vt:lpstr>Calibri</vt:lpstr>
      <vt:lpstr>Fira Sans Extra Condensed Medium</vt:lpstr>
      <vt:lpstr>Roboto</vt:lpstr>
      <vt:lpstr>Times New Roman</vt:lpstr>
      <vt:lpstr>Wingdings 3</vt:lpstr>
      <vt:lpstr>Office Theme</vt:lpstr>
      <vt:lpstr>PowerPoint Presentation</vt:lpstr>
      <vt:lpstr>NỘI DUNG 1:  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CHƯƠNG TRÌNH MÔN HỌC CÔNG NGHỆ LỚP 3</vt:lpstr>
      <vt:lpstr>PowerPoint Presentation</vt:lpstr>
      <vt:lpstr>PowerPoint Presentation</vt:lpstr>
      <vt:lpstr>PowerPoint Presentation</vt:lpstr>
      <vt:lpstr>PHƯƠNG PHÁP VÀ KĨ THUẬT DẠY HỌC THEO CHỦ ĐỀ, TỪNG DẠNG BÀI</vt:lpstr>
      <vt:lpstr>PHƯƠNG PHÁP VÀ KĨ THUẬT DẠY HỌC THEO CHỦ ĐỀ, TỪNG DẠNG BÀI</vt:lpstr>
      <vt:lpstr>PHƯƠNG PHÁP VÀ KĨ THUẬT DẠY HỌC THEO CHỦ ĐỀ, TỪNG DẠNG BÀI</vt:lpstr>
      <vt:lpstr>PowerPoint Presentation</vt:lpstr>
      <vt:lpstr>PHƯƠNG PHÁP VÀ KĨ THUẬT DẠY HỌC THEO CHỦ ĐỀ, TỪNG DẠNG BÀI</vt:lpstr>
      <vt:lpstr>PHƯƠNG PHÁP VÀ KĨ THUẬT DẠY HỌC THEO CHỦ ĐỀ, TỪNG DẠNG BÀI</vt:lpstr>
      <vt:lpstr>PowerPoint Presentation</vt:lpstr>
      <vt:lpstr>PowerPoint Presentation</vt:lpstr>
      <vt:lpstr>PowerPoint Presentation</vt:lpstr>
      <vt:lpstr>* Kiểm tra đánh giá (Theo Thông tư 27)</vt:lpstr>
      <vt:lpstr>* Kiểm tra đánh giá (Theo Thông tư 27)</vt:lpstr>
      <vt:lpstr>PowerPoint Presentation</vt:lpstr>
      <vt:lpstr>Một số lưu ý trong đánh giá kết quả học tập môn Công nghệ</vt:lpstr>
      <vt:lpstr>* Kiểm tra đánh giá</vt:lpstr>
      <vt:lpstr>Ví dụ: Nối hình ảnh biển báo với ý nghĩa của chúng thành từng cặp cho phù hợp.</vt:lpstr>
      <vt:lpstr>PowerPoint Presentation</vt:lpstr>
      <vt:lpstr>PowerPoint Presentation</vt:lpstr>
      <vt:lpstr>PowerPoint Presentation</vt:lpstr>
      <vt:lpstr> KẾ HOẠCH DẠY HỌC MÔN CÔNG NGHỆ 3 (phần Công nghệ thực hiện trong cả năm học)</vt:lpstr>
      <vt:lpstr>PowerPoint Presentation</vt:lpstr>
      <vt:lpstr>PowerPoint Presentation</vt:lpstr>
      <vt:lpstr>PowerPoint Presentation</vt:lpstr>
      <vt:lpstr>CÁC LOẠI BÀI HỌC TRONG SÁCH CÔNG NGHỆ 3</vt:lpstr>
      <vt:lpstr>Tổ chức dạy học các bài nhóm 1</vt:lpstr>
      <vt:lpstr>Tổ chức dạy học các bài nhóm 2</vt:lpstr>
      <vt:lpstr>Ví dụ: Xây dựng nội dung “Yêu cầu cần đạt”  của một kế hoạch bài dạy: Sử dụng máy thu hình</vt:lpstr>
      <vt:lpstr>Ví dụ: Xây dựng nội dung “Yêu cầu cần đạt”  của một kế hoạch bài dạy: Sử dụng máy thu hình</vt:lpstr>
      <vt:lpstr>Ví dụ: Xây dựng nội dung “Yêu cầu cần đạt”  của một kế hoạch bài dạy: Sử dụng máy thu hình</vt:lpstr>
      <vt:lpstr>* Tổ chức thực hiện dạy học Các hoạt động dạy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63</cp:revision>
  <dcterms:created xsi:type="dcterms:W3CDTF">2022-07-19T13:12:35Z</dcterms:created>
  <dcterms:modified xsi:type="dcterms:W3CDTF">2022-08-16T23:00:19Z</dcterms:modified>
</cp:coreProperties>
</file>